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57" r:id="rId4"/>
    <p:sldId id="261" r:id="rId5"/>
    <p:sldId id="260"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5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ED986-8E0A-4C68-9B60-F499728AC278}" type="datetimeFigureOut">
              <a:rPr lang="en-US" smtClean="0"/>
              <a:t>10/8/2013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A6FEC7-4DA8-4E9C-9CDD-565470FF3DBC}" type="slidenum">
              <a:rPr lang="en-US" smtClean="0"/>
              <a:t>‹#›</a:t>
            </a:fld>
            <a:endParaRPr lang="en-US"/>
          </a:p>
        </p:txBody>
      </p:sp>
    </p:spTree>
    <p:extLst>
      <p:ext uri="{BB962C8B-B14F-4D97-AF65-F5344CB8AC3E}">
        <p14:creationId xmlns:p14="http://schemas.microsoft.com/office/powerpoint/2010/main" val="3215187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66390A-B5AC-42DE-B5D3-EBBFCB307B38}" type="datetime1">
              <a:rPr lang="en-US" smtClean="0"/>
              <a:t>10/8/2013</a:t>
            </a:fld>
            <a:endParaRPr lang="en-US"/>
          </a:p>
        </p:txBody>
      </p:sp>
      <p:sp>
        <p:nvSpPr>
          <p:cNvPr id="5" name="Footer Placeholder 4"/>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6" name="Slide Number Placeholder 5"/>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299264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0B7C0-0F40-476C-83C8-2C6EBCD5DDBE}" type="datetime1">
              <a:rPr lang="en-US" smtClean="0"/>
              <a:t>10/8/2013</a:t>
            </a:fld>
            <a:endParaRPr lang="en-US"/>
          </a:p>
        </p:txBody>
      </p:sp>
      <p:sp>
        <p:nvSpPr>
          <p:cNvPr id="5" name="Footer Placeholder 4"/>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6" name="Slide Number Placeholder 5"/>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383732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A8E92-8256-4FCB-B339-D81A13ACA171}" type="datetime1">
              <a:rPr lang="en-US" smtClean="0"/>
              <a:t>10/8/2013</a:t>
            </a:fld>
            <a:endParaRPr lang="en-US"/>
          </a:p>
        </p:txBody>
      </p:sp>
      <p:sp>
        <p:nvSpPr>
          <p:cNvPr id="5" name="Footer Placeholder 4"/>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6" name="Slide Number Placeholder 5"/>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141025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93679-3A4C-43CF-850A-67239C22F422}" type="datetime1">
              <a:rPr lang="en-US" smtClean="0"/>
              <a:t>10/8/2013</a:t>
            </a:fld>
            <a:endParaRPr lang="en-US"/>
          </a:p>
        </p:txBody>
      </p:sp>
      <p:sp>
        <p:nvSpPr>
          <p:cNvPr id="5" name="Footer Placeholder 4"/>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6" name="Slide Number Placeholder 5"/>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2405462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2F4D4-0B88-4A50-AD66-F7D0E6CE31F1}" type="datetime1">
              <a:rPr lang="en-US" smtClean="0"/>
              <a:t>10/8/2013</a:t>
            </a:fld>
            <a:endParaRPr lang="en-US"/>
          </a:p>
        </p:txBody>
      </p:sp>
      <p:sp>
        <p:nvSpPr>
          <p:cNvPr id="5" name="Footer Placeholder 4"/>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6" name="Slide Number Placeholder 5"/>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1878294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9B9407-05D6-4C1B-B221-6FFF56FE872A}" type="datetime1">
              <a:rPr lang="en-US" smtClean="0"/>
              <a:t>10/8/2013</a:t>
            </a:fld>
            <a:endParaRPr lang="en-US"/>
          </a:p>
        </p:txBody>
      </p:sp>
      <p:sp>
        <p:nvSpPr>
          <p:cNvPr id="6" name="Footer Placeholder 5"/>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7" name="Slide Number Placeholder 6"/>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3538061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C47A51-4149-44B2-807E-1A1D102CC942}" type="datetime1">
              <a:rPr lang="en-US" smtClean="0"/>
              <a:t>10/8/2013</a:t>
            </a:fld>
            <a:endParaRPr lang="en-US"/>
          </a:p>
        </p:txBody>
      </p:sp>
      <p:sp>
        <p:nvSpPr>
          <p:cNvPr id="8" name="Footer Placeholder 7"/>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9" name="Slide Number Placeholder 8"/>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425886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249CF9-2C44-43D3-82EC-C9A4BDB82898}" type="datetime1">
              <a:rPr lang="en-US" smtClean="0"/>
              <a:t>10/8/2013</a:t>
            </a:fld>
            <a:endParaRPr lang="en-US"/>
          </a:p>
        </p:txBody>
      </p:sp>
      <p:sp>
        <p:nvSpPr>
          <p:cNvPr id="4" name="Footer Placeholder 3"/>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5" name="Slide Number Placeholder 4"/>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367747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40967-F218-4393-B9BE-81FDAC73350E}" type="datetime1">
              <a:rPr lang="en-US" smtClean="0"/>
              <a:t>10/8/2013</a:t>
            </a:fld>
            <a:endParaRPr lang="en-US"/>
          </a:p>
        </p:txBody>
      </p:sp>
      <p:sp>
        <p:nvSpPr>
          <p:cNvPr id="3" name="Footer Placeholder 2"/>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4" name="Slide Number Placeholder 3"/>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2397086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AA8FBB-2C55-4792-A730-555A6F9F9F6F}" type="datetime1">
              <a:rPr lang="en-US" smtClean="0"/>
              <a:t>10/8/2013</a:t>
            </a:fld>
            <a:endParaRPr lang="en-US"/>
          </a:p>
        </p:txBody>
      </p:sp>
      <p:sp>
        <p:nvSpPr>
          <p:cNvPr id="6" name="Footer Placeholder 5"/>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7" name="Slide Number Placeholder 6"/>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225415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0D519-C86D-4CFA-A96F-8C997C3EE053}" type="datetime1">
              <a:rPr lang="en-US" smtClean="0"/>
              <a:t>10/8/2013</a:t>
            </a:fld>
            <a:endParaRPr lang="en-US"/>
          </a:p>
        </p:txBody>
      </p:sp>
      <p:sp>
        <p:nvSpPr>
          <p:cNvPr id="6" name="Footer Placeholder 5"/>
          <p:cNvSpPr>
            <a:spLocks noGrp="1"/>
          </p:cNvSpPr>
          <p:nvPr>
            <p:ph type="ftr" sz="quarter" idx="11"/>
          </p:nvPr>
        </p:nvSpPr>
        <p:spPr/>
        <p:txBody>
          <a:bodyPr/>
          <a:lstStyle/>
          <a:p>
            <a:r>
              <a:rPr lang="en-US" smtClean="0"/>
              <a:t>Background photo source: CBC News (http://www.cbc.ca/daybreaknorth/assets_c/2012/10/introimage-620-thumb-434x244-237484.jpg)</a:t>
            </a:r>
            <a:endParaRPr lang="en-US"/>
          </a:p>
        </p:txBody>
      </p:sp>
      <p:sp>
        <p:nvSpPr>
          <p:cNvPr id="7" name="Slide Number Placeholder 6"/>
          <p:cNvSpPr>
            <a:spLocks noGrp="1"/>
          </p:cNvSpPr>
          <p:nvPr>
            <p:ph type="sldNum" sz="quarter" idx="12"/>
          </p:nvPr>
        </p:nvSpPr>
        <p:spPr/>
        <p:txBody>
          <a:bodyPr/>
          <a:lstStyle/>
          <a:p>
            <a:fld id="{0CEEA65A-A292-46CD-9148-2A5E7D3056F8}" type="slidenum">
              <a:rPr lang="en-US" smtClean="0"/>
              <a:t>‹#›</a:t>
            </a:fld>
            <a:endParaRPr lang="en-US"/>
          </a:p>
        </p:txBody>
      </p:sp>
    </p:spTree>
    <p:extLst>
      <p:ext uri="{BB962C8B-B14F-4D97-AF65-F5344CB8AC3E}">
        <p14:creationId xmlns:p14="http://schemas.microsoft.com/office/powerpoint/2010/main" val="142102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6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F72CD-9E03-414E-A3EA-CE40D21E0E86}" type="datetime1">
              <a:rPr lang="en-US" smtClean="0"/>
              <a:t>10/8/2013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Background photo source: CBC News (http://www.cbc.ca/daybreaknorth/assets_c/2012/10/introimage-620-thumb-434x244-237484.jpg)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EA65A-A292-46CD-9148-2A5E7D3056F8}" type="slidenum">
              <a:rPr lang="en-US" smtClean="0"/>
              <a:t>‹#›</a:t>
            </a:fld>
            <a:endParaRPr lang="en-US"/>
          </a:p>
        </p:txBody>
      </p:sp>
    </p:spTree>
    <p:extLst>
      <p:ext uri="{BB962C8B-B14F-4D97-AF65-F5344CB8AC3E}">
        <p14:creationId xmlns:p14="http://schemas.microsoft.com/office/powerpoint/2010/main" val="3027951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istoryinanhour.com/2010/07/24/the-kitchen-debate-cold-war-hot-kitchen/" TargetMode="External"/><Relationship Id="rId2" Type="http://schemas.openxmlformats.org/officeDocument/2006/relationships/hyperlink" Target="http://www.historyinanhour.com/2011/10/31/the-man-who-tried-to-bury-stali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dirty="0" smtClean="0">
                <a:solidFill>
                  <a:srgbClr val="FF0000"/>
                </a:solidFill>
                <a:latin typeface="Comic Sans MS" pitchFamily="66" charset="0"/>
              </a:rPr>
              <a:t>Cuban Missile Crisis</a:t>
            </a:r>
            <a:endParaRPr lang="en-US" dirty="0">
              <a:solidFill>
                <a:srgbClr val="FF0000"/>
              </a:solidFill>
              <a:latin typeface="Comic Sans MS" pitchFamily="66" charset="0"/>
            </a:endParaRPr>
          </a:p>
        </p:txBody>
      </p:sp>
      <p:sp>
        <p:nvSpPr>
          <p:cNvPr id="3" name="Subtitle 2"/>
          <p:cNvSpPr>
            <a:spLocks noGrp="1"/>
          </p:cNvSpPr>
          <p:nvPr>
            <p:ph type="subTitle" idx="1"/>
          </p:nvPr>
        </p:nvSpPr>
        <p:spPr>
          <a:xfrm>
            <a:off x="1371600" y="4343400"/>
            <a:ext cx="6400800" cy="1752600"/>
          </a:xfrm>
        </p:spPr>
        <p:txBody>
          <a:bodyPr/>
          <a:lstStyle/>
          <a:p>
            <a:endParaRPr lang="en-US" dirty="0" smtClean="0">
              <a:solidFill>
                <a:srgbClr val="FF0000"/>
              </a:solidFill>
              <a:latin typeface="Comic Sans MS" pitchFamily="66" charset="0"/>
            </a:endParaRPr>
          </a:p>
          <a:p>
            <a:r>
              <a:rPr lang="en-US" dirty="0" smtClean="0">
                <a:solidFill>
                  <a:srgbClr val="FF0000"/>
                </a:solidFill>
                <a:latin typeface="Comic Sans MS" pitchFamily="66" charset="0"/>
              </a:rPr>
              <a:t>Primary Document Analysis</a:t>
            </a:r>
            <a:endParaRPr lang="en-US" dirty="0">
              <a:solidFill>
                <a:srgbClr val="FF0000"/>
              </a:solidFill>
              <a:latin typeface="Comic Sans MS" pitchFamily="66" charset="0"/>
            </a:endParaRPr>
          </a:p>
        </p:txBody>
      </p:sp>
      <p:sp>
        <p:nvSpPr>
          <p:cNvPr id="4" name="Footer Placeholder 3"/>
          <p:cNvSpPr>
            <a:spLocks noGrp="1"/>
          </p:cNvSpPr>
          <p:nvPr>
            <p:ph type="ftr" sz="quarter" idx="11"/>
          </p:nvPr>
        </p:nvSpPr>
        <p:spPr>
          <a:xfrm>
            <a:off x="3124200" y="6248400"/>
            <a:ext cx="2895600" cy="365125"/>
          </a:xfrm>
        </p:spPr>
        <p:txBody>
          <a:bodyPr/>
          <a:lstStyle/>
          <a:p>
            <a:r>
              <a:rPr lang="en-US" smtClean="0"/>
              <a:t>Background photo source: CBC News (http://www.cbc.ca/daybreaknorth/assets_c/2012/10/introimage-620-thumb-434x244-237484.jpg)</a:t>
            </a:r>
            <a:endParaRPr lang="en-US" dirty="0"/>
          </a:p>
        </p:txBody>
      </p:sp>
    </p:spTree>
    <p:extLst>
      <p:ext uri="{BB962C8B-B14F-4D97-AF65-F5344CB8AC3E}">
        <p14:creationId xmlns:p14="http://schemas.microsoft.com/office/powerpoint/2010/main" val="99594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Comic Sans MS" pitchFamily="66" charset="0"/>
              </a:rPr>
              <a:t>Analyze the </a:t>
            </a:r>
            <a:r>
              <a:rPr lang="en-US" sz="3200" dirty="0" smtClean="0">
                <a:solidFill>
                  <a:srgbClr val="FF0000"/>
                </a:solidFill>
                <a:latin typeface="Comic Sans MS" pitchFamily="66" charset="0"/>
              </a:rPr>
              <a:t>political </a:t>
            </a:r>
            <a:r>
              <a:rPr lang="en-US" sz="3200" dirty="0" smtClean="0">
                <a:solidFill>
                  <a:srgbClr val="FF0000"/>
                </a:solidFill>
                <a:latin typeface="Comic Sans MS" pitchFamily="66" charset="0"/>
              </a:rPr>
              <a:t>cartoon and </a:t>
            </a:r>
            <a:r>
              <a:rPr lang="en-US" sz="3200" dirty="0" smtClean="0">
                <a:solidFill>
                  <a:srgbClr val="FF0000"/>
                </a:solidFill>
                <a:latin typeface="Comic Sans MS" pitchFamily="66" charset="0"/>
              </a:rPr>
              <a:t>photograph on the next slide.</a:t>
            </a:r>
            <a:endParaRPr lang="en-US" sz="3200" dirty="0">
              <a:solidFill>
                <a:srgbClr val="FF0000"/>
              </a:solidFill>
              <a:latin typeface="Comic Sans MS" pitchFamily="66" charset="0"/>
            </a:endParaRPr>
          </a:p>
        </p:txBody>
      </p:sp>
      <p:sp>
        <p:nvSpPr>
          <p:cNvPr id="3" name="Content Placeholder 2"/>
          <p:cNvSpPr>
            <a:spLocks noGrp="1"/>
          </p:cNvSpPr>
          <p:nvPr>
            <p:ph idx="1"/>
          </p:nvPr>
        </p:nvSpPr>
        <p:spPr>
          <a:xfrm>
            <a:off x="457200" y="1600200"/>
            <a:ext cx="8229600" cy="5181600"/>
          </a:xfrm>
        </p:spPr>
        <p:txBody>
          <a:bodyPr>
            <a:normAutofit/>
          </a:bodyPr>
          <a:lstStyle/>
          <a:p>
            <a:pPr marL="0" indent="0" fontAlgn="base">
              <a:buNone/>
            </a:pPr>
            <a:r>
              <a:rPr lang="en-US" sz="2000" dirty="0" smtClean="0">
                <a:solidFill>
                  <a:srgbClr val="0070C0"/>
                </a:solidFill>
                <a:latin typeface="Comic Sans MS" pitchFamily="66" charset="0"/>
              </a:rPr>
              <a:t>For the cartoon, </a:t>
            </a:r>
            <a:r>
              <a:rPr lang="en-US" sz="2000" dirty="0" smtClean="0">
                <a:solidFill>
                  <a:srgbClr val="0070C0"/>
                </a:solidFill>
                <a:latin typeface="Comic Sans MS" pitchFamily="66" charset="0"/>
              </a:rPr>
              <a:t>answer </a:t>
            </a:r>
            <a:r>
              <a:rPr lang="en-US" sz="2000" dirty="0" smtClean="0">
                <a:solidFill>
                  <a:srgbClr val="0070C0"/>
                </a:solidFill>
                <a:latin typeface="Comic Sans MS" pitchFamily="66" charset="0"/>
              </a:rPr>
              <a:t>the following:</a:t>
            </a:r>
          </a:p>
          <a:p>
            <a:pPr marL="0" indent="0" fontAlgn="base">
              <a:buNone/>
            </a:pPr>
            <a:r>
              <a:rPr lang="en-US" sz="2000" dirty="0" smtClean="0">
                <a:solidFill>
                  <a:srgbClr val="FF0000"/>
                </a:solidFill>
                <a:latin typeface="Comic Sans MS" pitchFamily="66" charset="0"/>
              </a:rPr>
              <a:t>1. </a:t>
            </a:r>
            <a:r>
              <a:rPr lang="en-US" sz="2000" dirty="0" smtClean="0">
                <a:solidFill>
                  <a:srgbClr val="FF0000"/>
                </a:solidFill>
                <a:latin typeface="Comic Sans MS" pitchFamily="66" charset="0"/>
              </a:rPr>
              <a:t> What </a:t>
            </a:r>
            <a:r>
              <a:rPr lang="en-US" sz="2000" dirty="0">
                <a:solidFill>
                  <a:srgbClr val="FF0000"/>
                </a:solidFill>
                <a:latin typeface="Comic Sans MS" pitchFamily="66" charset="0"/>
              </a:rPr>
              <a:t>action is taking place in the cartoon?</a:t>
            </a:r>
          </a:p>
          <a:p>
            <a:pPr marL="0" indent="0" fontAlgn="base">
              <a:buNone/>
            </a:pPr>
            <a:r>
              <a:rPr lang="en-US" sz="2000" dirty="0" smtClean="0">
                <a:solidFill>
                  <a:srgbClr val="FF0000"/>
                </a:solidFill>
                <a:latin typeface="Comic Sans MS" pitchFamily="66" charset="0"/>
              </a:rPr>
              <a:t>2. </a:t>
            </a:r>
            <a:r>
              <a:rPr lang="en-US" sz="2000" dirty="0" smtClean="0">
                <a:solidFill>
                  <a:srgbClr val="FF0000"/>
                </a:solidFill>
                <a:latin typeface="Comic Sans MS" pitchFamily="66" charset="0"/>
              </a:rPr>
              <a:t> Explain </a:t>
            </a:r>
            <a:r>
              <a:rPr lang="en-US" sz="2000" dirty="0">
                <a:solidFill>
                  <a:srgbClr val="FF0000"/>
                </a:solidFill>
                <a:latin typeface="Comic Sans MS" pitchFamily="66" charset="0"/>
              </a:rPr>
              <a:t>how the words in the cartoon clarify the symbols.</a:t>
            </a:r>
          </a:p>
          <a:p>
            <a:pPr marL="0" indent="0" fontAlgn="base">
              <a:buNone/>
            </a:pPr>
            <a:r>
              <a:rPr lang="en-US" sz="2000" dirty="0" smtClean="0">
                <a:solidFill>
                  <a:srgbClr val="FF0000"/>
                </a:solidFill>
                <a:latin typeface="Comic Sans MS" pitchFamily="66" charset="0"/>
              </a:rPr>
              <a:t>3. </a:t>
            </a:r>
            <a:r>
              <a:rPr lang="en-US" sz="2000" dirty="0" smtClean="0">
                <a:solidFill>
                  <a:srgbClr val="FF0000"/>
                </a:solidFill>
                <a:latin typeface="Comic Sans MS" pitchFamily="66" charset="0"/>
              </a:rPr>
              <a:t> Explain </a:t>
            </a:r>
            <a:r>
              <a:rPr lang="en-US" sz="2000" dirty="0">
                <a:solidFill>
                  <a:srgbClr val="FF0000"/>
                </a:solidFill>
                <a:latin typeface="Comic Sans MS" pitchFamily="66" charset="0"/>
              </a:rPr>
              <a:t>the message of the cartoon.</a:t>
            </a:r>
          </a:p>
          <a:p>
            <a:pPr marL="0" indent="0" fontAlgn="base">
              <a:buNone/>
            </a:pPr>
            <a:r>
              <a:rPr lang="en-US" sz="2000" dirty="0" smtClean="0">
                <a:solidFill>
                  <a:srgbClr val="FF0000"/>
                </a:solidFill>
                <a:latin typeface="Comic Sans MS" pitchFamily="66" charset="0"/>
              </a:rPr>
              <a:t>4. </a:t>
            </a:r>
            <a:r>
              <a:rPr lang="en-US" sz="2000" dirty="0" smtClean="0">
                <a:solidFill>
                  <a:srgbClr val="FF0000"/>
                </a:solidFill>
                <a:latin typeface="Comic Sans MS" pitchFamily="66" charset="0"/>
              </a:rPr>
              <a:t> Who </a:t>
            </a:r>
            <a:r>
              <a:rPr lang="en-US" sz="2000" dirty="0">
                <a:solidFill>
                  <a:srgbClr val="FF0000"/>
                </a:solidFill>
                <a:latin typeface="Comic Sans MS" pitchFamily="66" charset="0"/>
              </a:rPr>
              <a:t>would agree or disagree with the cartoon’s message? Why?</a:t>
            </a:r>
          </a:p>
          <a:p>
            <a:pPr marL="0" indent="0">
              <a:buNone/>
            </a:pPr>
            <a:endParaRPr lang="en-US" sz="2000" dirty="0" smtClean="0">
              <a:solidFill>
                <a:srgbClr val="0070C0"/>
              </a:solidFill>
              <a:latin typeface="Comic Sans MS" pitchFamily="66" charset="0"/>
            </a:endParaRPr>
          </a:p>
          <a:p>
            <a:pPr marL="0" indent="0">
              <a:buNone/>
            </a:pPr>
            <a:r>
              <a:rPr lang="en-US" sz="2000" dirty="0" smtClean="0">
                <a:solidFill>
                  <a:srgbClr val="0070C0"/>
                </a:solidFill>
                <a:latin typeface="Comic Sans MS" pitchFamily="66" charset="0"/>
              </a:rPr>
              <a:t>For </a:t>
            </a:r>
            <a:r>
              <a:rPr lang="en-US" sz="2000" dirty="0" smtClean="0">
                <a:solidFill>
                  <a:srgbClr val="0070C0"/>
                </a:solidFill>
                <a:latin typeface="Comic Sans MS" pitchFamily="66" charset="0"/>
              </a:rPr>
              <a:t>the photo, </a:t>
            </a:r>
            <a:r>
              <a:rPr lang="en-US" sz="2000" dirty="0" smtClean="0">
                <a:solidFill>
                  <a:srgbClr val="0070C0"/>
                </a:solidFill>
                <a:latin typeface="Comic Sans MS" pitchFamily="66" charset="0"/>
              </a:rPr>
              <a:t>answer </a:t>
            </a:r>
            <a:r>
              <a:rPr lang="en-US" sz="2000" dirty="0" smtClean="0">
                <a:solidFill>
                  <a:srgbClr val="0070C0"/>
                </a:solidFill>
                <a:latin typeface="Comic Sans MS" pitchFamily="66" charset="0"/>
              </a:rPr>
              <a:t>the following:</a:t>
            </a:r>
          </a:p>
          <a:p>
            <a:pPr marL="0" indent="0">
              <a:buNone/>
            </a:pPr>
            <a:r>
              <a:rPr lang="en-US" sz="2000" dirty="0" smtClean="0">
                <a:solidFill>
                  <a:srgbClr val="FF0000"/>
                </a:solidFill>
                <a:latin typeface="Comic Sans MS" pitchFamily="66" charset="0"/>
              </a:rPr>
              <a:t>1.  Take a few minutes to look closely at the </a:t>
            </a:r>
            <a:r>
              <a:rPr lang="en-US" sz="2000" dirty="0" smtClean="0">
                <a:solidFill>
                  <a:srgbClr val="FF0000"/>
                </a:solidFill>
                <a:latin typeface="Comic Sans MS" pitchFamily="66" charset="0"/>
              </a:rPr>
              <a:t>photo. What </a:t>
            </a:r>
            <a:r>
              <a:rPr lang="en-US" sz="2000" dirty="0" smtClean="0">
                <a:solidFill>
                  <a:srgbClr val="FF0000"/>
                </a:solidFill>
                <a:latin typeface="Comic Sans MS" pitchFamily="66" charset="0"/>
              </a:rPr>
              <a:t>is the </a:t>
            </a:r>
            <a:r>
              <a:rPr lang="en-US" sz="2000" dirty="0" smtClean="0">
                <a:solidFill>
                  <a:srgbClr val="FF0000"/>
                </a:solidFill>
                <a:latin typeface="Comic Sans MS" pitchFamily="66" charset="0"/>
              </a:rPr>
              <a:t>    person </a:t>
            </a:r>
            <a:r>
              <a:rPr lang="en-US" sz="2000" dirty="0" smtClean="0">
                <a:solidFill>
                  <a:srgbClr val="FF0000"/>
                </a:solidFill>
                <a:latin typeface="Comic Sans MS" pitchFamily="66" charset="0"/>
              </a:rPr>
              <a:t>in the photo doing?</a:t>
            </a:r>
          </a:p>
          <a:p>
            <a:pPr marL="0" indent="0">
              <a:buNone/>
            </a:pPr>
            <a:r>
              <a:rPr lang="en-US" sz="2000" dirty="0" smtClean="0">
                <a:solidFill>
                  <a:srgbClr val="FF0000"/>
                </a:solidFill>
                <a:latin typeface="Comic Sans MS" pitchFamily="66" charset="0"/>
              </a:rPr>
              <a:t>3.  What factual information is contained in the photo?</a:t>
            </a:r>
          </a:p>
          <a:p>
            <a:pPr marL="0" indent="0">
              <a:buNone/>
            </a:pPr>
            <a:r>
              <a:rPr lang="en-US" sz="2000" dirty="0" smtClean="0">
                <a:solidFill>
                  <a:srgbClr val="FF0000"/>
                </a:solidFill>
                <a:latin typeface="Comic Sans MS" pitchFamily="66" charset="0"/>
              </a:rPr>
              <a:t>4. </a:t>
            </a:r>
            <a:r>
              <a:rPr lang="en-US" sz="2000" dirty="0" smtClean="0">
                <a:solidFill>
                  <a:srgbClr val="FF0000"/>
                </a:solidFill>
                <a:latin typeface="Comic Sans MS" pitchFamily="66" charset="0"/>
              </a:rPr>
              <a:t> What </a:t>
            </a:r>
            <a:r>
              <a:rPr lang="en-US" sz="2000" dirty="0" smtClean="0">
                <a:solidFill>
                  <a:srgbClr val="FF0000"/>
                </a:solidFill>
                <a:latin typeface="Comic Sans MS" pitchFamily="66" charset="0"/>
              </a:rPr>
              <a:t>can you infer from the photo?</a:t>
            </a:r>
          </a:p>
          <a:p>
            <a:pPr marL="0" indent="0">
              <a:buNone/>
            </a:pPr>
            <a:r>
              <a:rPr lang="en-US" sz="2000" dirty="0" smtClean="0">
                <a:solidFill>
                  <a:srgbClr val="FF0000"/>
                </a:solidFill>
                <a:latin typeface="Comic Sans MS" pitchFamily="66" charset="0"/>
              </a:rPr>
              <a:t>5.  What more do you need to know about the photo?</a:t>
            </a:r>
            <a:endParaRPr lang="en-US" sz="2000" dirty="0">
              <a:solidFill>
                <a:srgbClr val="FF0000"/>
              </a:solidFill>
              <a:latin typeface="Comic Sans MS" pitchFamily="66" charset="0"/>
            </a:endParaRPr>
          </a:p>
        </p:txBody>
      </p:sp>
      <p:sp>
        <p:nvSpPr>
          <p:cNvPr id="4" name="Footer Placeholder 3"/>
          <p:cNvSpPr>
            <a:spLocks noGrp="1"/>
          </p:cNvSpPr>
          <p:nvPr>
            <p:ph type="ftr" sz="quarter" idx="11"/>
          </p:nvPr>
        </p:nvSpPr>
        <p:spPr>
          <a:xfrm>
            <a:off x="3124200" y="6248400"/>
            <a:ext cx="2895600" cy="365125"/>
          </a:xfrm>
        </p:spPr>
        <p:txBody>
          <a:bodyPr/>
          <a:lstStyle/>
          <a:p>
            <a:r>
              <a:rPr lang="en-US" smtClean="0"/>
              <a:t>Background photo source: CBC News (http://www.cbc.ca/daybreaknorth/assets_c/2012/10/introimage-620-thumb-434x244-237484.jpg)</a:t>
            </a:r>
            <a:endParaRPr lang="en-US" dirty="0"/>
          </a:p>
        </p:txBody>
      </p:sp>
    </p:spTree>
    <p:extLst>
      <p:ext uri="{BB962C8B-B14F-4D97-AF65-F5344CB8AC3E}">
        <p14:creationId xmlns:p14="http://schemas.microsoft.com/office/powerpoint/2010/main" val="1348061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111"/>
            <a:ext cx="5715000" cy="3886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8462" y="3560298"/>
            <a:ext cx="4555538" cy="3291840"/>
          </a:xfrm>
          <a:prstGeom prst="rect">
            <a:avLst/>
          </a:prstGeom>
        </p:spPr>
      </p:pic>
      <p:sp>
        <p:nvSpPr>
          <p:cNvPr id="6" name="TextBox 5"/>
          <p:cNvSpPr txBox="1"/>
          <p:nvPr/>
        </p:nvSpPr>
        <p:spPr>
          <a:xfrm>
            <a:off x="5821069" y="63696"/>
            <a:ext cx="2667000" cy="646331"/>
          </a:xfrm>
          <a:prstGeom prst="rect">
            <a:avLst/>
          </a:prstGeom>
          <a:noFill/>
        </p:spPr>
        <p:txBody>
          <a:bodyPr wrap="square" rtlCol="0">
            <a:spAutoFit/>
          </a:bodyPr>
          <a:lstStyle/>
          <a:p>
            <a:r>
              <a:rPr lang="en-US" dirty="0" smtClean="0">
                <a:solidFill>
                  <a:srgbClr val="FF0000"/>
                </a:solidFill>
                <a:latin typeface="Comic Sans MS" pitchFamily="66" charset="0"/>
              </a:rPr>
              <a:t>“OK Mr. President, let’s talk”</a:t>
            </a:r>
            <a:endParaRPr lang="en-US" dirty="0">
              <a:solidFill>
                <a:srgbClr val="FF0000"/>
              </a:solidFill>
              <a:latin typeface="Comic Sans MS" pitchFamily="66" charset="0"/>
            </a:endParaRPr>
          </a:p>
        </p:txBody>
      </p:sp>
      <p:sp>
        <p:nvSpPr>
          <p:cNvPr id="7" name="TextBox 6"/>
          <p:cNvSpPr txBox="1"/>
          <p:nvPr/>
        </p:nvSpPr>
        <p:spPr>
          <a:xfrm>
            <a:off x="2519339" y="4495800"/>
            <a:ext cx="2133600" cy="369332"/>
          </a:xfrm>
          <a:prstGeom prst="rect">
            <a:avLst/>
          </a:prstGeom>
          <a:noFill/>
        </p:spPr>
        <p:txBody>
          <a:bodyPr wrap="square" rtlCol="0">
            <a:spAutoFit/>
          </a:bodyPr>
          <a:lstStyle/>
          <a:p>
            <a:r>
              <a:rPr lang="en-US" dirty="0" smtClean="0">
                <a:solidFill>
                  <a:srgbClr val="FF0000"/>
                </a:solidFill>
                <a:latin typeface="Comic Sans MS" pitchFamily="66" charset="0"/>
              </a:rPr>
              <a:t>“We will bury you”</a:t>
            </a:r>
            <a:endParaRPr lang="en-US" dirty="0">
              <a:solidFill>
                <a:srgbClr val="FF0000"/>
              </a:solidFill>
              <a:latin typeface="Comic Sans MS" pitchFamily="66" charset="0"/>
            </a:endParaRPr>
          </a:p>
        </p:txBody>
      </p:sp>
      <p:sp>
        <p:nvSpPr>
          <p:cNvPr id="2" name="Footer Placeholder 1"/>
          <p:cNvSpPr>
            <a:spLocks noGrp="1"/>
          </p:cNvSpPr>
          <p:nvPr>
            <p:ph type="ftr" sz="quarter" idx="11"/>
          </p:nvPr>
        </p:nvSpPr>
        <p:spPr>
          <a:xfrm>
            <a:off x="3103685" y="6248400"/>
            <a:ext cx="2895600" cy="365125"/>
          </a:xfrm>
        </p:spPr>
        <p:txBody>
          <a:bodyPr/>
          <a:lstStyle/>
          <a:p>
            <a:r>
              <a:rPr lang="en-US" dirty="0" smtClean="0"/>
              <a:t>Background photo source: CBC News (http://www.cbc.ca/daybreaknorth/assets_c/2012/10/introimage-620-thumb-434x244-237484.jpg)</a:t>
            </a:r>
            <a:endParaRPr lang="en-US" dirty="0"/>
          </a:p>
        </p:txBody>
      </p:sp>
    </p:spTree>
    <p:extLst>
      <p:ext uri="{BB962C8B-B14F-4D97-AF65-F5344CB8AC3E}">
        <p14:creationId xmlns:p14="http://schemas.microsoft.com/office/powerpoint/2010/main" val="892341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normAutofit/>
          </a:bodyPr>
          <a:lstStyle/>
          <a:p>
            <a:pPr marL="0" indent="0">
              <a:buNone/>
            </a:pPr>
            <a:endParaRPr lang="en-US" sz="2400" dirty="0" smtClean="0">
              <a:solidFill>
                <a:srgbClr val="0070C0"/>
              </a:solidFill>
              <a:latin typeface="Comic Sans MS" pitchFamily="66" charset="0"/>
            </a:endParaRPr>
          </a:p>
          <a:p>
            <a:pPr marL="0" indent="0">
              <a:buNone/>
            </a:pPr>
            <a:endParaRPr lang="en-US" sz="2400" dirty="0">
              <a:solidFill>
                <a:srgbClr val="0070C0"/>
              </a:solidFill>
              <a:latin typeface="Comic Sans MS" pitchFamily="66" charset="0"/>
            </a:endParaRPr>
          </a:p>
          <a:p>
            <a:pPr marL="0" indent="0">
              <a:buNone/>
            </a:pPr>
            <a:r>
              <a:rPr lang="en-US" sz="2400" dirty="0" smtClean="0">
                <a:solidFill>
                  <a:srgbClr val="0070C0"/>
                </a:solidFill>
                <a:latin typeface="Comic Sans MS" pitchFamily="66" charset="0"/>
              </a:rPr>
              <a:t>1</a:t>
            </a:r>
            <a:r>
              <a:rPr lang="en-US" sz="2400" dirty="0" smtClean="0">
                <a:solidFill>
                  <a:srgbClr val="0070C0"/>
                </a:solidFill>
                <a:latin typeface="Comic Sans MS" pitchFamily="66" charset="0"/>
              </a:rPr>
              <a:t>.  What do you think the photograph and the cartoon say about the concept of </a:t>
            </a:r>
            <a:r>
              <a:rPr lang="en-US" sz="2400" dirty="0" smtClean="0">
                <a:solidFill>
                  <a:srgbClr val="0070C0"/>
                </a:solidFill>
                <a:latin typeface="Comic Sans MS" pitchFamily="66" charset="0"/>
              </a:rPr>
              <a:t>“liberty</a:t>
            </a:r>
            <a:r>
              <a:rPr lang="en-US" sz="2400" dirty="0" smtClean="0">
                <a:solidFill>
                  <a:srgbClr val="0070C0"/>
                </a:solidFill>
                <a:latin typeface="Comic Sans MS" pitchFamily="66" charset="0"/>
              </a:rPr>
              <a:t>” during this time?</a:t>
            </a:r>
          </a:p>
          <a:p>
            <a:pPr marL="0" indent="0">
              <a:buNone/>
            </a:pPr>
            <a:endParaRPr lang="en-US" sz="2400" dirty="0" smtClean="0">
              <a:solidFill>
                <a:srgbClr val="0070C0"/>
              </a:solidFill>
              <a:latin typeface="Comic Sans MS" pitchFamily="66" charset="0"/>
            </a:endParaRPr>
          </a:p>
          <a:p>
            <a:pPr marL="0" indent="0">
              <a:buNone/>
            </a:pPr>
            <a:r>
              <a:rPr lang="en-US" sz="2400" dirty="0" smtClean="0">
                <a:solidFill>
                  <a:srgbClr val="0070C0"/>
                </a:solidFill>
                <a:latin typeface="Comic Sans MS" pitchFamily="66" charset="0"/>
              </a:rPr>
              <a:t>2</a:t>
            </a:r>
            <a:r>
              <a:rPr lang="en-US" sz="2400" dirty="0" smtClean="0">
                <a:solidFill>
                  <a:srgbClr val="0070C0"/>
                </a:solidFill>
                <a:latin typeface="Comic Sans MS" pitchFamily="66" charset="0"/>
              </a:rPr>
              <a:t>.  The photograph is a fake</a:t>
            </a:r>
            <a:r>
              <a:rPr lang="en-US" sz="2400" dirty="0" smtClean="0">
                <a:solidFill>
                  <a:srgbClr val="0070C0"/>
                </a:solidFill>
                <a:latin typeface="Comic Sans MS" pitchFamily="66" charset="0"/>
              </a:rPr>
              <a:t>. </a:t>
            </a:r>
            <a:r>
              <a:rPr lang="en-US" sz="2400" dirty="0" smtClean="0">
                <a:solidFill>
                  <a:srgbClr val="0070C0"/>
                </a:solidFill>
                <a:latin typeface="Comic Sans MS" pitchFamily="66" charset="0"/>
              </a:rPr>
              <a:t>It is a widely distributed fake. </a:t>
            </a:r>
            <a:r>
              <a:rPr lang="en-US" sz="2400" dirty="0" smtClean="0">
                <a:solidFill>
                  <a:srgbClr val="0070C0"/>
                </a:solidFill>
                <a:latin typeface="Comic Sans MS" pitchFamily="66" charset="0"/>
              </a:rPr>
              <a:t>There </a:t>
            </a:r>
            <a:r>
              <a:rPr lang="en-US" sz="2400" dirty="0" smtClean="0">
                <a:solidFill>
                  <a:srgbClr val="0070C0"/>
                </a:solidFill>
                <a:latin typeface="Comic Sans MS" pitchFamily="66" charset="0"/>
              </a:rPr>
              <a:t>are no pictures of Khrushchev with his shoe. </a:t>
            </a:r>
            <a:r>
              <a:rPr lang="en-US" sz="2400" dirty="0" smtClean="0">
                <a:solidFill>
                  <a:srgbClr val="0070C0"/>
                </a:solidFill>
                <a:latin typeface="Comic Sans MS" pitchFamily="66" charset="0"/>
              </a:rPr>
              <a:t>Does </a:t>
            </a:r>
            <a:r>
              <a:rPr lang="en-US" sz="2400" dirty="0" smtClean="0">
                <a:solidFill>
                  <a:srgbClr val="0070C0"/>
                </a:solidFill>
                <a:latin typeface="Comic Sans MS" pitchFamily="66" charset="0"/>
              </a:rPr>
              <a:t>this change your previous reasoning? </a:t>
            </a:r>
            <a:r>
              <a:rPr lang="en-US" sz="2400" dirty="0" smtClean="0">
                <a:solidFill>
                  <a:srgbClr val="0070C0"/>
                </a:solidFill>
                <a:latin typeface="Comic Sans MS" pitchFamily="66" charset="0"/>
              </a:rPr>
              <a:t>Why</a:t>
            </a:r>
            <a:r>
              <a:rPr lang="en-US" sz="2400" dirty="0" smtClean="0">
                <a:solidFill>
                  <a:srgbClr val="0070C0"/>
                </a:solidFill>
                <a:latin typeface="Comic Sans MS" pitchFamily="66" charset="0"/>
              </a:rPr>
              <a:t>? </a:t>
            </a:r>
            <a:endParaRPr lang="en-US" sz="2400" dirty="0">
              <a:solidFill>
                <a:srgbClr val="0070C0"/>
              </a:solidFill>
              <a:latin typeface="Comic Sans MS" pitchFamily="66" charset="0"/>
            </a:endParaRPr>
          </a:p>
        </p:txBody>
      </p:sp>
      <p:sp>
        <p:nvSpPr>
          <p:cNvPr id="2" name="Footer Placeholder 1"/>
          <p:cNvSpPr>
            <a:spLocks noGrp="1"/>
          </p:cNvSpPr>
          <p:nvPr>
            <p:ph type="ftr" sz="quarter" idx="11"/>
          </p:nvPr>
        </p:nvSpPr>
        <p:spPr>
          <a:xfrm>
            <a:off x="3124200" y="6248400"/>
            <a:ext cx="2895600" cy="365125"/>
          </a:xfrm>
        </p:spPr>
        <p:txBody>
          <a:bodyPr/>
          <a:lstStyle/>
          <a:p>
            <a:r>
              <a:rPr lang="en-US" smtClean="0"/>
              <a:t>Background photo source: CBC News (http://www.cbc.ca/daybreaknorth/assets_c/2012/10/introimage-620-thumb-434x244-237484.jpg)</a:t>
            </a:r>
            <a:endParaRPr lang="en-US" dirty="0"/>
          </a:p>
        </p:txBody>
      </p:sp>
    </p:spTree>
    <p:extLst>
      <p:ext uri="{BB962C8B-B14F-4D97-AF65-F5344CB8AC3E}">
        <p14:creationId xmlns:p14="http://schemas.microsoft.com/office/powerpoint/2010/main" val="371920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latin typeface="Comic Sans MS" pitchFamily="66" charset="0"/>
              </a:rPr>
              <a:t>Read the </a:t>
            </a:r>
            <a:r>
              <a:rPr lang="en-US" sz="2800" dirty="0" smtClean="0">
                <a:solidFill>
                  <a:srgbClr val="FF0000"/>
                </a:solidFill>
                <a:latin typeface="Comic Sans MS" pitchFamily="66" charset="0"/>
              </a:rPr>
              <a:t>quotes on the next slide and answer these three questions:</a:t>
            </a:r>
            <a:endParaRPr lang="en-US" sz="2800" dirty="0">
              <a:solidFill>
                <a:srgbClr val="FF0000"/>
              </a:solidFill>
              <a:latin typeface="Comic Sans MS" pitchFamily="66"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0070C0"/>
                </a:solidFill>
                <a:latin typeface="Comic Sans MS" pitchFamily="66" charset="0"/>
              </a:rPr>
              <a:t>1.  What factual information is contained in the quotes?</a:t>
            </a:r>
          </a:p>
          <a:p>
            <a:pPr marL="0" indent="0">
              <a:buNone/>
            </a:pPr>
            <a:r>
              <a:rPr lang="en-US" sz="2000" dirty="0" smtClean="0">
                <a:solidFill>
                  <a:srgbClr val="0070C0"/>
                </a:solidFill>
                <a:latin typeface="Comic Sans MS" pitchFamily="66" charset="0"/>
              </a:rPr>
              <a:t>2.  What can you infer from the quotes?</a:t>
            </a:r>
          </a:p>
          <a:p>
            <a:pPr marL="0" indent="0">
              <a:buNone/>
            </a:pPr>
            <a:r>
              <a:rPr lang="en-US" sz="2000" dirty="0" smtClean="0">
                <a:solidFill>
                  <a:srgbClr val="0070C0"/>
                </a:solidFill>
                <a:latin typeface="Comic Sans MS" pitchFamily="66" charset="0"/>
              </a:rPr>
              <a:t>3.  What is the tone of the speaker? </a:t>
            </a:r>
            <a:r>
              <a:rPr lang="en-US" sz="2000" dirty="0" smtClean="0">
                <a:solidFill>
                  <a:srgbClr val="0070C0"/>
                </a:solidFill>
                <a:latin typeface="Comic Sans MS" pitchFamily="66" charset="0"/>
              </a:rPr>
              <a:t>What </a:t>
            </a:r>
            <a:r>
              <a:rPr lang="en-US" sz="2000" dirty="0" smtClean="0">
                <a:solidFill>
                  <a:srgbClr val="0070C0"/>
                </a:solidFill>
                <a:latin typeface="Comic Sans MS" pitchFamily="66" charset="0"/>
              </a:rPr>
              <a:t>does this tone say about </a:t>
            </a:r>
            <a:r>
              <a:rPr lang="en-US" sz="2000" dirty="0">
                <a:solidFill>
                  <a:srgbClr val="0070C0"/>
                </a:solidFill>
                <a:latin typeface="Comic Sans MS" pitchFamily="66" charset="0"/>
              </a:rPr>
              <a:t> </a:t>
            </a:r>
            <a:r>
              <a:rPr lang="en-US" sz="2000" dirty="0" smtClean="0">
                <a:solidFill>
                  <a:srgbClr val="0070C0"/>
                </a:solidFill>
                <a:latin typeface="Comic Sans MS" pitchFamily="66" charset="0"/>
              </a:rPr>
              <a:t>  </a:t>
            </a:r>
            <a:r>
              <a:rPr lang="en-US" sz="2000" dirty="0" smtClean="0">
                <a:solidFill>
                  <a:srgbClr val="0070C0"/>
                </a:solidFill>
                <a:latin typeface="Comic Sans MS" pitchFamily="66" charset="0"/>
              </a:rPr>
              <a:t>the </a:t>
            </a:r>
            <a:r>
              <a:rPr lang="en-US" sz="2000" dirty="0" smtClean="0">
                <a:solidFill>
                  <a:srgbClr val="0070C0"/>
                </a:solidFill>
                <a:latin typeface="Comic Sans MS" pitchFamily="66" charset="0"/>
              </a:rPr>
              <a:t>issues surrounding the Cold War?</a:t>
            </a:r>
          </a:p>
        </p:txBody>
      </p:sp>
      <p:sp>
        <p:nvSpPr>
          <p:cNvPr id="4" name="Footer Placeholder 3"/>
          <p:cNvSpPr>
            <a:spLocks noGrp="1"/>
          </p:cNvSpPr>
          <p:nvPr>
            <p:ph type="ftr" sz="quarter" idx="11"/>
          </p:nvPr>
        </p:nvSpPr>
        <p:spPr>
          <a:xfrm>
            <a:off x="3124200" y="6248400"/>
            <a:ext cx="2895600" cy="365125"/>
          </a:xfrm>
        </p:spPr>
        <p:txBody>
          <a:bodyPr/>
          <a:lstStyle/>
          <a:p>
            <a:r>
              <a:rPr lang="en-US" dirty="0" smtClean="0"/>
              <a:t>Background photo source: CBC News (http://www.cbc.ca/daybreaknorth/assets_c/2012/10/introimage-620-thumb-434x244-237484.jpg)</a:t>
            </a:r>
            <a:endParaRPr lang="en-US" dirty="0"/>
          </a:p>
        </p:txBody>
      </p:sp>
    </p:spTree>
    <p:extLst>
      <p:ext uri="{BB962C8B-B14F-4D97-AF65-F5344CB8AC3E}">
        <p14:creationId xmlns:p14="http://schemas.microsoft.com/office/powerpoint/2010/main" val="891047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62000"/>
            <a:ext cx="6858000" cy="4893647"/>
          </a:xfrm>
          <a:prstGeom prst="rect">
            <a:avLst/>
          </a:prstGeom>
        </p:spPr>
        <p:txBody>
          <a:bodyPr wrap="square">
            <a:spAutoFit/>
          </a:bodyPr>
          <a:lstStyle/>
          <a:p>
            <a:r>
              <a:rPr lang="en-US" sz="2400" dirty="0">
                <a:solidFill>
                  <a:srgbClr val="FF0000"/>
                </a:solidFill>
                <a:latin typeface="Comic Sans MS" pitchFamily="66" charset="0"/>
              </a:rPr>
              <a:t>“If you don’t like us, don’t accept our invitations and don’t invite us to come to see you. Whether you like it or not, history is on our side. We will bury you.”</a:t>
            </a:r>
            <a:br>
              <a:rPr lang="en-US" sz="2400" dirty="0">
                <a:solidFill>
                  <a:srgbClr val="FF0000"/>
                </a:solidFill>
                <a:latin typeface="Comic Sans MS" pitchFamily="66" charset="0"/>
              </a:rPr>
            </a:br>
            <a:r>
              <a:rPr lang="en-US" sz="2400" dirty="0">
                <a:solidFill>
                  <a:srgbClr val="FF0000"/>
                </a:solidFill>
                <a:latin typeface="Comic Sans MS" pitchFamily="66" charset="0"/>
              </a:rPr>
              <a:t> </a:t>
            </a:r>
            <a:r>
              <a:rPr lang="en-US" sz="2400" dirty="0" smtClean="0">
                <a:solidFill>
                  <a:srgbClr val="FF0000"/>
                </a:solidFill>
                <a:latin typeface="Comic Sans MS" pitchFamily="66" charset="0"/>
              </a:rPr>
              <a:t>           </a:t>
            </a:r>
            <a:r>
              <a:rPr lang="en-US" sz="2400" dirty="0" smtClean="0">
                <a:solidFill>
                  <a:srgbClr val="FF0000"/>
                </a:solidFill>
                <a:latin typeface="Comic Sans MS" pitchFamily="66" charset="0"/>
                <a:hlinkClick r:id="rId2" tooltip="The Man Who Tried to Bury Stalin"/>
              </a:rPr>
              <a:t>Nikita </a:t>
            </a:r>
            <a:r>
              <a:rPr lang="en-US" sz="2400" dirty="0">
                <a:solidFill>
                  <a:srgbClr val="FF0000"/>
                </a:solidFill>
                <a:latin typeface="Comic Sans MS" pitchFamily="66" charset="0"/>
                <a:hlinkClick r:id="rId2" tooltip="The Man Who Tried to Bury Stalin"/>
              </a:rPr>
              <a:t>Khrushchev</a:t>
            </a:r>
            <a:r>
              <a:rPr lang="en-US" sz="2400" dirty="0">
                <a:solidFill>
                  <a:srgbClr val="FF0000"/>
                </a:solidFill>
                <a:latin typeface="Comic Sans MS" pitchFamily="66" charset="0"/>
              </a:rPr>
              <a:t>, November 18, </a:t>
            </a:r>
            <a:r>
              <a:rPr lang="en-US" sz="2400" dirty="0" smtClean="0">
                <a:solidFill>
                  <a:srgbClr val="FF0000"/>
                </a:solidFill>
                <a:latin typeface="Comic Sans MS" pitchFamily="66" charset="0"/>
              </a:rPr>
              <a:t>1956</a:t>
            </a:r>
          </a:p>
          <a:p>
            <a:endParaRPr lang="en-US" sz="2400" dirty="0">
              <a:solidFill>
                <a:srgbClr val="FF0000"/>
              </a:solidFill>
              <a:latin typeface="Comic Sans MS" pitchFamily="66" charset="0"/>
            </a:endParaRPr>
          </a:p>
          <a:p>
            <a:r>
              <a:rPr lang="en-US" sz="2400" dirty="0">
                <a:solidFill>
                  <a:srgbClr val="FF0000"/>
                </a:solidFill>
                <a:latin typeface="Comic Sans MS" pitchFamily="66" charset="0"/>
              </a:rPr>
              <a:t>“America has been in existence for 150 years and this is the level she has reached. We have existed not quite 42 years and in another seven years we will be on the same level as America. When we catch you up, in passing you by, we will wave to you.”</a:t>
            </a:r>
            <a:br>
              <a:rPr lang="en-US" sz="2400" dirty="0">
                <a:solidFill>
                  <a:srgbClr val="FF0000"/>
                </a:solidFill>
                <a:latin typeface="Comic Sans MS" pitchFamily="66" charset="0"/>
              </a:rPr>
            </a:br>
            <a:r>
              <a:rPr lang="en-US" sz="2400" dirty="0" smtClean="0">
                <a:solidFill>
                  <a:srgbClr val="FF0000"/>
                </a:solidFill>
                <a:latin typeface="Comic Sans MS" pitchFamily="66" charset="0"/>
              </a:rPr>
              <a:t>                    </a:t>
            </a:r>
            <a:r>
              <a:rPr lang="en-US" sz="2400" dirty="0" smtClean="0">
                <a:solidFill>
                  <a:srgbClr val="FF0000"/>
                </a:solidFill>
                <a:latin typeface="Comic Sans MS" pitchFamily="66" charset="0"/>
                <a:hlinkClick r:id="rId3" tooltip="The Kitchen Debate: Cold War: Hot Kitchen"/>
              </a:rPr>
              <a:t>Nikita </a:t>
            </a:r>
            <a:r>
              <a:rPr lang="en-US" sz="2400" dirty="0">
                <a:solidFill>
                  <a:srgbClr val="FF0000"/>
                </a:solidFill>
                <a:latin typeface="Comic Sans MS" pitchFamily="66" charset="0"/>
                <a:hlinkClick r:id="rId3" tooltip="The Kitchen Debate: Cold War: Hot Kitchen"/>
              </a:rPr>
              <a:t>Khrushchev</a:t>
            </a:r>
            <a:r>
              <a:rPr lang="en-US" sz="2400" dirty="0">
                <a:solidFill>
                  <a:srgbClr val="FF0000"/>
                </a:solidFill>
                <a:latin typeface="Comic Sans MS" pitchFamily="66" charset="0"/>
              </a:rPr>
              <a:t>, July 24, 1959</a:t>
            </a:r>
          </a:p>
        </p:txBody>
      </p:sp>
      <p:sp>
        <p:nvSpPr>
          <p:cNvPr id="3" name="Footer Placeholder 2"/>
          <p:cNvSpPr>
            <a:spLocks noGrp="1"/>
          </p:cNvSpPr>
          <p:nvPr>
            <p:ph type="ftr" sz="quarter" idx="11"/>
          </p:nvPr>
        </p:nvSpPr>
        <p:spPr>
          <a:xfrm>
            <a:off x="3124200" y="6248400"/>
            <a:ext cx="2895600" cy="365125"/>
          </a:xfrm>
        </p:spPr>
        <p:txBody>
          <a:bodyPr/>
          <a:lstStyle/>
          <a:p>
            <a:r>
              <a:rPr lang="en-US" dirty="0" smtClean="0"/>
              <a:t>Background photo source: CBC News (http://www.cbc.ca/daybreaknorth/assets_c/2012/10/introimage-620-thumb-434x244-237484.jpg)</a:t>
            </a:r>
            <a:endParaRPr lang="en-US" dirty="0"/>
          </a:p>
        </p:txBody>
      </p:sp>
    </p:spTree>
    <p:extLst>
      <p:ext uri="{BB962C8B-B14F-4D97-AF65-F5344CB8AC3E}">
        <p14:creationId xmlns:p14="http://schemas.microsoft.com/office/powerpoint/2010/main" val="1143037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370</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Cuban Missile Crisis</vt:lpstr>
      <vt:lpstr>Analyze the political cartoon and photograph on the next slide.</vt:lpstr>
      <vt:lpstr>PowerPoint Presentation</vt:lpstr>
      <vt:lpstr>PowerPoint Presentation</vt:lpstr>
      <vt:lpstr>Read the quotes on the next slide and answer these three questions: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Cuban Missile Crisis</dc:title>
  <dc:creator>Riffe</dc:creator>
  <cp:lastModifiedBy>Megan Root</cp:lastModifiedBy>
  <cp:revision>9</cp:revision>
  <dcterms:created xsi:type="dcterms:W3CDTF">2012-08-10T16:52:20Z</dcterms:created>
  <dcterms:modified xsi:type="dcterms:W3CDTF">2013-10-08T18:51:17Z</dcterms:modified>
</cp:coreProperties>
</file>