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648" y="-4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8E77CB-CF0A-4AEB-B0CE-D300835FC193}" type="datetimeFigureOut">
              <a:rPr lang="en-US" smtClean="0"/>
              <a:t>10/22/13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781BD-C123-4447-B8C5-969A945F65D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8E77CB-CF0A-4AEB-B0CE-D300835FC193}" type="datetimeFigureOut">
              <a:rPr lang="en-US" smtClean="0"/>
              <a:t>10/22/13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781BD-C123-4447-B8C5-969A945F65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8E77CB-CF0A-4AEB-B0CE-D300835FC193}" type="datetimeFigureOut">
              <a:rPr lang="en-US" smtClean="0"/>
              <a:t>10/22/13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781BD-C123-4447-B8C5-969A945F65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8E77CB-CF0A-4AEB-B0CE-D300835FC193}" type="datetimeFigureOut">
              <a:rPr lang="en-US" smtClean="0"/>
              <a:t>10/22/13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781BD-C123-4447-B8C5-969A945F65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8E77CB-CF0A-4AEB-B0CE-D300835FC193}" type="datetimeFigureOut">
              <a:rPr lang="en-US" smtClean="0"/>
              <a:t>10/22/13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781BD-C123-4447-B8C5-969A945F65D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8E77CB-CF0A-4AEB-B0CE-D300835FC193}" type="datetimeFigureOut">
              <a:rPr lang="en-US" smtClean="0"/>
              <a:t>10/22/13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781BD-C123-4447-B8C5-969A945F65D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8E77CB-CF0A-4AEB-B0CE-D300835FC193}" type="datetimeFigureOut">
              <a:rPr lang="en-US" smtClean="0"/>
              <a:t>10/22/13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E781BD-C123-4447-B8C5-969A945F65D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8E77CB-CF0A-4AEB-B0CE-D300835FC193}" type="datetimeFigureOut">
              <a:rPr lang="en-US" smtClean="0"/>
              <a:t>10/22/13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E781BD-C123-4447-B8C5-969A945F65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8E77CB-CF0A-4AEB-B0CE-D300835FC193}" type="datetimeFigureOut">
              <a:rPr lang="en-US" smtClean="0"/>
              <a:t>10/22/13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E781BD-C123-4447-B8C5-969A945F65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8E77CB-CF0A-4AEB-B0CE-D300835FC193}" type="datetimeFigureOut">
              <a:rPr lang="en-US" smtClean="0"/>
              <a:t>10/22/13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781BD-C123-4447-B8C5-969A945F65DA}"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D8E77CB-CF0A-4AEB-B0CE-D300835FC193}" type="datetimeFigureOut">
              <a:rPr lang="en-US" smtClean="0"/>
              <a:t>10/22/13</a:t>
            </a:fld>
            <a:endParaRPr lang="en-US"/>
          </a:p>
        </p:txBody>
      </p:sp>
      <p:sp>
        <p:nvSpPr>
          <p:cNvPr id="9" name="Slide Number Placeholder 8"/>
          <p:cNvSpPr>
            <a:spLocks noGrp="1"/>
          </p:cNvSpPr>
          <p:nvPr>
            <p:ph type="sldNum" sz="quarter" idx="11"/>
          </p:nvPr>
        </p:nvSpPr>
        <p:spPr/>
        <p:txBody>
          <a:bodyPr/>
          <a:lstStyle/>
          <a:p>
            <a:fld id="{BDE781BD-C123-4447-B8C5-969A945F65D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DE781BD-C123-4447-B8C5-969A945F65DA}"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D8E77CB-CF0A-4AEB-B0CE-D300835FC193}" type="datetimeFigureOut">
              <a:rPr lang="en-US" smtClean="0"/>
              <a:t>10/22/13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Types of Texts</a:t>
            </a:r>
            <a:endParaRPr lang="en-US" dirty="0"/>
          </a:p>
        </p:txBody>
      </p:sp>
      <p:sp>
        <p:nvSpPr>
          <p:cNvPr id="3" name="Subtitle 2"/>
          <p:cNvSpPr>
            <a:spLocks noGrp="1"/>
          </p:cNvSpPr>
          <p:nvPr>
            <p:ph type="subTitle" idx="1"/>
          </p:nvPr>
        </p:nvSpPr>
        <p:spPr/>
        <p:txBody>
          <a:bodyPr>
            <a:normAutofit lnSpcReduction="10000"/>
          </a:bodyPr>
          <a:lstStyle/>
          <a:p>
            <a:r>
              <a:rPr lang="en-US" sz="4000" dirty="0" smtClean="0"/>
              <a:t>Literacy</a:t>
            </a:r>
            <a:r>
              <a:rPr lang="en-US" dirty="0"/>
              <a:t> </a:t>
            </a:r>
            <a:r>
              <a:rPr lang="en-US" sz="4000" dirty="0" smtClean="0"/>
              <a:t>Ready</a:t>
            </a:r>
          </a:p>
          <a:p>
            <a:r>
              <a:rPr lang="en-US" dirty="0" smtClean="0"/>
              <a:t>History Unit 2, Lesson 9</a:t>
            </a:r>
            <a:endParaRPr lang="en-US" dirty="0"/>
          </a:p>
        </p:txBody>
      </p:sp>
    </p:spTree>
    <p:extLst>
      <p:ext uri="{BB962C8B-B14F-4D97-AF65-F5344CB8AC3E}">
        <p14:creationId xmlns:p14="http://schemas.microsoft.com/office/powerpoint/2010/main" val="2638965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Structure of Texts Used by Historians</a:t>
            </a:r>
            <a:endParaRPr lang="en-US" sz="3600" dirty="0"/>
          </a:p>
        </p:txBody>
      </p:sp>
      <p:sp>
        <p:nvSpPr>
          <p:cNvPr id="3" name="Content Placeholder 2"/>
          <p:cNvSpPr>
            <a:spLocks noGrp="1"/>
          </p:cNvSpPr>
          <p:nvPr>
            <p:ph idx="1"/>
          </p:nvPr>
        </p:nvSpPr>
        <p:spPr/>
        <p:txBody>
          <a:bodyPr/>
          <a:lstStyle/>
          <a:p>
            <a:r>
              <a:rPr lang="en-US" dirty="0" smtClean="0"/>
              <a:t>How information is organized within a text determines its structure.</a:t>
            </a:r>
          </a:p>
          <a:p>
            <a:pPr marL="114300" indent="0">
              <a:buNone/>
            </a:pPr>
            <a:endParaRPr lang="en-US" dirty="0" smtClean="0"/>
          </a:p>
          <a:p>
            <a:r>
              <a:rPr lang="en-US" dirty="0" smtClean="0"/>
              <a:t>Most texts used by historians reflect some basic structures:</a:t>
            </a:r>
          </a:p>
          <a:p>
            <a:pPr lvl="1"/>
            <a:r>
              <a:rPr lang="en-US" dirty="0" smtClean="0"/>
              <a:t>1.  Descriptive – What happened? What was the case?</a:t>
            </a:r>
          </a:p>
          <a:p>
            <a:pPr lvl="1"/>
            <a:r>
              <a:rPr lang="en-US" dirty="0" smtClean="0"/>
              <a:t>2.  Explanatory  - Why did it happen? Why was it the case?</a:t>
            </a:r>
          </a:p>
          <a:p>
            <a:pPr lvl="1"/>
            <a:r>
              <a:rPr lang="en-US" dirty="0" smtClean="0"/>
              <a:t>3.  Argumentative/Justificatory – I believe that this is the case, I believe this is the explanation, because....</a:t>
            </a:r>
          </a:p>
          <a:p>
            <a:r>
              <a:rPr lang="en-US" dirty="0" smtClean="0"/>
              <a:t>Narratives—historical accounts—use both descriptive and explanatory structures.  </a:t>
            </a:r>
          </a:p>
          <a:p>
            <a:pPr lvl="1"/>
            <a:endParaRPr lang="en-US" dirty="0"/>
          </a:p>
          <a:p>
            <a:pPr marL="411480" lvl="1" indent="0">
              <a:buNone/>
            </a:pPr>
            <a:r>
              <a:rPr lang="en-US" dirty="0" smtClean="0"/>
              <a:t>History textbooks commonly combine description and explanation, but rarely argumentation/justification!</a:t>
            </a:r>
            <a:endParaRPr lang="en-US" dirty="0"/>
          </a:p>
        </p:txBody>
      </p:sp>
    </p:spTree>
    <p:extLst>
      <p:ext uri="{BB962C8B-B14F-4D97-AF65-F5344CB8AC3E}">
        <p14:creationId xmlns:p14="http://schemas.microsoft.com/office/powerpoint/2010/main" val="2368990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 </a:t>
            </a:r>
            <a:r>
              <a:rPr lang="en-US" sz="3600" dirty="0" smtClean="0"/>
              <a:t>how historians access texts</a:t>
            </a:r>
            <a:endParaRPr lang="en-US" sz="3600" dirty="0"/>
          </a:p>
        </p:txBody>
      </p:sp>
      <p:sp>
        <p:nvSpPr>
          <p:cNvPr id="3" name="Content Placeholder 2"/>
          <p:cNvSpPr>
            <a:spLocks noGrp="1"/>
          </p:cNvSpPr>
          <p:nvPr>
            <p:ph idx="1"/>
          </p:nvPr>
        </p:nvSpPr>
        <p:spPr/>
        <p:txBody>
          <a:bodyPr/>
          <a:lstStyle/>
          <a:p>
            <a:r>
              <a:rPr lang="en-US" sz="3200" dirty="0" smtClean="0"/>
              <a:t>Types of media often used by historians:</a:t>
            </a:r>
          </a:p>
          <a:p>
            <a:pPr lvl="1"/>
            <a:r>
              <a:rPr lang="en-US" sz="2800" dirty="0" smtClean="0"/>
              <a:t>Traditional print (books, journals, magazines, newspapers)</a:t>
            </a:r>
          </a:p>
          <a:p>
            <a:pPr lvl="1"/>
            <a:r>
              <a:rPr lang="en-US" sz="2800" dirty="0" smtClean="0"/>
              <a:t>Radio</a:t>
            </a:r>
          </a:p>
          <a:p>
            <a:pPr lvl="1"/>
            <a:r>
              <a:rPr lang="en-US" sz="2800" dirty="0" smtClean="0"/>
              <a:t>Television</a:t>
            </a:r>
          </a:p>
          <a:p>
            <a:pPr lvl="1"/>
            <a:r>
              <a:rPr lang="en-US" sz="2800" dirty="0" smtClean="0"/>
              <a:t>DVD</a:t>
            </a:r>
          </a:p>
          <a:p>
            <a:pPr lvl="1"/>
            <a:r>
              <a:rPr lang="en-US" sz="2800" dirty="0" smtClean="0"/>
              <a:t>Internet</a:t>
            </a:r>
          </a:p>
          <a:p>
            <a:pPr lvl="1"/>
            <a:r>
              <a:rPr lang="en-US" sz="2800" dirty="0" smtClean="0"/>
              <a:t>Photography/art</a:t>
            </a:r>
            <a:endParaRPr lang="en-US" sz="2800" dirty="0"/>
          </a:p>
        </p:txBody>
      </p:sp>
    </p:spTree>
    <p:extLst>
      <p:ext uri="{BB962C8B-B14F-4D97-AF65-F5344CB8AC3E}">
        <p14:creationId xmlns:p14="http://schemas.microsoft.com/office/powerpoint/2010/main" val="2180680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Genre – </a:t>
            </a:r>
            <a:r>
              <a:rPr lang="en-US" sz="3200" dirty="0" smtClean="0"/>
              <a:t>general </a:t>
            </a:r>
            <a:r>
              <a:rPr lang="en-US" sz="3200" dirty="0"/>
              <a:t>c</a:t>
            </a:r>
            <a:r>
              <a:rPr lang="en-US" sz="3200" dirty="0" smtClean="0"/>
              <a:t>ategories of texts used by historians (see below for examples)</a:t>
            </a:r>
            <a:endParaRPr lang="en-US" sz="3200" dirty="0"/>
          </a:p>
        </p:txBody>
      </p:sp>
      <p:sp>
        <p:nvSpPr>
          <p:cNvPr id="3" name="Content Placeholder 2"/>
          <p:cNvSpPr>
            <a:spLocks noGrp="1"/>
          </p:cNvSpPr>
          <p:nvPr>
            <p:ph sz="half" idx="1"/>
          </p:nvPr>
        </p:nvSpPr>
        <p:spPr/>
        <p:txBody>
          <a:bodyPr>
            <a:normAutofit fontScale="92500" lnSpcReduction="20000"/>
          </a:bodyPr>
          <a:lstStyle/>
          <a:p>
            <a:pPr lvl="1"/>
            <a:r>
              <a:rPr lang="en-US" dirty="0" smtClean="0"/>
              <a:t>Memoir – a record of events based on personal observation; similar to autobiography</a:t>
            </a:r>
          </a:p>
          <a:p>
            <a:pPr lvl="1"/>
            <a:r>
              <a:rPr lang="en-US" dirty="0" smtClean="0"/>
              <a:t>Biography/autobiography</a:t>
            </a:r>
          </a:p>
          <a:p>
            <a:pPr lvl="1"/>
            <a:r>
              <a:rPr lang="en-US" dirty="0" smtClean="0"/>
              <a:t>Historical fiction</a:t>
            </a:r>
          </a:p>
          <a:p>
            <a:pPr lvl="1"/>
            <a:r>
              <a:rPr lang="en-US" dirty="0" smtClean="0"/>
              <a:t>Map</a:t>
            </a:r>
          </a:p>
          <a:p>
            <a:pPr lvl="1"/>
            <a:r>
              <a:rPr lang="en-US" dirty="0" smtClean="0"/>
              <a:t>Data table or graph</a:t>
            </a:r>
          </a:p>
          <a:p>
            <a:pPr lvl="1"/>
            <a:r>
              <a:rPr lang="en-US" dirty="0" smtClean="0"/>
              <a:t>Textbook</a:t>
            </a:r>
          </a:p>
          <a:p>
            <a:pPr lvl="1"/>
            <a:r>
              <a:rPr lang="en-US" dirty="0" smtClean="0"/>
              <a:t>Political cartoon</a:t>
            </a:r>
          </a:p>
          <a:p>
            <a:pPr lvl="1"/>
            <a:r>
              <a:rPr lang="en-US" dirty="0" smtClean="0"/>
              <a:t>News story</a:t>
            </a:r>
          </a:p>
          <a:p>
            <a:pPr lvl="1"/>
            <a:r>
              <a:rPr lang="en-US" dirty="0" smtClean="0"/>
              <a:t>Artwork</a:t>
            </a:r>
          </a:p>
          <a:p>
            <a:pPr lvl="1"/>
            <a:r>
              <a:rPr lang="en-US" dirty="0" smtClean="0"/>
              <a:t>Interview</a:t>
            </a:r>
          </a:p>
          <a:p>
            <a:pPr lvl="1"/>
            <a:endParaRPr lang="en-US" dirty="0"/>
          </a:p>
        </p:txBody>
      </p:sp>
      <p:sp>
        <p:nvSpPr>
          <p:cNvPr id="4" name="Content Placeholder 3"/>
          <p:cNvSpPr>
            <a:spLocks noGrp="1"/>
          </p:cNvSpPr>
          <p:nvPr>
            <p:ph sz="half" idx="2"/>
          </p:nvPr>
        </p:nvSpPr>
        <p:spPr/>
        <p:txBody>
          <a:bodyPr>
            <a:normAutofit fontScale="92500" lnSpcReduction="20000"/>
          </a:bodyPr>
          <a:lstStyle/>
          <a:p>
            <a:r>
              <a:rPr lang="en-US" sz="2400" dirty="0" smtClean="0"/>
              <a:t>Video</a:t>
            </a:r>
          </a:p>
          <a:p>
            <a:r>
              <a:rPr lang="en-US" sz="2400" dirty="0" smtClean="0"/>
              <a:t>Documentary</a:t>
            </a:r>
          </a:p>
          <a:p>
            <a:r>
              <a:rPr lang="en-US" sz="2400" dirty="0" smtClean="0"/>
              <a:t>Legal document</a:t>
            </a:r>
          </a:p>
          <a:p>
            <a:r>
              <a:rPr lang="en-US" sz="2400" dirty="0" smtClean="0"/>
              <a:t>Legislation</a:t>
            </a:r>
          </a:p>
          <a:p>
            <a:r>
              <a:rPr lang="en-US" sz="2400" dirty="0" smtClean="0"/>
              <a:t>Photograph</a:t>
            </a:r>
          </a:p>
          <a:p>
            <a:r>
              <a:rPr lang="en-US" sz="2400" dirty="0" smtClean="0"/>
              <a:t>Blog</a:t>
            </a:r>
          </a:p>
          <a:p>
            <a:r>
              <a:rPr lang="en-US" sz="2400" dirty="0" smtClean="0"/>
              <a:t>Tweet</a:t>
            </a:r>
            <a:endParaRPr lang="en-US" sz="2400" dirty="0"/>
          </a:p>
        </p:txBody>
      </p:sp>
    </p:spTree>
    <p:extLst>
      <p:ext uri="{BB962C8B-B14F-4D97-AF65-F5344CB8AC3E}">
        <p14:creationId xmlns:p14="http://schemas.microsoft.com/office/powerpoint/2010/main" val="1780240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Sources – </a:t>
            </a:r>
            <a:r>
              <a:rPr lang="en-US" sz="4000" dirty="0" smtClean="0"/>
              <a:t>Primary Vs. Secondary</a:t>
            </a:r>
            <a:endParaRPr lang="en-US" sz="4000" dirty="0"/>
          </a:p>
        </p:txBody>
      </p:sp>
      <p:sp>
        <p:nvSpPr>
          <p:cNvPr id="6" name="Content Placeholder 5"/>
          <p:cNvSpPr>
            <a:spLocks noGrp="1"/>
          </p:cNvSpPr>
          <p:nvPr>
            <p:ph idx="1"/>
          </p:nvPr>
        </p:nvSpPr>
        <p:spPr/>
        <p:txBody>
          <a:bodyPr/>
          <a:lstStyle/>
          <a:p>
            <a:r>
              <a:rPr lang="en-US" dirty="0" smtClean="0"/>
              <a:t>According to historians, PRIMARY sources are artifacts, documents, recordings or other sources of information that were created at the time under study (i.e., news story, interview, legal document, etc.).</a:t>
            </a:r>
          </a:p>
          <a:p>
            <a:endParaRPr lang="en-US" dirty="0"/>
          </a:p>
          <a:p>
            <a:r>
              <a:rPr lang="en-US" dirty="0" smtClean="0"/>
              <a:t>According to historians, SECONDARY sources use primary and interpretative documents as evidence in creating a historical interpretation (i.e., biography, documentary, etc.).</a:t>
            </a:r>
          </a:p>
          <a:p>
            <a:endParaRPr lang="en-US" dirty="0"/>
          </a:p>
          <a:p>
            <a:r>
              <a:rPr lang="en-US" dirty="0" smtClean="0"/>
              <a:t>TERTIARY sources are those that use secondary and perhaps primary sources. Textbooks can usually be thought of as tertiary sources. The information in them does not come directly from primary and interpretive documents.</a:t>
            </a:r>
            <a:endParaRPr lang="en-US" dirty="0"/>
          </a:p>
        </p:txBody>
      </p:sp>
    </p:spTree>
    <p:extLst>
      <p:ext uri="{BB962C8B-B14F-4D97-AF65-F5344CB8AC3E}">
        <p14:creationId xmlns:p14="http://schemas.microsoft.com/office/powerpoint/2010/main" val="1805967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Texts: </a:t>
            </a:r>
            <a:br>
              <a:rPr lang="en-US" dirty="0" smtClean="0"/>
            </a:br>
            <a:r>
              <a:rPr lang="en-US" sz="3600" dirty="0" smtClean="0"/>
              <a:t>US Involvement in Vietnam</a:t>
            </a:r>
            <a:endParaRPr lang="en-US" sz="3600" dirty="0"/>
          </a:p>
        </p:txBody>
      </p:sp>
      <p:sp>
        <p:nvSpPr>
          <p:cNvPr id="3" name="Content Placeholder 2"/>
          <p:cNvSpPr>
            <a:spLocks noGrp="1"/>
          </p:cNvSpPr>
          <p:nvPr>
            <p:ph idx="1"/>
          </p:nvPr>
        </p:nvSpPr>
        <p:spPr/>
        <p:txBody>
          <a:bodyPr/>
          <a:lstStyle/>
          <a:p>
            <a:r>
              <a:rPr lang="en-US" sz="2800" dirty="0" smtClean="0"/>
              <a:t>1.  Gulf of Tonkin Resolution – primary source; genre – legislation</a:t>
            </a:r>
          </a:p>
          <a:p>
            <a:endParaRPr lang="en-US" dirty="0" smtClean="0"/>
          </a:p>
          <a:p>
            <a:r>
              <a:rPr lang="en-US" sz="2800" dirty="0" smtClean="0"/>
              <a:t>2.  Photo of Lyndon Johnson in the White House – primary source; genre – photograph</a:t>
            </a:r>
          </a:p>
          <a:p>
            <a:endParaRPr lang="en-US" sz="2800" dirty="0"/>
          </a:p>
          <a:p>
            <a:r>
              <a:rPr lang="en-US" sz="2800" dirty="0" smtClean="0"/>
              <a:t>3.  Article from </a:t>
            </a:r>
            <a:r>
              <a:rPr lang="en-US" sz="2800" i="1" dirty="0" smtClean="0"/>
              <a:t>New York Times </a:t>
            </a:r>
            <a:r>
              <a:rPr lang="en-US" sz="2800" dirty="0" smtClean="0"/>
              <a:t>describing US troop deployment (1968) – primary source; genre – news story</a:t>
            </a:r>
            <a:endParaRPr lang="en-US" sz="2800" dirty="0"/>
          </a:p>
        </p:txBody>
      </p:sp>
    </p:spTree>
    <p:extLst>
      <p:ext uri="{BB962C8B-B14F-4D97-AF65-F5344CB8AC3E}">
        <p14:creationId xmlns:p14="http://schemas.microsoft.com/office/powerpoint/2010/main" val="1575236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Texts:</a:t>
            </a:r>
            <a:br>
              <a:rPr lang="en-US" dirty="0" smtClean="0"/>
            </a:br>
            <a:r>
              <a:rPr lang="en-US" sz="3600" dirty="0" smtClean="0"/>
              <a:t>US Involvement in Vietnam</a:t>
            </a:r>
            <a:endParaRPr lang="en-US" sz="3600" dirty="0"/>
          </a:p>
        </p:txBody>
      </p:sp>
      <p:sp>
        <p:nvSpPr>
          <p:cNvPr id="3" name="Content Placeholder 2"/>
          <p:cNvSpPr>
            <a:spLocks noGrp="1"/>
          </p:cNvSpPr>
          <p:nvPr>
            <p:ph idx="1"/>
          </p:nvPr>
        </p:nvSpPr>
        <p:spPr/>
        <p:txBody>
          <a:bodyPr>
            <a:normAutofit/>
          </a:bodyPr>
          <a:lstStyle/>
          <a:p>
            <a:r>
              <a:rPr lang="en-US" sz="2800" dirty="0" smtClean="0"/>
              <a:t>4.  Caputo, Philip </a:t>
            </a:r>
            <a:r>
              <a:rPr lang="en-US" sz="2800" i="1" dirty="0" smtClean="0"/>
              <a:t>A Rumor of War </a:t>
            </a:r>
            <a:r>
              <a:rPr lang="en-US" sz="2800" dirty="0" smtClean="0"/>
              <a:t>(1977) – secondary source; genre – memoir</a:t>
            </a:r>
          </a:p>
          <a:p>
            <a:endParaRPr lang="en-US" sz="2800" dirty="0"/>
          </a:p>
          <a:p>
            <a:r>
              <a:rPr lang="en-US" sz="2800" dirty="0" smtClean="0"/>
              <a:t>5.  </a:t>
            </a:r>
            <a:r>
              <a:rPr lang="en-US" sz="2800" i="1" dirty="0" smtClean="0"/>
              <a:t>Vietnam: A Television History</a:t>
            </a:r>
            <a:r>
              <a:rPr lang="en-US" sz="2800" dirty="0" smtClean="0"/>
              <a:t> (1983) – secondary source; </a:t>
            </a:r>
            <a:r>
              <a:rPr lang="en-US" sz="2800" smtClean="0"/>
              <a:t>genre </a:t>
            </a:r>
            <a:r>
              <a:rPr lang="en-US" sz="2800"/>
              <a:t>– </a:t>
            </a:r>
            <a:r>
              <a:rPr lang="en-US" sz="2800" dirty="0" smtClean="0"/>
              <a:t>documentary</a:t>
            </a:r>
            <a:endParaRPr lang="en-US" sz="2800" dirty="0"/>
          </a:p>
        </p:txBody>
      </p:sp>
    </p:spTree>
    <p:extLst>
      <p:ext uri="{BB962C8B-B14F-4D97-AF65-F5344CB8AC3E}">
        <p14:creationId xmlns:p14="http://schemas.microsoft.com/office/powerpoint/2010/main" val="31031483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7274</TotalTime>
  <Words>412</Words>
  <Application>Microsoft Macintosh PowerPoint</Application>
  <PresentationFormat>On-screen Show (4:3)</PresentationFormat>
  <Paragraphs>55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Adjacency</vt:lpstr>
      <vt:lpstr>Types of Texts</vt:lpstr>
      <vt:lpstr>Structure of Texts Used by Historians</vt:lpstr>
      <vt:lpstr>Media – how historians access texts</vt:lpstr>
      <vt:lpstr>Genre – general categories of texts used by historians (see below for examples)</vt:lpstr>
      <vt:lpstr>Sources – Primary Vs. Secondary</vt:lpstr>
      <vt:lpstr>Example of Texts:  US Involvement in Vietnam</vt:lpstr>
      <vt:lpstr>Examples of Texts: US Involvement in Vietnam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Texts</dc:title>
  <dc:creator>Jonathan Walker</dc:creator>
  <cp:lastModifiedBy>Cynthia Shanahan</cp:lastModifiedBy>
  <cp:revision>17</cp:revision>
  <dcterms:created xsi:type="dcterms:W3CDTF">2012-10-02T02:05:39Z</dcterms:created>
  <dcterms:modified xsi:type="dcterms:W3CDTF">2013-10-22T20:07:38Z</dcterms:modified>
</cp:coreProperties>
</file>