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3" r:id="rId4"/>
    <p:sldMasterId id="2147483678" r:id="rId5"/>
    <p:sldMasterId id="2147483705" r:id="rId6"/>
    <p:sldMasterId id="2147483716" r:id="rId7"/>
    <p:sldMasterId id="2147483741" r:id="rId8"/>
  </p:sldMasterIdLst>
  <p:notesMasterIdLst>
    <p:notesMasterId r:id="rId28"/>
  </p:notesMasterIdLst>
  <p:sldIdLst>
    <p:sldId id="571" r:id="rId9"/>
    <p:sldId id="545" r:id="rId10"/>
    <p:sldId id="6525" r:id="rId11"/>
    <p:sldId id="6535" r:id="rId12"/>
    <p:sldId id="6534" r:id="rId13"/>
    <p:sldId id="569" r:id="rId14"/>
    <p:sldId id="955" r:id="rId15"/>
    <p:sldId id="6559" r:id="rId16"/>
    <p:sldId id="6567" r:id="rId17"/>
    <p:sldId id="587" r:id="rId18"/>
    <p:sldId id="6565" r:id="rId19"/>
    <p:sldId id="6566" r:id="rId20"/>
    <p:sldId id="6572" r:id="rId21"/>
    <p:sldId id="6570" r:id="rId22"/>
    <p:sldId id="6558" r:id="rId23"/>
    <p:sldId id="554" r:id="rId24"/>
    <p:sldId id="6571" r:id="rId25"/>
    <p:sldId id="6530" r:id="rId26"/>
    <p:sldId id="272" r:id="rId27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D5F946-D2CC-4624-BE1E-4C9FB85C7D27}">
          <p14:sldIdLst>
            <p14:sldId id="571"/>
            <p14:sldId id="545"/>
            <p14:sldId id="6525"/>
            <p14:sldId id="6535"/>
            <p14:sldId id="6534"/>
            <p14:sldId id="569"/>
            <p14:sldId id="955"/>
            <p14:sldId id="6559"/>
            <p14:sldId id="6567"/>
            <p14:sldId id="587"/>
            <p14:sldId id="6565"/>
            <p14:sldId id="6566"/>
            <p14:sldId id="6572"/>
            <p14:sldId id="6570"/>
            <p14:sldId id="6558"/>
            <p14:sldId id="554"/>
            <p14:sldId id="6571"/>
            <p14:sldId id="6530"/>
            <p14:sldId id="272"/>
          </p14:sldIdLst>
        </p14:section>
        <p14:section name="To Delete" id="{7E542BF5-3B27-4EA1-82A4-AF5814166E1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90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innamon Pritchard" initials="CP" lastIdx="1" clrIdx="6">
    <p:extLst>
      <p:ext uri="{19B8F6BF-5375-455C-9EA6-DF929625EA0E}">
        <p15:presenceInfo xmlns:p15="http://schemas.microsoft.com/office/powerpoint/2012/main" userId="521e3a9bb9eb8a93" providerId="Windows Live"/>
      </p:ext>
    </p:extLst>
  </p:cmAuthor>
  <p:cmAuthor id="1" name="Glenn McLaurin" initials="GM" lastIdx="13" clrIdx="0">
    <p:extLst>
      <p:ext uri="{19B8F6BF-5375-455C-9EA6-DF929625EA0E}">
        <p15:presenceInfo xmlns:p15="http://schemas.microsoft.com/office/powerpoint/2012/main" userId="S::gmclaurin@huronconsultinggroup.com::17c24753-1ae6-4b68-9109-adc81eff5b5e" providerId="AD"/>
      </p:ext>
    </p:extLst>
  </p:cmAuthor>
  <p:cmAuthor id="2" name="Sanjana Chidambaram" initials="SC" lastIdx="102" clrIdx="1">
    <p:extLst>
      <p:ext uri="{19B8F6BF-5375-455C-9EA6-DF929625EA0E}">
        <p15:presenceInfo xmlns:p15="http://schemas.microsoft.com/office/powerpoint/2012/main" userId="S::schidambaram@huronconsultinggroup.com::94f7012b-5d32-4b7d-8d17-3e4a4a6a5209" providerId="AD"/>
      </p:ext>
    </p:extLst>
  </p:cmAuthor>
  <p:cmAuthor id="3" name="Kateri Schlessman" initials="KS" lastIdx="56" clrIdx="2">
    <p:extLst>
      <p:ext uri="{19B8F6BF-5375-455C-9EA6-DF929625EA0E}">
        <p15:presenceInfo xmlns:p15="http://schemas.microsoft.com/office/powerpoint/2012/main" userId="S::kschlessman@huronconsultinggroup.com::a1bb0bb7-ab52-445f-b4f7-0e2411532743" providerId="AD"/>
      </p:ext>
    </p:extLst>
  </p:cmAuthor>
  <p:cmAuthor id="4" name="Kateri Schlessman" initials="KS [2]" lastIdx="2" clrIdx="3">
    <p:extLst>
      <p:ext uri="{19B8F6BF-5375-455C-9EA6-DF929625EA0E}">
        <p15:presenceInfo xmlns:p15="http://schemas.microsoft.com/office/powerpoint/2012/main" userId="Kateri Schlessman" providerId="None"/>
      </p:ext>
    </p:extLst>
  </p:cmAuthor>
  <p:cmAuthor id="5" name="Chris Byrne" initials="CB" lastIdx="42" clrIdx="4">
    <p:extLst>
      <p:ext uri="{19B8F6BF-5375-455C-9EA6-DF929625EA0E}">
        <p15:presenceInfo xmlns:p15="http://schemas.microsoft.com/office/powerpoint/2012/main" userId="S::cbyrne@huronconsultinggroup.com::af4e484e-824b-4f84-b9c4-3c1249274e5e" providerId="AD"/>
      </p:ext>
    </p:extLst>
  </p:cmAuthor>
  <p:cmAuthor id="6" name="Peter Stokes" initials="PS" lastIdx="5" clrIdx="5">
    <p:extLst>
      <p:ext uri="{19B8F6BF-5375-455C-9EA6-DF929625EA0E}">
        <p15:presenceInfo xmlns:p15="http://schemas.microsoft.com/office/powerpoint/2012/main" userId="S::pstokes@huronconsultinggroup.com::03b536a2-364b-404b-8ce3-6e6e7cd00e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8B"/>
    <a:srgbClr val="E7E9EE"/>
    <a:srgbClr val="900A0A"/>
    <a:srgbClr val="CBD1DA"/>
    <a:srgbClr val="E6E6E6"/>
    <a:srgbClr val="203764"/>
    <a:srgbClr val="71C5E8"/>
    <a:srgbClr val="45A5FF"/>
    <a:srgbClr val="EB8F67"/>
    <a:srgbClr val="EE9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4" autoAdjust="0"/>
    <p:restoredTop sz="86122" autoAdjust="0"/>
  </p:normalViewPr>
  <p:slideViewPr>
    <p:cSldViewPr>
      <p:cViewPr varScale="1">
        <p:scale>
          <a:sx n="70" d="100"/>
          <a:sy n="70" d="100"/>
        </p:scale>
        <p:origin x="1104" y="62"/>
      </p:cViewPr>
      <p:guideLst>
        <p:guide orient="horz" pos="2908"/>
        <p:guide pos="3840"/>
      </p:guideLst>
    </p:cSldViewPr>
  </p:slideViewPr>
  <p:outlineViewPr>
    <p:cViewPr>
      <p:scale>
        <a:sx n="33" d="100"/>
        <a:sy n="33" d="100"/>
      </p:scale>
      <p:origin x="0" y="-4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62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schemeClr val="tx2"/>
                </a:solidFill>
              </a:rPr>
              <a:t>Illustrative</a:t>
            </a:r>
            <a:r>
              <a:rPr lang="en-US" sz="1200" b="1" baseline="0" dirty="0">
                <a:solidFill>
                  <a:schemeClr val="tx2"/>
                </a:solidFill>
              </a:rPr>
              <a:t> 10-Year Impact of Efficiency Initiative</a:t>
            </a:r>
            <a:r>
              <a:rPr lang="en-US" sz="1200" b="1" dirty="0">
                <a:solidFill>
                  <a:schemeClr val="tx2"/>
                </a:solidFill>
              </a:rPr>
              <a:t>*</a:t>
            </a:r>
          </a:p>
        </c:rich>
      </c:tx>
      <c:layout>
        <c:manualLayout>
          <c:xMode val="edge"/>
          <c:yMode val="edge"/>
          <c:x val="0.22776565312253463"/>
          <c:y val="3.3603789986332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738041033524291"/>
          <c:y val="0.21682641113349993"/>
          <c:w val="0.80360541937714014"/>
          <c:h val="0.644201610145952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Sheet1!$F$7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Sheet1!$E$8:$E$42</c:f>
              <c:strCache>
                <c:ptCount val="34"/>
                <c:pt idx="0">
                  <c:v>Year
1</c:v>
                </c:pt>
                <c:pt idx="2">
                  <c:v> </c:v>
                </c:pt>
                <c:pt idx="3">
                  <c:v>Year
2</c:v>
                </c:pt>
                <c:pt idx="6">
                  <c:v>Year
3</c:v>
                </c:pt>
                <c:pt idx="9">
                  <c:v>Year
4</c:v>
                </c:pt>
                <c:pt idx="12">
                  <c:v>Year
5</c:v>
                </c:pt>
                <c:pt idx="15">
                  <c:v>Year
6</c:v>
                </c:pt>
                <c:pt idx="18">
                  <c:v>Year
7</c:v>
                </c:pt>
                <c:pt idx="21">
                  <c:v>Year
8</c:v>
                </c:pt>
                <c:pt idx="24">
                  <c:v>Year
9</c:v>
                </c:pt>
                <c:pt idx="27">
                  <c:v>Year
10</c:v>
                </c:pt>
                <c:pt idx="33">
                  <c:v>10-YR
TOTAL</c:v>
                </c:pt>
              </c:strCache>
            </c:strRef>
          </c:cat>
          <c:val>
            <c:numRef>
              <c:f>Sheet1!$F$8:$F$42</c:f>
              <c:numCache>
                <c:formatCode>0.0</c:formatCode>
                <c:ptCount val="35"/>
                <c:pt idx="0">
                  <c:v>0</c:v>
                </c:pt>
                <c:pt idx="1">
                  <c:v>0</c:v>
                </c:pt>
                <c:pt idx="3">
                  <c:v>7.3999999999999995</c:v>
                </c:pt>
                <c:pt idx="4">
                  <c:v>1</c:v>
                </c:pt>
                <c:pt idx="6">
                  <c:v>14.947999999999999</c:v>
                </c:pt>
                <c:pt idx="7">
                  <c:v>2.0499999999999998</c:v>
                </c:pt>
                <c:pt idx="9">
                  <c:v>22.64696</c:v>
                </c:pt>
                <c:pt idx="10">
                  <c:v>3.1524999999999999</c:v>
                </c:pt>
                <c:pt idx="12">
                  <c:v>30.499899200000002</c:v>
                </c:pt>
                <c:pt idx="13">
                  <c:v>4.3101250000000002</c:v>
                </c:pt>
                <c:pt idx="15">
                  <c:v>38.509897184000003</c:v>
                </c:pt>
                <c:pt idx="16">
                  <c:v>5.52563125</c:v>
                </c:pt>
                <c:pt idx="18">
                  <c:v>46.680095127680005</c:v>
                </c:pt>
                <c:pt idx="19">
                  <c:v>6.8019128125000003</c:v>
                </c:pt>
                <c:pt idx="21">
                  <c:v>55.013697030233601</c:v>
                </c:pt>
                <c:pt idx="22">
                  <c:v>8.1420084531250012</c:v>
                </c:pt>
                <c:pt idx="24">
                  <c:v>63.513970970838272</c:v>
                </c:pt>
                <c:pt idx="25">
                  <c:v>9.5491088757812523</c:v>
                </c:pt>
                <c:pt idx="27">
                  <c:v>72.184250390255045</c:v>
                </c:pt>
                <c:pt idx="28">
                  <c:v>11.026564319570316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55-41DE-97DA-55F0B1E598BE}"/>
            </c:ext>
          </c:extLst>
        </c:ser>
        <c:ser>
          <c:idx val="1"/>
          <c:order val="1"/>
          <c:tx>
            <c:strRef>
              <c:f>Sheet1!$G$7</c:f>
              <c:strCache>
                <c:ptCount val="1"/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255-41DE-97DA-55F0B1E598B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255-41DE-97DA-55F0B1E598B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255-41DE-97DA-55F0B1E598BE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255-41DE-97DA-55F0B1E598BE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3255-41DE-97DA-55F0B1E598BE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3255-41DE-97DA-55F0B1E598BE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3255-41DE-97DA-55F0B1E598BE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3255-41DE-97DA-55F0B1E598BE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3255-41DE-97DA-55F0B1E598BE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3255-41DE-97DA-55F0B1E598BE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3255-41DE-97DA-55F0B1E598BE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3255-41DE-97DA-55F0B1E598B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255-41DE-97DA-55F0B1E598B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255-41DE-97DA-55F0B1E598B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255-41DE-97DA-55F0B1E598B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3255-41DE-97DA-55F0B1E598B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255-41DE-97DA-55F0B1E598BE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3255-41DE-97DA-55F0B1E598BE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3255-41DE-97DA-55F0B1E598BE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3255-41DE-97DA-55F0B1E598BE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3255-41DE-97DA-55F0B1E598BE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3255-41DE-97DA-55F0B1E598BE}"/>
                </c:ext>
              </c:extLst>
            </c:dLbl>
            <c:dLbl>
              <c:idx val="33"/>
              <c:layout>
                <c:manualLayout>
                  <c:x val="-1.064592038530003E-16"/>
                  <c:y val="-0.324523936864886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3255-41DE-97DA-55F0B1E598BE}"/>
                </c:ext>
              </c:extLst>
            </c:dLbl>
            <c:dLbl>
              <c:idx val="34"/>
              <c:layout>
                <c:manualLayout>
                  <c:x val="-1.064592038530003E-16"/>
                  <c:y val="-6.848325373974563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255-41DE-97DA-55F0B1E598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Sheet1!$E$8:$E$42</c:f>
              <c:strCache>
                <c:ptCount val="34"/>
                <c:pt idx="0">
                  <c:v>Year
1</c:v>
                </c:pt>
                <c:pt idx="2">
                  <c:v> </c:v>
                </c:pt>
                <c:pt idx="3">
                  <c:v>Year
2</c:v>
                </c:pt>
                <c:pt idx="6">
                  <c:v>Year
3</c:v>
                </c:pt>
                <c:pt idx="9">
                  <c:v>Year
4</c:v>
                </c:pt>
                <c:pt idx="12">
                  <c:v>Year
5</c:v>
                </c:pt>
                <c:pt idx="15">
                  <c:v>Year
6</c:v>
                </c:pt>
                <c:pt idx="18">
                  <c:v>Year
7</c:v>
                </c:pt>
                <c:pt idx="21">
                  <c:v>Year
8</c:v>
                </c:pt>
                <c:pt idx="24">
                  <c:v>Year
9</c:v>
                </c:pt>
                <c:pt idx="27">
                  <c:v>Year
10</c:v>
                </c:pt>
                <c:pt idx="33">
                  <c:v>10-YR
TOTAL</c:v>
                </c:pt>
              </c:strCache>
            </c:strRef>
          </c:cat>
          <c:val>
            <c:numRef>
              <c:f>Sheet1!$G$8:$G$42</c:f>
              <c:numCache>
                <c:formatCode>0.0</c:formatCode>
                <c:ptCount val="35"/>
                <c:pt idx="0">
                  <c:v>7.3999999999999995</c:v>
                </c:pt>
                <c:pt idx="1">
                  <c:v>1</c:v>
                </c:pt>
                <c:pt idx="3">
                  <c:v>7.5479999999999992</c:v>
                </c:pt>
                <c:pt idx="4">
                  <c:v>1.05</c:v>
                </c:pt>
                <c:pt idx="6">
                  <c:v>7.6989599999999996</c:v>
                </c:pt>
                <c:pt idx="7">
                  <c:v>1.1025</c:v>
                </c:pt>
                <c:pt idx="9">
                  <c:v>7.8529391999999998</c:v>
                </c:pt>
                <c:pt idx="10">
                  <c:v>1.1576250000000001</c:v>
                </c:pt>
                <c:pt idx="12">
                  <c:v>8.009997984</c:v>
                </c:pt>
                <c:pt idx="13">
                  <c:v>1.2155062500000002</c:v>
                </c:pt>
                <c:pt idx="15">
                  <c:v>8.1701979436799999</c:v>
                </c:pt>
                <c:pt idx="16">
                  <c:v>1.2762815625000004</c:v>
                </c:pt>
                <c:pt idx="18">
                  <c:v>8.3336019025535997</c:v>
                </c:pt>
                <c:pt idx="19">
                  <c:v>1.3400956406250004</c:v>
                </c:pt>
                <c:pt idx="21">
                  <c:v>8.5002739406046715</c:v>
                </c:pt>
                <c:pt idx="22">
                  <c:v>1.4071004226562505</c:v>
                </c:pt>
                <c:pt idx="24">
                  <c:v>8.6702794194167652</c:v>
                </c:pt>
                <c:pt idx="25">
                  <c:v>1.477455443789063</c:v>
                </c:pt>
                <c:pt idx="27">
                  <c:v>8.8436850078051013</c:v>
                </c:pt>
                <c:pt idx="28">
                  <c:v>1.5513282159785162</c:v>
                </c:pt>
                <c:pt idx="33">
                  <c:v>81.027935398060151</c:v>
                </c:pt>
                <c:pt idx="34">
                  <c:v>12.577892535548832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3255-41DE-97DA-55F0B1E598BE}"/>
            </c:ext>
          </c:extLst>
        </c:ser>
        <c:ser>
          <c:idx val="2"/>
          <c:order val="2"/>
          <c:tx>
            <c:strRef>
              <c:f>Sheet1!$H$7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Sheet1!$E$8:$E$42</c:f>
              <c:strCache>
                <c:ptCount val="34"/>
                <c:pt idx="0">
                  <c:v>Year
1</c:v>
                </c:pt>
                <c:pt idx="2">
                  <c:v> </c:v>
                </c:pt>
                <c:pt idx="3">
                  <c:v>Year
2</c:v>
                </c:pt>
                <c:pt idx="6">
                  <c:v>Year
3</c:v>
                </c:pt>
                <c:pt idx="9">
                  <c:v>Year
4</c:v>
                </c:pt>
                <c:pt idx="12">
                  <c:v>Year
5</c:v>
                </c:pt>
                <c:pt idx="15">
                  <c:v>Year
6</c:v>
                </c:pt>
                <c:pt idx="18">
                  <c:v>Year
7</c:v>
                </c:pt>
                <c:pt idx="21">
                  <c:v>Year
8</c:v>
                </c:pt>
                <c:pt idx="24">
                  <c:v>Year
9</c:v>
                </c:pt>
                <c:pt idx="27">
                  <c:v>Year
10</c:v>
                </c:pt>
                <c:pt idx="33">
                  <c:v>10-YR
TOTAL</c:v>
                </c:pt>
              </c:strCache>
            </c:strRef>
          </c:cat>
          <c:val>
            <c:numRef>
              <c:f>Sheet1!$H$8:$H$42</c:f>
              <c:numCache>
                <c:formatCode>General</c:formatCode>
                <c:ptCount val="35"/>
                <c:pt idx="0" formatCode="0.0">
                  <c:v>7.3999999999999995</c:v>
                </c:pt>
                <c:pt idx="3" formatCode="0.0">
                  <c:v>7.5479999999999992</c:v>
                </c:pt>
                <c:pt idx="6" formatCode="0.0">
                  <c:v>7.6989599999999996</c:v>
                </c:pt>
                <c:pt idx="9" formatCode="0.0">
                  <c:v>7.8529391999999998</c:v>
                </c:pt>
                <c:pt idx="12" formatCode="0.0">
                  <c:v>8.009997984</c:v>
                </c:pt>
                <c:pt idx="15" formatCode="0.0">
                  <c:v>8.1701979436799999</c:v>
                </c:pt>
                <c:pt idx="18" formatCode="0.0">
                  <c:v>8.3336019025535997</c:v>
                </c:pt>
                <c:pt idx="21" formatCode="0.0">
                  <c:v>8.5002739406046715</c:v>
                </c:pt>
                <c:pt idx="24" formatCode="0.0">
                  <c:v>8.6702794194167652</c:v>
                </c:pt>
                <c:pt idx="27" formatCode="0.0">
                  <c:v>8.8436850078051013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3255-41DE-97DA-55F0B1E598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662909328"/>
        <c:axId val="662908912"/>
      </c:barChart>
      <c:catAx>
        <c:axId val="66290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908912"/>
        <c:crosses val="autoZero"/>
        <c:auto val="1"/>
        <c:lblAlgn val="ctr"/>
        <c:lblOffset val="100"/>
        <c:noMultiLvlLbl val="0"/>
      </c:catAx>
      <c:valAx>
        <c:axId val="662908912"/>
        <c:scaling>
          <c:orientation val="minMax"/>
          <c:max val="90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>
                    <a:solidFill>
                      <a:schemeClr val="tx2"/>
                    </a:solidFill>
                  </a:rPr>
                  <a:t>Reinvestment Opportunity ($M)</a:t>
                </a:r>
                <a:endParaRPr lang="en-US" dirty="0">
                  <a:solidFill>
                    <a:schemeClr val="tx2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909328"/>
        <c:crosses val="autoZero"/>
        <c:crossBetween val="between"/>
        <c:majorUnit val="1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9645DF-BFAD-425C-8E44-52F43C27A1B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BF1867-E774-4F22-B1C0-2C4EED1FC865}">
      <dgm:prSet phldrT="[Text]"/>
      <dgm:spPr/>
      <dgm:t>
        <a:bodyPr/>
        <a:lstStyle/>
        <a:p>
          <a:r>
            <a:rPr lang="en-US" dirty="0"/>
            <a:t>Scholarship and Financial Aid</a:t>
          </a:r>
        </a:p>
      </dgm:t>
    </dgm:pt>
    <dgm:pt modelId="{094DE20D-CE59-46D2-8C7B-430D5C7C121D}" type="parTrans" cxnId="{23CB4230-5A71-4363-9A23-99E852943F8C}">
      <dgm:prSet/>
      <dgm:spPr/>
      <dgm:t>
        <a:bodyPr/>
        <a:lstStyle/>
        <a:p>
          <a:endParaRPr lang="en-US"/>
        </a:p>
      </dgm:t>
    </dgm:pt>
    <dgm:pt modelId="{E9B9C231-0FFC-4243-A2FF-A9C3C98A653D}" type="sibTrans" cxnId="{23CB4230-5A71-4363-9A23-99E852943F8C}">
      <dgm:prSet/>
      <dgm:spPr/>
      <dgm:t>
        <a:bodyPr/>
        <a:lstStyle/>
        <a:p>
          <a:endParaRPr lang="en-US"/>
        </a:p>
      </dgm:t>
    </dgm:pt>
    <dgm:pt modelId="{DADDF95D-4409-497F-B963-F2515870E101}">
      <dgm:prSet phldrT="[Text]"/>
      <dgm:spPr/>
      <dgm:t>
        <a:bodyPr/>
        <a:lstStyle/>
        <a:p>
          <a:r>
            <a:rPr lang="en-US" dirty="0"/>
            <a:t>Tenure Track Faculty</a:t>
          </a:r>
        </a:p>
      </dgm:t>
    </dgm:pt>
    <dgm:pt modelId="{EDF4EA2B-10AC-402F-A24C-6167941A5419}" type="parTrans" cxnId="{15433F08-66E2-43B5-B50C-3DBEC5646D15}">
      <dgm:prSet/>
      <dgm:spPr/>
      <dgm:t>
        <a:bodyPr/>
        <a:lstStyle/>
        <a:p>
          <a:endParaRPr lang="en-US"/>
        </a:p>
      </dgm:t>
    </dgm:pt>
    <dgm:pt modelId="{C6779CBB-EAC3-4650-9996-3DC1CEE509B0}" type="sibTrans" cxnId="{15433F08-66E2-43B5-B50C-3DBEC5646D15}">
      <dgm:prSet/>
      <dgm:spPr/>
      <dgm:t>
        <a:bodyPr/>
        <a:lstStyle/>
        <a:p>
          <a:endParaRPr lang="en-US"/>
        </a:p>
      </dgm:t>
    </dgm:pt>
    <dgm:pt modelId="{1195DC04-6AAA-4166-A2B9-07694132833C}">
      <dgm:prSet phldrT="[Text]"/>
      <dgm:spPr/>
      <dgm:t>
        <a:bodyPr/>
        <a:lstStyle/>
        <a:p>
          <a:r>
            <a:rPr lang="en-US" dirty="0"/>
            <a:t>Community Engagement Initiatives</a:t>
          </a:r>
        </a:p>
      </dgm:t>
    </dgm:pt>
    <dgm:pt modelId="{A71A43B6-9264-476A-8EE2-B0C66E2BFF17}" type="parTrans" cxnId="{2FC5E351-0B9F-4AF4-B718-A8AADA626422}">
      <dgm:prSet/>
      <dgm:spPr/>
      <dgm:t>
        <a:bodyPr/>
        <a:lstStyle/>
        <a:p>
          <a:endParaRPr lang="en-US"/>
        </a:p>
      </dgm:t>
    </dgm:pt>
    <dgm:pt modelId="{ACC82053-E1D7-49D0-ACD4-05456A323D69}" type="sibTrans" cxnId="{2FC5E351-0B9F-4AF4-B718-A8AADA626422}">
      <dgm:prSet/>
      <dgm:spPr/>
      <dgm:t>
        <a:bodyPr/>
        <a:lstStyle/>
        <a:p>
          <a:endParaRPr lang="en-US"/>
        </a:p>
      </dgm:t>
    </dgm:pt>
    <dgm:pt modelId="{C23D1BF8-D1CF-4B69-8310-7F9770846F28}">
      <dgm:prSet phldrT="[Text]"/>
      <dgm:spPr/>
      <dgm:t>
        <a:bodyPr/>
        <a:lstStyle/>
        <a:p>
          <a:r>
            <a:rPr lang="en-US" dirty="0"/>
            <a:t>Other Strategic Opportunities</a:t>
          </a:r>
        </a:p>
      </dgm:t>
    </dgm:pt>
    <dgm:pt modelId="{6E9B5BE4-E48B-4029-BE1C-570B7C83F988}" type="parTrans" cxnId="{1F85BCF9-7074-45C4-92E5-C4CFD1AC47D0}">
      <dgm:prSet/>
      <dgm:spPr/>
      <dgm:t>
        <a:bodyPr/>
        <a:lstStyle/>
        <a:p>
          <a:endParaRPr lang="en-US"/>
        </a:p>
      </dgm:t>
    </dgm:pt>
    <dgm:pt modelId="{B195C7C1-36FF-43AC-9135-580F9D22C74B}" type="sibTrans" cxnId="{1F85BCF9-7074-45C4-92E5-C4CFD1AC47D0}">
      <dgm:prSet/>
      <dgm:spPr/>
      <dgm:t>
        <a:bodyPr/>
        <a:lstStyle/>
        <a:p>
          <a:endParaRPr lang="en-US"/>
        </a:p>
      </dgm:t>
    </dgm:pt>
    <dgm:pt modelId="{46BA1DE7-D5AA-4A84-B85E-21046E87E573}">
      <dgm:prSet phldrT="[Text]"/>
      <dgm:spPr/>
      <dgm:t>
        <a:bodyPr/>
        <a:lstStyle/>
        <a:p>
          <a:r>
            <a:rPr lang="en-US" dirty="0"/>
            <a:t>Research Investments</a:t>
          </a:r>
        </a:p>
      </dgm:t>
    </dgm:pt>
    <dgm:pt modelId="{92E40042-4C54-4AC4-A1BC-FD039D6006FE}" type="parTrans" cxnId="{311D86C3-4942-47B1-904D-A651BADBEE73}">
      <dgm:prSet/>
      <dgm:spPr/>
      <dgm:t>
        <a:bodyPr/>
        <a:lstStyle/>
        <a:p>
          <a:endParaRPr lang="en-US"/>
        </a:p>
      </dgm:t>
    </dgm:pt>
    <dgm:pt modelId="{05C74648-A8C1-426F-9D2D-0C5B85C6B21E}" type="sibTrans" cxnId="{311D86C3-4942-47B1-904D-A651BADBEE73}">
      <dgm:prSet/>
      <dgm:spPr/>
      <dgm:t>
        <a:bodyPr/>
        <a:lstStyle/>
        <a:p>
          <a:endParaRPr lang="en-US"/>
        </a:p>
      </dgm:t>
    </dgm:pt>
    <dgm:pt modelId="{8D05805A-4F6F-4489-AD21-5FA218CFE1A4}">
      <dgm:prSet phldrT="[Text]"/>
      <dgm:spPr/>
      <dgm:t>
        <a:bodyPr/>
        <a:lstStyle/>
        <a:p>
          <a:r>
            <a:rPr lang="en-US" dirty="0"/>
            <a:t>New Academic Programs</a:t>
          </a:r>
        </a:p>
      </dgm:t>
    </dgm:pt>
    <dgm:pt modelId="{0810BA3B-59A8-45C4-B638-8B79A8FF10E8}" type="parTrans" cxnId="{C03C3E77-7B65-4B0F-9834-040F737D5CC0}">
      <dgm:prSet/>
      <dgm:spPr/>
      <dgm:t>
        <a:bodyPr/>
        <a:lstStyle/>
        <a:p>
          <a:endParaRPr lang="en-US"/>
        </a:p>
      </dgm:t>
    </dgm:pt>
    <dgm:pt modelId="{5A3A0A14-BA99-437D-9F7A-E10C7D663BB8}" type="sibTrans" cxnId="{C03C3E77-7B65-4B0F-9834-040F737D5CC0}">
      <dgm:prSet/>
      <dgm:spPr/>
      <dgm:t>
        <a:bodyPr/>
        <a:lstStyle/>
        <a:p>
          <a:endParaRPr lang="en-US"/>
        </a:p>
      </dgm:t>
    </dgm:pt>
    <dgm:pt modelId="{9489BFFE-C2C3-4881-87AA-4C736017E879}">
      <dgm:prSet phldrT="[Text]"/>
      <dgm:spPr/>
      <dgm:t>
        <a:bodyPr/>
        <a:lstStyle/>
        <a:p>
          <a:r>
            <a:rPr lang="en-US" dirty="0"/>
            <a:t>Deferred Maintenance</a:t>
          </a:r>
        </a:p>
      </dgm:t>
    </dgm:pt>
    <dgm:pt modelId="{28753959-D582-41D1-88A6-8B3E46AFEA31}" type="parTrans" cxnId="{B806782F-F73B-4848-9CC3-1DD43EDA0439}">
      <dgm:prSet/>
      <dgm:spPr/>
      <dgm:t>
        <a:bodyPr/>
        <a:lstStyle/>
        <a:p>
          <a:endParaRPr lang="en-US"/>
        </a:p>
      </dgm:t>
    </dgm:pt>
    <dgm:pt modelId="{DE93B5F7-F547-4308-A5C6-D8702B32C202}" type="sibTrans" cxnId="{B806782F-F73B-4848-9CC3-1DD43EDA0439}">
      <dgm:prSet/>
      <dgm:spPr/>
      <dgm:t>
        <a:bodyPr/>
        <a:lstStyle/>
        <a:p>
          <a:endParaRPr lang="en-US"/>
        </a:p>
      </dgm:t>
    </dgm:pt>
    <dgm:pt modelId="{E484B4DB-D224-4EC8-9077-C0CEE15423EC}" type="pres">
      <dgm:prSet presAssocID="{6F9645DF-BFAD-425C-8E44-52F43C27A1B1}" presName="Name0" presStyleCnt="0">
        <dgm:presLayoutVars>
          <dgm:chMax val="7"/>
          <dgm:chPref val="7"/>
          <dgm:dir/>
        </dgm:presLayoutVars>
      </dgm:prSet>
      <dgm:spPr/>
    </dgm:pt>
    <dgm:pt modelId="{4B8D938B-CD3F-44C4-A879-AF7C8E243069}" type="pres">
      <dgm:prSet presAssocID="{6F9645DF-BFAD-425C-8E44-52F43C27A1B1}" presName="Name1" presStyleCnt="0"/>
      <dgm:spPr/>
    </dgm:pt>
    <dgm:pt modelId="{36562DAC-0B83-42EC-9CE7-7DB9EF94D9CD}" type="pres">
      <dgm:prSet presAssocID="{6F9645DF-BFAD-425C-8E44-52F43C27A1B1}" presName="cycle" presStyleCnt="0"/>
      <dgm:spPr/>
    </dgm:pt>
    <dgm:pt modelId="{18C44E47-6A54-48C9-A26B-FE97EE5A5B1C}" type="pres">
      <dgm:prSet presAssocID="{6F9645DF-BFAD-425C-8E44-52F43C27A1B1}" presName="srcNode" presStyleLbl="node1" presStyleIdx="0" presStyleCnt="7"/>
      <dgm:spPr/>
    </dgm:pt>
    <dgm:pt modelId="{8EC25F9D-691D-4762-A415-DD53DE14AA7D}" type="pres">
      <dgm:prSet presAssocID="{6F9645DF-BFAD-425C-8E44-52F43C27A1B1}" presName="conn" presStyleLbl="parChTrans1D2" presStyleIdx="0" presStyleCnt="1"/>
      <dgm:spPr/>
    </dgm:pt>
    <dgm:pt modelId="{08C95F13-EDEF-4759-9477-5DB379E48544}" type="pres">
      <dgm:prSet presAssocID="{6F9645DF-BFAD-425C-8E44-52F43C27A1B1}" presName="extraNode" presStyleLbl="node1" presStyleIdx="0" presStyleCnt="7"/>
      <dgm:spPr/>
    </dgm:pt>
    <dgm:pt modelId="{C2E9AF24-760A-4A3E-A561-44F156D62260}" type="pres">
      <dgm:prSet presAssocID="{6F9645DF-BFAD-425C-8E44-52F43C27A1B1}" presName="dstNode" presStyleLbl="node1" presStyleIdx="0" presStyleCnt="7"/>
      <dgm:spPr/>
    </dgm:pt>
    <dgm:pt modelId="{D37D284E-660C-4473-B944-734BBEEAE37B}" type="pres">
      <dgm:prSet presAssocID="{A9BF1867-E774-4F22-B1C0-2C4EED1FC865}" presName="text_1" presStyleLbl="node1" presStyleIdx="0" presStyleCnt="7">
        <dgm:presLayoutVars>
          <dgm:bulletEnabled val="1"/>
        </dgm:presLayoutVars>
      </dgm:prSet>
      <dgm:spPr/>
    </dgm:pt>
    <dgm:pt modelId="{0A948829-A044-4F93-88AE-908485EC81CB}" type="pres">
      <dgm:prSet presAssocID="{A9BF1867-E774-4F22-B1C0-2C4EED1FC865}" presName="accent_1" presStyleCnt="0"/>
      <dgm:spPr/>
    </dgm:pt>
    <dgm:pt modelId="{11ED0716-60AE-437E-A2BC-E31C86C8C08C}" type="pres">
      <dgm:prSet presAssocID="{A9BF1867-E774-4F22-B1C0-2C4EED1FC865}" presName="accentRepeatNode" presStyleLbl="solidFgAcc1" presStyleIdx="0" presStyleCnt="7"/>
      <dgm:spPr/>
    </dgm:pt>
    <dgm:pt modelId="{02C671E4-A5CC-48EC-93A4-C76D455F481D}" type="pres">
      <dgm:prSet presAssocID="{DADDF95D-4409-497F-B963-F2515870E101}" presName="text_2" presStyleLbl="node1" presStyleIdx="1" presStyleCnt="7">
        <dgm:presLayoutVars>
          <dgm:bulletEnabled val="1"/>
        </dgm:presLayoutVars>
      </dgm:prSet>
      <dgm:spPr/>
    </dgm:pt>
    <dgm:pt modelId="{0B098E15-AFFE-4E88-919F-B144E07006C6}" type="pres">
      <dgm:prSet presAssocID="{DADDF95D-4409-497F-B963-F2515870E101}" presName="accent_2" presStyleCnt="0"/>
      <dgm:spPr/>
    </dgm:pt>
    <dgm:pt modelId="{D462E927-E8AA-4E7E-A838-0F8EA637CA9D}" type="pres">
      <dgm:prSet presAssocID="{DADDF95D-4409-497F-B963-F2515870E101}" presName="accentRepeatNode" presStyleLbl="solidFgAcc1" presStyleIdx="1" presStyleCnt="7"/>
      <dgm:spPr/>
    </dgm:pt>
    <dgm:pt modelId="{7A91458E-DDB8-485E-8C68-3851317D14AD}" type="pres">
      <dgm:prSet presAssocID="{1195DC04-6AAA-4166-A2B9-07694132833C}" presName="text_3" presStyleLbl="node1" presStyleIdx="2" presStyleCnt="7">
        <dgm:presLayoutVars>
          <dgm:bulletEnabled val="1"/>
        </dgm:presLayoutVars>
      </dgm:prSet>
      <dgm:spPr/>
    </dgm:pt>
    <dgm:pt modelId="{FDC2E5A6-E37E-48BE-BD8A-52D30CC2E1D1}" type="pres">
      <dgm:prSet presAssocID="{1195DC04-6AAA-4166-A2B9-07694132833C}" presName="accent_3" presStyleCnt="0"/>
      <dgm:spPr/>
    </dgm:pt>
    <dgm:pt modelId="{50D0A37D-BA15-49E7-AA44-BD0C6224C8D8}" type="pres">
      <dgm:prSet presAssocID="{1195DC04-6AAA-4166-A2B9-07694132833C}" presName="accentRepeatNode" presStyleLbl="solidFgAcc1" presStyleIdx="2" presStyleCnt="7"/>
      <dgm:spPr/>
    </dgm:pt>
    <dgm:pt modelId="{D723C1B5-3763-49D5-A7AB-351573FF91FD}" type="pres">
      <dgm:prSet presAssocID="{46BA1DE7-D5AA-4A84-B85E-21046E87E573}" presName="text_4" presStyleLbl="node1" presStyleIdx="3" presStyleCnt="7">
        <dgm:presLayoutVars>
          <dgm:bulletEnabled val="1"/>
        </dgm:presLayoutVars>
      </dgm:prSet>
      <dgm:spPr/>
    </dgm:pt>
    <dgm:pt modelId="{31088BA8-7EB1-4100-A717-FF07252D45D8}" type="pres">
      <dgm:prSet presAssocID="{46BA1DE7-D5AA-4A84-B85E-21046E87E573}" presName="accent_4" presStyleCnt="0"/>
      <dgm:spPr/>
    </dgm:pt>
    <dgm:pt modelId="{3FC959DE-7334-4985-8702-68FF5B1CE106}" type="pres">
      <dgm:prSet presAssocID="{46BA1DE7-D5AA-4A84-B85E-21046E87E573}" presName="accentRepeatNode" presStyleLbl="solidFgAcc1" presStyleIdx="3" presStyleCnt="7"/>
      <dgm:spPr/>
    </dgm:pt>
    <dgm:pt modelId="{AAB18128-4D68-4717-8DA4-F26D08569AD4}" type="pres">
      <dgm:prSet presAssocID="{8D05805A-4F6F-4489-AD21-5FA218CFE1A4}" presName="text_5" presStyleLbl="node1" presStyleIdx="4" presStyleCnt="7">
        <dgm:presLayoutVars>
          <dgm:bulletEnabled val="1"/>
        </dgm:presLayoutVars>
      </dgm:prSet>
      <dgm:spPr/>
    </dgm:pt>
    <dgm:pt modelId="{2D16D17D-03A3-49A1-900C-D4CA906F63BA}" type="pres">
      <dgm:prSet presAssocID="{8D05805A-4F6F-4489-AD21-5FA218CFE1A4}" presName="accent_5" presStyleCnt="0"/>
      <dgm:spPr/>
    </dgm:pt>
    <dgm:pt modelId="{1BCFD372-DC47-4CE9-A41F-37202BE2E911}" type="pres">
      <dgm:prSet presAssocID="{8D05805A-4F6F-4489-AD21-5FA218CFE1A4}" presName="accentRepeatNode" presStyleLbl="solidFgAcc1" presStyleIdx="4" presStyleCnt="7"/>
      <dgm:spPr/>
    </dgm:pt>
    <dgm:pt modelId="{B7EE2E5D-CCB1-43CE-A7CF-A843916F0A29}" type="pres">
      <dgm:prSet presAssocID="{9489BFFE-C2C3-4881-87AA-4C736017E879}" presName="text_6" presStyleLbl="node1" presStyleIdx="5" presStyleCnt="7">
        <dgm:presLayoutVars>
          <dgm:bulletEnabled val="1"/>
        </dgm:presLayoutVars>
      </dgm:prSet>
      <dgm:spPr/>
    </dgm:pt>
    <dgm:pt modelId="{ADACF55C-974C-4F17-94E0-1DE5BEBCAFE3}" type="pres">
      <dgm:prSet presAssocID="{9489BFFE-C2C3-4881-87AA-4C736017E879}" presName="accent_6" presStyleCnt="0"/>
      <dgm:spPr/>
    </dgm:pt>
    <dgm:pt modelId="{232B3EC7-1AA0-4BFD-BA34-F016C6A98832}" type="pres">
      <dgm:prSet presAssocID="{9489BFFE-C2C3-4881-87AA-4C736017E879}" presName="accentRepeatNode" presStyleLbl="solidFgAcc1" presStyleIdx="5" presStyleCnt="7"/>
      <dgm:spPr/>
    </dgm:pt>
    <dgm:pt modelId="{094A7387-8924-4A8F-AE26-EBEE78AEBB50}" type="pres">
      <dgm:prSet presAssocID="{C23D1BF8-D1CF-4B69-8310-7F9770846F28}" presName="text_7" presStyleLbl="node1" presStyleIdx="6" presStyleCnt="7">
        <dgm:presLayoutVars>
          <dgm:bulletEnabled val="1"/>
        </dgm:presLayoutVars>
      </dgm:prSet>
      <dgm:spPr/>
    </dgm:pt>
    <dgm:pt modelId="{F31CE39E-EC62-46D3-8584-EDB71F2C9A56}" type="pres">
      <dgm:prSet presAssocID="{C23D1BF8-D1CF-4B69-8310-7F9770846F28}" presName="accent_7" presStyleCnt="0"/>
      <dgm:spPr/>
    </dgm:pt>
    <dgm:pt modelId="{13E32C03-F2C0-4FBE-8A29-9E85DA04EA7E}" type="pres">
      <dgm:prSet presAssocID="{C23D1BF8-D1CF-4B69-8310-7F9770846F28}" presName="accentRepeatNode" presStyleLbl="solidFgAcc1" presStyleIdx="6" presStyleCnt="7"/>
      <dgm:spPr/>
    </dgm:pt>
  </dgm:ptLst>
  <dgm:cxnLst>
    <dgm:cxn modelId="{3DFB6100-19B0-48DA-BC94-49C11B076AFB}" type="presOf" srcId="{6F9645DF-BFAD-425C-8E44-52F43C27A1B1}" destId="{E484B4DB-D224-4EC8-9077-C0CEE15423EC}" srcOrd="0" destOrd="0" presId="urn:microsoft.com/office/officeart/2008/layout/VerticalCurvedList"/>
    <dgm:cxn modelId="{15433F08-66E2-43B5-B50C-3DBEC5646D15}" srcId="{6F9645DF-BFAD-425C-8E44-52F43C27A1B1}" destId="{DADDF95D-4409-497F-B963-F2515870E101}" srcOrd="1" destOrd="0" parTransId="{EDF4EA2B-10AC-402F-A24C-6167941A5419}" sibTransId="{C6779CBB-EAC3-4650-9996-3DC1CEE509B0}"/>
    <dgm:cxn modelId="{71CB3F09-C2E3-4729-A0CF-225C355142F0}" type="presOf" srcId="{1195DC04-6AAA-4166-A2B9-07694132833C}" destId="{7A91458E-DDB8-485E-8C68-3851317D14AD}" srcOrd="0" destOrd="0" presId="urn:microsoft.com/office/officeart/2008/layout/VerticalCurvedList"/>
    <dgm:cxn modelId="{C4E3042A-3E4B-4482-8E98-C86D1335B68D}" type="presOf" srcId="{C23D1BF8-D1CF-4B69-8310-7F9770846F28}" destId="{094A7387-8924-4A8F-AE26-EBEE78AEBB50}" srcOrd="0" destOrd="0" presId="urn:microsoft.com/office/officeart/2008/layout/VerticalCurvedList"/>
    <dgm:cxn modelId="{B94DBC2B-C08C-4A08-994B-E5C4225F984A}" type="presOf" srcId="{E9B9C231-0FFC-4243-A2FF-A9C3C98A653D}" destId="{8EC25F9D-691D-4762-A415-DD53DE14AA7D}" srcOrd="0" destOrd="0" presId="urn:microsoft.com/office/officeart/2008/layout/VerticalCurvedList"/>
    <dgm:cxn modelId="{B806782F-F73B-4848-9CC3-1DD43EDA0439}" srcId="{6F9645DF-BFAD-425C-8E44-52F43C27A1B1}" destId="{9489BFFE-C2C3-4881-87AA-4C736017E879}" srcOrd="5" destOrd="0" parTransId="{28753959-D582-41D1-88A6-8B3E46AFEA31}" sibTransId="{DE93B5F7-F547-4308-A5C6-D8702B32C202}"/>
    <dgm:cxn modelId="{23CB4230-5A71-4363-9A23-99E852943F8C}" srcId="{6F9645DF-BFAD-425C-8E44-52F43C27A1B1}" destId="{A9BF1867-E774-4F22-B1C0-2C4EED1FC865}" srcOrd="0" destOrd="0" parTransId="{094DE20D-CE59-46D2-8C7B-430D5C7C121D}" sibTransId="{E9B9C231-0FFC-4243-A2FF-A9C3C98A653D}"/>
    <dgm:cxn modelId="{2FC5E351-0B9F-4AF4-B718-A8AADA626422}" srcId="{6F9645DF-BFAD-425C-8E44-52F43C27A1B1}" destId="{1195DC04-6AAA-4166-A2B9-07694132833C}" srcOrd="2" destOrd="0" parTransId="{A71A43B6-9264-476A-8EE2-B0C66E2BFF17}" sibTransId="{ACC82053-E1D7-49D0-ACD4-05456A323D69}"/>
    <dgm:cxn modelId="{C03C3E77-7B65-4B0F-9834-040F737D5CC0}" srcId="{6F9645DF-BFAD-425C-8E44-52F43C27A1B1}" destId="{8D05805A-4F6F-4489-AD21-5FA218CFE1A4}" srcOrd="4" destOrd="0" parTransId="{0810BA3B-59A8-45C4-B638-8B79A8FF10E8}" sibTransId="{5A3A0A14-BA99-437D-9F7A-E10C7D663BB8}"/>
    <dgm:cxn modelId="{80F6157C-5FA5-4475-8268-307F0B561D9E}" type="presOf" srcId="{46BA1DE7-D5AA-4A84-B85E-21046E87E573}" destId="{D723C1B5-3763-49D5-A7AB-351573FF91FD}" srcOrd="0" destOrd="0" presId="urn:microsoft.com/office/officeart/2008/layout/VerticalCurvedList"/>
    <dgm:cxn modelId="{B035F482-909C-478C-9746-45EEA3735F46}" type="presOf" srcId="{8D05805A-4F6F-4489-AD21-5FA218CFE1A4}" destId="{AAB18128-4D68-4717-8DA4-F26D08569AD4}" srcOrd="0" destOrd="0" presId="urn:microsoft.com/office/officeart/2008/layout/VerticalCurvedList"/>
    <dgm:cxn modelId="{C080748B-6B2F-4F1D-8039-5B8603C688AF}" type="presOf" srcId="{A9BF1867-E774-4F22-B1C0-2C4EED1FC865}" destId="{D37D284E-660C-4473-B944-734BBEEAE37B}" srcOrd="0" destOrd="0" presId="urn:microsoft.com/office/officeart/2008/layout/VerticalCurvedList"/>
    <dgm:cxn modelId="{781919AB-A0B7-4B45-8D38-5F4DC362105E}" type="presOf" srcId="{DADDF95D-4409-497F-B963-F2515870E101}" destId="{02C671E4-A5CC-48EC-93A4-C76D455F481D}" srcOrd="0" destOrd="0" presId="urn:microsoft.com/office/officeart/2008/layout/VerticalCurvedList"/>
    <dgm:cxn modelId="{FC737BB6-2F1A-40D5-B36B-3DEF16E8AA46}" type="presOf" srcId="{9489BFFE-C2C3-4881-87AA-4C736017E879}" destId="{B7EE2E5D-CCB1-43CE-A7CF-A843916F0A29}" srcOrd="0" destOrd="0" presId="urn:microsoft.com/office/officeart/2008/layout/VerticalCurvedList"/>
    <dgm:cxn modelId="{311D86C3-4942-47B1-904D-A651BADBEE73}" srcId="{6F9645DF-BFAD-425C-8E44-52F43C27A1B1}" destId="{46BA1DE7-D5AA-4A84-B85E-21046E87E573}" srcOrd="3" destOrd="0" parTransId="{92E40042-4C54-4AC4-A1BC-FD039D6006FE}" sibTransId="{05C74648-A8C1-426F-9D2D-0C5B85C6B21E}"/>
    <dgm:cxn modelId="{1F85BCF9-7074-45C4-92E5-C4CFD1AC47D0}" srcId="{6F9645DF-BFAD-425C-8E44-52F43C27A1B1}" destId="{C23D1BF8-D1CF-4B69-8310-7F9770846F28}" srcOrd="6" destOrd="0" parTransId="{6E9B5BE4-E48B-4029-BE1C-570B7C83F988}" sibTransId="{B195C7C1-36FF-43AC-9135-580F9D22C74B}"/>
    <dgm:cxn modelId="{1066B009-4B7D-4267-8EFB-3A5BBFC1BECA}" type="presParOf" srcId="{E484B4DB-D224-4EC8-9077-C0CEE15423EC}" destId="{4B8D938B-CD3F-44C4-A879-AF7C8E243069}" srcOrd="0" destOrd="0" presId="urn:microsoft.com/office/officeart/2008/layout/VerticalCurvedList"/>
    <dgm:cxn modelId="{3531B88E-CC53-49CA-AA51-A4E6AA68CAEC}" type="presParOf" srcId="{4B8D938B-CD3F-44C4-A879-AF7C8E243069}" destId="{36562DAC-0B83-42EC-9CE7-7DB9EF94D9CD}" srcOrd="0" destOrd="0" presId="urn:microsoft.com/office/officeart/2008/layout/VerticalCurvedList"/>
    <dgm:cxn modelId="{B04F4FC5-325D-427E-80F9-3F49AAFA065B}" type="presParOf" srcId="{36562DAC-0B83-42EC-9CE7-7DB9EF94D9CD}" destId="{18C44E47-6A54-48C9-A26B-FE97EE5A5B1C}" srcOrd="0" destOrd="0" presId="urn:microsoft.com/office/officeart/2008/layout/VerticalCurvedList"/>
    <dgm:cxn modelId="{F7EB546B-3285-4C50-B918-1A2533DAD347}" type="presParOf" srcId="{36562DAC-0B83-42EC-9CE7-7DB9EF94D9CD}" destId="{8EC25F9D-691D-4762-A415-DD53DE14AA7D}" srcOrd="1" destOrd="0" presId="urn:microsoft.com/office/officeart/2008/layout/VerticalCurvedList"/>
    <dgm:cxn modelId="{798AE9EB-AAFC-4F81-B9EE-B1F5100E3A09}" type="presParOf" srcId="{36562DAC-0B83-42EC-9CE7-7DB9EF94D9CD}" destId="{08C95F13-EDEF-4759-9477-5DB379E48544}" srcOrd="2" destOrd="0" presId="urn:microsoft.com/office/officeart/2008/layout/VerticalCurvedList"/>
    <dgm:cxn modelId="{84EA5496-BD9A-422D-B773-38680516B705}" type="presParOf" srcId="{36562DAC-0B83-42EC-9CE7-7DB9EF94D9CD}" destId="{C2E9AF24-760A-4A3E-A561-44F156D62260}" srcOrd="3" destOrd="0" presId="urn:microsoft.com/office/officeart/2008/layout/VerticalCurvedList"/>
    <dgm:cxn modelId="{D86E61FA-7AC4-4CBB-A729-E307EF365B82}" type="presParOf" srcId="{4B8D938B-CD3F-44C4-A879-AF7C8E243069}" destId="{D37D284E-660C-4473-B944-734BBEEAE37B}" srcOrd="1" destOrd="0" presId="urn:microsoft.com/office/officeart/2008/layout/VerticalCurvedList"/>
    <dgm:cxn modelId="{2E2D6D00-4C28-43FC-88BD-4CF8067A7259}" type="presParOf" srcId="{4B8D938B-CD3F-44C4-A879-AF7C8E243069}" destId="{0A948829-A044-4F93-88AE-908485EC81CB}" srcOrd="2" destOrd="0" presId="urn:microsoft.com/office/officeart/2008/layout/VerticalCurvedList"/>
    <dgm:cxn modelId="{AEE11D93-3F65-47F4-9BD5-91788A25CBEC}" type="presParOf" srcId="{0A948829-A044-4F93-88AE-908485EC81CB}" destId="{11ED0716-60AE-437E-A2BC-E31C86C8C08C}" srcOrd="0" destOrd="0" presId="urn:microsoft.com/office/officeart/2008/layout/VerticalCurvedList"/>
    <dgm:cxn modelId="{4601F1E3-E032-43B9-A58F-78F539FE1352}" type="presParOf" srcId="{4B8D938B-CD3F-44C4-A879-AF7C8E243069}" destId="{02C671E4-A5CC-48EC-93A4-C76D455F481D}" srcOrd="3" destOrd="0" presId="urn:microsoft.com/office/officeart/2008/layout/VerticalCurvedList"/>
    <dgm:cxn modelId="{C748936A-0344-4FFB-B8D5-9F16CA4DD28C}" type="presParOf" srcId="{4B8D938B-CD3F-44C4-A879-AF7C8E243069}" destId="{0B098E15-AFFE-4E88-919F-B144E07006C6}" srcOrd="4" destOrd="0" presId="urn:microsoft.com/office/officeart/2008/layout/VerticalCurvedList"/>
    <dgm:cxn modelId="{63AF5666-DB90-4369-B271-25757D2D2115}" type="presParOf" srcId="{0B098E15-AFFE-4E88-919F-B144E07006C6}" destId="{D462E927-E8AA-4E7E-A838-0F8EA637CA9D}" srcOrd="0" destOrd="0" presId="urn:microsoft.com/office/officeart/2008/layout/VerticalCurvedList"/>
    <dgm:cxn modelId="{665DFE3F-AA5F-42FD-9CFA-0993CE519132}" type="presParOf" srcId="{4B8D938B-CD3F-44C4-A879-AF7C8E243069}" destId="{7A91458E-DDB8-485E-8C68-3851317D14AD}" srcOrd="5" destOrd="0" presId="urn:microsoft.com/office/officeart/2008/layout/VerticalCurvedList"/>
    <dgm:cxn modelId="{99A4D7C0-3806-4B7F-BE94-66CA5F966BF8}" type="presParOf" srcId="{4B8D938B-CD3F-44C4-A879-AF7C8E243069}" destId="{FDC2E5A6-E37E-48BE-BD8A-52D30CC2E1D1}" srcOrd="6" destOrd="0" presId="urn:microsoft.com/office/officeart/2008/layout/VerticalCurvedList"/>
    <dgm:cxn modelId="{68A08FD2-6B0D-4810-B752-C9F516BBE38B}" type="presParOf" srcId="{FDC2E5A6-E37E-48BE-BD8A-52D30CC2E1D1}" destId="{50D0A37D-BA15-49E7-AA44-BD0C6224C8D8}" srcOrd="0" destOrd="0" presId="urn:microsoft.com/office/officeart/2008/layout/VerticalCurvedList"/>
    <dgm:cxn modelId="{58EAF4CB-CF9B-45AA-81AD-95019614D4CA}" type="presParOf" srcId="{4B8D938B-CD3F-44C4-A879-AF7C8E243069}" destId="{D723C1B5-3763-49D5-A7AB-351573FF91FD}" srcOrd="7" destOrd="0" presId="urn:microsoft.com/office/officeart/2008/layout/VerticalCurvedList"/>
    <dgm:cxn modelId="{40D78F30-B7C1-42EE-86FB-E3CEC1F2515C}" type="presParOf" srcId="{4B8D938B-CD3F-44C4-A879-AF7C8E243069}" destId="{31088BA8-7EB1-4100-A717-FF07252D45D8}" srcOrd="8" destOrd="0" presId="urn:microsoft.com/office/officeart/2008/layout/VerticalCurvedList"/>
    <dgm:cxn modelId="{EF5C1A05-7FEE-44DA-A147-038AE82370DD}" type="presParOf" srcId="{31088BA8-7EB1-4100-A717-FF07252D45D8}" destId="{3FC959DE-7334-4985-8702-68FF5B1CE106}" srcOrd="0" destOrd="0" presId="urn:microsoft.com/office/officeart/2008/layout/VerticalCurvedList"/>
    <dgm:cxn modelId="{A0EE4230-89EC-4133-884C-6F3EA0EDE77C}" type="presParOf" srcId="{4B8D938B-CD3F-44C4-A879-AF7C8E243069}" destId="{AAB18128-4D68-4717-8DA4-F26D08569AD4}" srcOrd="9" destOrd="0" presId="urn:microsoft.com/office/officeart/2008/layout/VerticalCurvedList"/>
    <dgm:cxn modelId="{DF4A7868-D216-4FA9-89A9-56EDACD2045A}" type="presParOf" srcId="{4B8D938B-CD3F-44C4-A879-AF7C8E243069}" destId="{2D16D17D-03A3-49A1-900C-D4CA906F63BA}" srcOrd="10" destOrd="0" presId="urn:microsoft.com/office/officeart/2008/layout/VerticalCurvedList"/>
    <dgm:cxn modelId="{2B736A32-C2FF-4FB9-B9EB-61FC26D8EDBD}" type="presParOf" srcId="{2D16D17D-03A3-49A1-900C-D4CA906F63BA}" destId="{1BCFD372-DC47-4CE9-A41F-37202BE2E911}" srcOrd="0" destOrd="0" presId="urn:microsoft.com/office/officeart/2008/layout/VerticalCurvedList"/>
    <dgm:cxn modelId="{EB13F8CF-814B-477F-BD63-E408A6ACF8A1}" type="presParOf" srcId="{4B8D938B-CD3F-44C4-A879-AF7C8E243069}" destId="{B7EE2E5D-CCB1-43CE-A7CF-A843916F0A29}" srcOrd="11" destOrd="0" presId="urn:microsoft.com/office/officeart/2008/layout/VerticalCurvedList"/>
    <dgm:cxn modelId="{964EBF56-9821-4CAC-A92E-146AD9AA2FC9}" type="presParOf" srcId="{4B8D938B-CD3F-44C4-A879-AF7C8E243069}" destId="{ADACF55C-974C-4F17-94E0-1DE5BEBCAFE3}" srcOrd="12" destOrd="0" presId="urn:microsoft.com/office/officeart/2008/layout/VerticalCurvedList"/>
    <dgm:cxn modelId="{DEAA4882-D4DE-4FB2-84DA-7E1FA5D42BF7}" type="presParOf" srcId="{ADACF55C-974C-4F17-94E0-1DE5BEBCAFE3}" destId="{232B3EC7-1AA0-4BFD-BA34-F016C6A98832}" srcOrd="0" destOrd="0" presId="urn:microsoft.com/office/officeart/2008/layout/VerticalCurvedList"/>
    <dgm:cxn modelId="{5203415D-4CB3-4201-B43C-B13027B8DA88}" type="presParOf" srcId="{4B8D938B-CD3F-44C4-A879-AF7C8E243069}" destId="{094A7387-8924-4A8F-AE26-EBEE78AEBB50}" srcOrd="13" destOrd="0" presId="urn:microsoft.com/office/officeart/2008/layout/VerticalCurvedList"/>
    <dgm:cxn modelId="{3DA01AA8-52B9-4CAC-9E92-85F3CBCF9B88}" type="presParOf" srcId="{4B8D938B-CD3F-44C4-A879-AF7C8E243069}" destId="{F31CE39E-EC62-46D3-8584-EDB71F2C9A56}" srcOrd="14" destOrd="0" presId="urn:microsoft.com/office/officeart/2008/layout/VerticalCurvedList"/>
    <dgm:cxn modelId="{C6F8C511-2EE8-4481-B350-2AEC086BCE39}" type="presParOf" srcId="{F31CE39E-EC62-46D3-8584-EDB71F2C9A56}" destId="{13E32C03-F2C0-4FBE-8A29-9E85DA04EA7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25F9D-691D-4762-A415-DD53DE14AA7D}">
      <dsp:nvSpPr>
        <dsp:cNvPr id="0" name=""/>
        <dsp:cNvSpPr/>
      </dsp:nvSpPr>
      <dsp:spPr>
        <a:xfrm>
          <a:off x="-4335599" y="-665130"/>
          <a:ext cx="5165900" cy="5165900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7D284E-660C-4473-B944-734BBEEAE37B}">
      <dsp:nvSpPr>
        <dsp:cNvPr id="0" name=""/>
        <dsp:cNvSpPr/>
      </dsp:nvSpPr>
      <dsp:spPr>
        <a:xfrm>
          <a:off x="269070" y="174368"/>
          <a:ext cx="3885891" cy="3485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688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Scholarship and Financial Aid</a:t>
          </a:r>
        </a:p>
      </dsp:txBody>
      <dsp:txXfrm>
        <a:off x="269070" y="174368"/>
        <a:ext cx="3885891" cy="348582"/>
      </dsp:txXfrm>
    </dsp:sp>
    <dsp:sp modelId="{11ED0716-60AE-437E-A2BC-E31C86C8C08C}">
      <dsp:nvSpPr>
        <dsp:cNvPr id="0" name=""/>
        <dsp:cNvSpPr/>
      </dsp:nvSpPr>
      <dsp:spPr>
        <a:xfrm>
          <a:off x="51205" y="130795"/>
          <a:ext cx="435728" cy="43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C671E4-A5CC-48EC-93A4-C76D455F481D}">
      <dsp:nvSpPr>
        <dsp:cNvPr id="0" name=""/>
        <dsp:cNvSpPr/>
      </dsp:nvSpPr>
      <dsp:spPr>
        <a:xfrm>
          <a:off x="584743" y="697549"/>
          <a:ext cx="3570217" cy="3485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688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Tenure Track Faculty</a:t>
          </a:r>
        </a:p>
      </dsp:txBody>
      <dsp:txXfrm>
        <a:off x="584743" y="697549"/>
        <a:ext cx="3570217" cy="348582"/>
      </dsp:txXfrm>
    </dsp:sp>
    <dsp:sp modelId="{D462E927-E8AA-4E7E-A838-0F8EA637CA9D}">
      <dsp:nvSpPr>
        <dsp:cNvPr id="0" name=""/>
        <dsp:cNvSpPr/>
      </dsp:nvSpPr>
      <dsp:spPr>
        <a:xfrm>
          <a:off x="366878" y="653976"/>
          <a:ext cx="435728" cy="43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91458E-DDB8-485E-8C68-3851317D14AD}">
      <dsp:nvSpPr>
        <dsp:cNvPr id="0" name=""/>
        <dsp:cNvSpPr/>
      </dsp:nvSpPr>
      <dsp:spPr>
        <a:xfrm>
          <a:off x="757730" y="1220347"/>
          <a:ext cx="3397230" cy="3485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688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Community Engagement Initiatives</a:t>
          </a:r>
        </a:p>
      </dsp:txBody>
      <dsp:txXfrm>
        <a:off x="757730" y="1220347"/>
        <a:ext cx="3397230" cy="348582"/>
      </dsp:txXfrm>
    </dsp:sp>
    <dsp:sp modelId="{50D0A37D-BA15-49E7-AA44-BD0C6224C8D8}">
      <dsp:nvSpPr>
        <dsp:cNvPr id="0" name=""/>
        <dsp:cNvSpPr/>
      </dsp:nvSpPr>
      <dsp:spPr>
        <a:xfrm>
          <a:off x="539866" y="1176774"/>
          <a:ext cx="435728" cy="43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3C1B5-3763-49D5-A7AB-351573FF91FD}">
      <dsp:nvSpPr>
        <dsp:cNvPr id="0" name=""/>
        <dsp:cNvSpPr/>
      </dsp:nvSpPr>
      <dsp:spPr>
        <a:xfrm>
          <a:off x="812963" y="1743528"/>
          <a:ext cx="3341997" cy="3485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688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Research Investments</a:t>
          </a:r>
        </a:p>
      </dsp:txBody>
      <dsp:txXfrm>
        <a:off x="812963" y="1743528"/>
        <a:ext cx="3341997" cy="348582"/>
      </dsp:txXfrm>
    </dsp:sp>
    <dsp:sp modelId="{3FC959DE-7334-4985-8702-68FF5B1CE106}">
      <dsp:nvSpPr>
        <dsp:cNvPr id="0" name=""/>
        <dsp:cNvSpPr/>
      </dsp:nvSpPr>
      <dsp:spPr>
        <a:xfrm>
          <a:off x="595099" y="1699955"/>
          <a:ext cx="435728" cy="43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B18128-4D68-4717-8DA4-F26D08569AD4}">
      <dsp:nvSpPr>
        <dsp:cNvPr id="0" name=""/>
        <dsp:cNvSpPr/>
      </dsp:nvSpPr>
      <dsp:spPr>
        <a:xfrm>
          <a:off x="757730" y="2266709"/>
          <a:ext cx="3397230" cy="3485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688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New Academic Programs</a:t>
          </a:r>
        </a:p>
      </dsp:txBody>
      <dsp:txXfrm>
        <a:off x="757730" y="2266709"/>
        <a:ext cx="3397230" cy="348582"/>
      </dsp:txXfrm>
    </dsp:sp>
    <dsp:sp modelId="{1BCFD372-DC47-4CE9-A41F-37202BE2E911}">
      <dsp:nvSpPr>
        <dsp:cNvPr id="0" name=""/>
        <dsp:cNvSpPr/>
      </dsp:nvSpPr>
      <dsp:spPr>
        <a:xfrm>
          <a:off x="539866" y="2223136"/>
          <a:ext cx="435728" cy="43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E2E5D-CCB1-43CE-A7CF-A843916F0A29}">
      <dsp:nvSpPr>
        <dsp:cNvPr id="0" name=""/>
        <dsp:cNvSpPr/>
      </dsp:nvSpPr>
      <dsp:spPr>
        <a:xfrm>
          <a:off x="584743" y="2789507"/>
          <a:ext cx="3570217" cy="3485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688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Deferred Maintenance</a:t>
          </a:r>
        </a:p>
      </dsp:txBody>
      <dsp:txXfrm>
        <a:off x="584743" y="2789507"/>
        <a:ext cx="3570217" cy="348582"/>
      </dsp:txXfrm>
    </dsp:sp>
    <dsp:sp modelId="{232B3EC7-1AA0-4BFD-BA34-F016C6A98832}">
      <dsp:nvSpPr>
        <dsp:cNvPr id="0" name=""/>
        <dsp:cNvSpPr/>
      </dsp:nvSpPr>
      <dsp:spPr>
        <a:xfrm>
          <a:off x="366878" y="2745934"/>
          <a:ext cx="435728" cy="43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A7387-8924-4A8F-AE26-EBEE78AEBB50}">
      <dsp:nvSpPr>
        <dsp:cNvPr id="0" name=""/>
        <dsp:cNvSpPr/>
      </dsp:nvSpPr>
      <dsp:spPr>
        <a:xfrm>
          <a:off x="269070" y="3312688"/>
          <a:ext cx="3885891" cy="3485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688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Other Strategic Opportunities</a:t>
          </a:r>
        </a:p>
      </dsp:txBody>
      <dsp:txXfrm>
        <a:off x="269070" y="3312688"/>
        <a:ext cx="3885891" cy="348582"/>
      </dsp:txXfrm>
    </dsp:sp>
    <dsp:sp modelId="{13E32C03-F2C0-4FBE-8A29-9E85DA04EA7E}">
      <dsp:nvSpPr>
        <dsp:cNvPr id="0" name=""/>
        <dsp:cNvSpPr/>
      </dsp:nvSpPr>
      <dsp:spPr>
        <a:xfrm>
          <a:off x="51205" y="3269115"/>
          <a:ext cx="435728" cy="4357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0.18967</cdr:x>
      <cdr:y>0.08471</cdr:y>
    </cdr:from>
    <cdr:to>
      <cdr:x>0.81856</cdr:x>
      <cdr:y>0.28888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5B71ED-BADF-4D92-95F9-B2BCAD8A955C}"/>
            </a:ext>
          </a:extLst>
        </cdr:cNvPr>
        <cdr:cNvSpPr txBox="1"/>
      </cdr:nvSpPr>
      <cdr:spPr>
        <a:xfrm xmlns:a="http://schemas.openxmlformats.org/drawingml/2006/main">
          <a:off x="1247295" y="306477"/>
          <a:ext cx="4135664" cy="7386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>
              <a:solidFill>
                <a:schemeClr val="bg2">
                  <a:lumMod val="75000"/>
                </a:schemeClr>
              </a:solidFill>
            </a:rPr>
            <a:t>Investable Margin with Initiative</a:t>
          </a:r>
        </a:p>
        <a:p xmlns:a="http://schemas.openxmlformats.org/drawingml/2006/main">
          <a:pPr algn="ctr"/>
          <a:r>
            <a:rPr lang="en-US" sz="1200" b="1" dirty="0">
              <a:solidFill>
                <a:schemeClr val="accent2"/>
              </a:solidFill>
            </a:rPr>
            <a:t>Investable Margin w/o Initiative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5285B-6C4C-4E46-AC47-265CE8B895BF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F2D0B-0B67-49BE-8E5C-07A3E3C97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1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6FF21-C933-034E-8A18-3B504A3A00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38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2D0B-0B67-49BE-8E5C-07A3E3C9763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51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2D0B-0B67-49BE-8E5C-07A3E3C9763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90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2D0B-0B67-49BE-8E5C-07A3E3C9763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00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2D0B-0B67-49BE-8E5C-07A3E3C9763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08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C0562-2DD8-3F4A-B759-0D64095D019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118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1" u="none" strike="noStrike" kern="1200" baseline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A63FF-8F41-4A31-BA39-051D5E0BB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208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Many of my client interactions for the past 6 months have included this phrase.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It’s the most available metaphor to convey our sense of urgency, lack of resources, and uncertainty.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While many university business officers may be ready for “transformative changes in core structures and operations” others may have to consider more incremental change.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Operating model is a blueprint for effectiveness.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Improving organizational effectiveness does not require transforming the entire institution at once.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% Get the parts – There are ways to start to formalize accountability, share information in new ways, and communicate.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In each of these sections, I asked you to identify one component of your operating model that might need attention.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These could be “parts” for your plane.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% But also fly the plane – This has to be in practice.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 ready to experiment.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Don’t give up too quicky—effectiveness practices often take time to stick.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 lot of my work involves change management, and I’ve found the most consistent theme behind that is “repetition.”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But don’t hold on if an experiment doesn’t work.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2D0B-0B67-49BE-8E5C-07A3E3C9763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Huron looks forward to hosting additional sessions in coming weeks, on the more specialized topics outlined in the table below.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2D0B-0B67-49BE-8E5C-07A3E3C9763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378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spcBef>
                <a:spcPts val="300"/>
              </a:spcBef>
              <a:spcAft>
                <a:spcPts val="300"/>
              </a:spcAft>
              <a:buFont typeface="+mj-lt"/>
              <a:buNone/>
            </a:pPr>
            <a:endParaRPr lang="en-US" dirty="0">
              <a:solidFill>
                <a:srgbClr val="2B2B2B"/>
              </a:solidFill>
              <a:latin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2D0B-0B67-49BE-8E5C-07A3E3C9763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2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2D0B-0B67-49BE-8E5C-07A3E3C9763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547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2D0B-0B67-49BE-8E5C-07A3E3C9763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176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C0562-2DD8-3F4A-B759-0D64095D019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460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1.30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Paul introduced the ideas of efficiency and effectiveness. These two concepts are interrelated, but I think it can be useful to distinguish them.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% Effectiveness refers to the ability of an organization to achieve strategic objectives in a sustained way. This is about results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Increasing effectiveness accelerates or elevates the achievement of those results.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% Efficiency is the ability of an organization to perform its activities with less resources.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This may mean achieving scale or reducing the waste in business processes or activities.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 institution reduces the costs per unit of output.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% Increased effectiveness does not always mean lower costs, however, these concepts are not completely independent.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stronger focus on efficiency can free resources to invest in strategic priorities.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 what we have called the “triage” stage of response to COVID-19, this is what many institution’s needed to focus on in order to close the looming financial gap.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Only focusing on efficiency, over the long term, can lead to “cutting to the bone.”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It’s hard to determine when efficiency is done.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While not always the case, a focus on effectiveness often does result in reduced time, effort, and costs. This occurs through:</a:t>
            </a:r>
          </a:p>
          <a:p>
            <a:pPr marL="628650" lvl="1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Better alignment of investment with output and outcomes</a:t>
            </a:r>
          </a:p>
          <a:p>
            <a:pPr marL="628650" lvl="1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Faster decision making, less waiting</a:t>
            </a:r>
          </a:p>
          <a:p>
            <a:pPr marL="628650" lvl="1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Less time/effort meeting and moving information around</a:t>
            </a:r>
          </a:p>
          <a:p>
            <a:pPr marL="628650" lvl="1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Less rework and duplication of institutional effort</a:t>
            </a:r>
          </a:p>
          <a:p>
            <a:pPr marL="628650" lvl="1" indent="-1714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Full utilization of assets, skills, and knowledge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Effectiveness often involves more fundamental, transformative changes.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What are we doing?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How do we get things done?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6FF21-C933-034E-8A18-3B504A3A00D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63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2D0B-0B67-49BE-8E5C-07A3E3C9763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446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F2D0B-0B67-49BE-8E5C-07A3E3C9763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352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DC0562-2DD8-3F4A-B759-0D64095D01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342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logo_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90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A27E7504-CDD9-214C-BEA8-203943C3E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0" y="2511736"/>
            <a:ext cx="12192000" cy="2158125"/>
          </a:xfrm>
          <a:prstGeom prst="rect">
            <a:avLst/>
          </a:prstGeom>
        </p:spPr>
        <p:txBody>
          <a:bodyPr lIns="457200" tIns="274320" rIns="457200" bIns="274320">
            <a:normAutofit/>
          </a:bodyPr>
          <a:lstStyle>
            <a:lvl1pPr algn="ctr">
              <a:lnSpc>
                <a:spcPts val="7333"/>
              </a:lnSpc>
              <a:spcAft>
                <a:spcPts val="1600"/>
              </a:spcAft>
              <a:defRPr sz="8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7FD966-2995-D441-810C-4D2F3B38DE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888" y="5772451"/>
            <a:ext cx="2432224" cy="5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4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046410-09B8-B141-8962-BDCB7F1BED7D}"/>
              </a:ext>
            </a:extLst>
          </p:cNvPr>
          <p:cNvCxnSpPr>
            <a:cxnSpLocks/>
          </p:cNvCxnSpPr>
          <p:nvPr userDrawn="1"/>
        </p:nvCxnSpPr>
        <p:spPr>
          <a:xfrm>
            <a:off x="600208" y="429663"/>
            <a:ext cx="10972800" cy="0"/>
          </a:xfrm>
          <a:prstGeom prst="line">
            <a:avLst/>
          </a:prstGeom>
          <a:ln w="3175" cmpd="sng"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5B6C17-23FC-404A-9860-42D139F32D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DF60624-BD7D-4195-A311-FE7E30F19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3671"/>
            <a:ext cx="487680" cy="364331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1200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fld id="{B28838BE-5EAD-434C-B290-9193BA76332A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14936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91" y="0"/>
            <a:ext cx="12203092" cy="685630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-11091" y="2169522"/>
            <a:ext cx="12203091" cy="1020718"/>
          </a:xfrm>
          <a:prstGeom prst="rect">
            <a:avLst/>
          </a:prstGeom>
        </p:spPr>
        <p:txBody>
          <a:bodyPr lIns="274320" tIns="274320" rIns="274320" bIns="274320" anchor="t">
            <a:noAutofit/>
          </a:bodyPr>
          <a:lstStyle>
            <a:lvl1pPr algn="ctr">
              <a:lnSpc>
                <a:spcPct val="80000"/>
              </a:lnSpc>
              <a:defRPr sz="55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730" y="5922556"/>
            <a:ext cx="2675447" cy="413477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190240"/>
            <a:ext cx="12192000" cy="7604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accent1"/>
                </a:solidFill>
              </a:defRPr>
            </a:lvl2pPr>
            <a:lvl3pPr marL="852488" indent="0" algn="ctr">
              <a:buNone/>
              <a:defRPr>
                <a:solidFill>
                  <a:schemeClr val="accent1"/>
                </a:solidFill>
              </a:defRPr>
            </a:lvl3pPr>
            <a:lvl4pPr marL="1198563" indent="0" algn="ctr">
              <a:buNone/>
              <a:defRPr>
                <a:solidFill>
                  <a:schemeClr val="accent1"/>
                </a:solidFill>
              </a:defRPr>
            </a:lvl4pPr>
            <a:lvl5pPr marL="1828800" indent="0" algn="ctr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41535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93853" y="1452880"/>
            <a:ext cx="11119899" cy="4065232"/>
          </a:xfrm>
          <a:prstGeom prst="rect">
            <a:avLst/>
          </a:prstGeom>
        </p:spPr>
        <p:txBody>
          <a:bodyPr numCol="2">
            <a:normAutofit/>
          </a:bodyPr>
          <a:lstStyle>
            <a:lvl1pPr marL="514350" indent="-514350">
              <a:buClr>
                <a:schemeClr val="accent1"/>
              </a:buClr>
              <a:buFont typeface="+mj-lt"/>
              <a:buAutoNum type="arabicPeriod"/>
              <a:defRPr sz="2800">
                <a:solidFill>
                  <a:schemeClr val="tx2"/>
                </a:solidFill>
              </a:defRPr>
            </a:lvl1pPr>
          </a:lstStyle>
          <a:p>
            <a:pPr>
              <a:buClr>
                <a:schemeClr val="accent2"/>
              </a:buClr>
            </a:pPr>
            <a:r>
              <a:rPr lang="en-US" sz="2800" dirty="0"/>
              <a:t>Overview</a:t>
            </a:r>
          </a:p>
          <a:p>
            <a:pPr>
              <a:buClr>
                <a:schemeClr val="accent2"/>
              </a:buClr>
            </a:pPr>
            <a:r>
              <a:rPr lang="en-US" sz="2800" dirty="0"/>
              <a:t>Text</a:t>
            </a:r>
          </a:p>
          <a:p>
            <a:pPr>
              <a:buClr>
                <a:schemeClr val="accent2"/>
              </a:buClr>
            </a:pPr>
            <a:r>
              <a:rPr lang="en-US" sz="2800" dirty="0"/>
              <a:t>Text</a:t>
            </a:r>
          </a:p>
          <a:p>
            <a:pPr>
              <a:buClr>
                <a:schemeClr val="accent2"/>
              </a:buClr>
            </a:pPr>
            <a:r>
              <a:rPr lang="en-US" sz="2800" dirty="0"/>
              <a:t>Text</a:t>
            </a:r>
          </a:p>
          <a:p>
            <a:pPr>
              <a:buClr>
                <a:schemeClr val="accent2"/>
              </a:buClr>
            </a:pPr>
            <a:r>
              <a:rPr lang="en-US" sz="2800" dirty="0"/>
              <a:t>Text</a:t>
            </a:r>
          </a:p>
          <a:p>
            <a:pPr>
              <a:buClr>
                <a:schemeClr val="accent2"/>
              </a:buClr>
            </a:pPr>
            <a:r>
              <a:rPr lang="en-US" sz="2800" dirty="0"/>
              <a:t>Text</a:t>
            </a:r>
          </a:p>
          <a:p>
            <a:pPr>
              <a:buClr>
                <a:schemeClr val="accent2"/>
              </a:buClr>
            </a:pPr>
            <a:endParaRPr lang="en-US" sz="2800" dirty="0"/>
          </a:p>
          <a:p>
            <a:pPr>
              <a:buClr>
                <a:schemeClr val="accent2"/>
              </a:buClr>
            </a:pPr>
            <a:r>
              <a:rPr lang="en-US" sz="2800" dirty="0"/>
              <a:t>Text</a:t>
            </a:r>
          </a:p>
          <a:p>
            <a:pPr>
              <a:buClr>
                <a:schemeClr val="accent2"/>
              </a:buClr>
            </a:pPr>
            <a:r>
              <a:rPr lang="en-US" sz="2800" dirty="0"/>
              <a:t>Text</a:t>
            </a:r>
          </a:p>
          <a:p>
            <a:pPr>
              <a:buClr>
                <a:schemeClr val="accent2"/>
              </a:buClr>
            </a:pPr>
            <a:r>
              <a:rPr lang="en-US" sz="2800" dirty="0"/>
              <a:t>Text</a:t>
            </a:r>
          </a:p>
          <a:p>
            <a:pPr>
              <a:buClr>
                <a:schemeClr val="accent2"/>
              </a:buClr>
            </a:pPr>
            <a:r>
              <a:rPr lang="en-US" sz="2800" dirty="0"/>
              <a:t>Text</a:t>
            </a:r>
          </a:p>
          <a:p>
            <a:pPr>
              <a:buClr>
                <a:schemeClr val="accent2"/>
              </a:buClr>
            </a:pPr>
            <a:r>
              <a:rPr lang="en-US" sz="2800" dirty="0"/>
              <a:t>Text</a:t>
            </a:r>
          </a:p>
          <a:p>
            <a:pPr>
              <a:buClr>
                <a:schemeClr val="accent2"/>
              </a:buClr>
            </a:pPr>
            <a:r>
              <a:rPr lang="en-US" sz="2800" dirty="0"/>
              <a:t>Text</a:t>
            </a:r>
          </a:p>
          <a:p>
            <a:pPr>
              <a:buClr>
                <a:schemeClr val="accent2"/>
              </a:buClr>
            </a:pPr>
            <a:endParaRPr lang="en-US" sz="2800" dirty="0"/>
          </a:p>
        </p:txBody>
      </p:sp>
      <p:pic>
        <p:nvPicPr>
          <p:cNvPr id="5" name="Picture 4" descr="Huron-Logo_2_v0_alt_hrznt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065" y="6436184"/>
            <a:ext cx="1679559" cy="2907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93853" y="293226"/>
            <a:ext cx="11119899" cy="9564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600" cap="none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7392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81224" cy="539310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11091" y="1527871"/>
            <a:ext cx="12203091" cy="1447192"/>
          </a:xfrm>
          <a:prstGeom prst="rect">
            <a:avLst/>
          </a:prstGeom>
        </p:spPr>
        <p:txBody>
          <a:bodyPr lIns="274320" tIns="274320" rIns="274320" bIns="274320">
            <a:noAutofit/>
          </a:bodyPr>
          <a:lstStyle>
            <a:lvl1pPr algn="ctr">
              <a:lnSpc>
                <a:spcPct val="80000"/>
              </a:lnSpc>
              <a:defRPr sz="55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INSANELY AWESOME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-11092" y="3372669"/>
            <a:ext cx="12203091" cy="2033333"/>
          </a:xfrm>
          <a:prstGeom prst="rect">
            <a:avLst/>
          </a:prstGeom>
        </p:spPr>
        <p:txBody>
          <a:bodyPr lIns="274320" tIns="91440" rIns="274320" bIns="91440" anchor="ctr" anchorCtr="0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800" b="0" i="0" u="none" strike="noStrike" baseline="0" smtClean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On </a:t>
            </a:r>
            <a:r>
              <a:rPr lang="en-US" dirty="0" err="1"/>
              <a:t>deateri</a:t>
            </a:r>
            <a:r>
              <a:rPr lang="en-US" dirty="0"/>
              <a:t> taste credit </a:t>
            </a:r>
            <a:r>
              <a:rPr lang="en-US" dirty="0" err="1"/>
              <a:t>viverides</a:t>
            </a:r>
            <a:r>
              <a:rPr lang="en-US" dirty="0"/>
              <a:t> </a:t>
            </a:r>
            <a:r>
              <a:rPr lang="en-US" dirty="0" err="1"/>
              <a:t>orum</a:t>
            </a:r>
            <a:r>
              <a:rPr lang="en-US" dirty="0"/>
              <a:t>,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dirty="0" err="1"/>
              <a:t>ora</a:t>
            </a:r>
            <a:r>
              <a:rPr lang="en-US" dirty="0"/>
              <a:t> de in </a:t>
            </a:r>
            <a:r>
              <a:rPr lang="en-US" dirty="0" err="1"/>
              <a:t>Etraturat</a:t>
            </a:r>
            <a:r>
              <a:rPr lang="en-US" dirty="0"/>
              <a:t>. Tum cate </a:t>
            </a:r>
            <a:r>
              <a:rPr lang="en-US" dirty="0" err="1"/>
              <a:t>terficiissum</a:t>
            </a:r>
            <a:r>
              <a:rPr lang="en-US" dirty="0"/>
              <a:t> re, </a:t>
            </a:r>
            <a:r>
              <a:rPr lang="en-US" dirty="0" err="1"/>
              <a:t>mulvis</a:t>
            </a:r>
            <a:r>
              <a:rPr lang="en-US" dirty="0"/>
              <a:t> ex mere, se </a:t>
            </a:r>
            <a:r>
              <a:rPr lang="en-US" dirty="0" err="1"/>
              <a:t>prorte</a:t>
            </a:r>
            <a:r>
              <a:rPr lang="en-US" dirty="0"/>
              <a:t>, </a:t>
            </a:r>
            <a:r>
              <a:rPr lang="en-US" dirty="0" err="1"/>
              <a:t>Patilib</a:t>
            </a:r>
            <a:r>
              <a:rPr lang="en-US" dirty="0"/>
              <a:t> </a:t>
            </a:r>
            <a:r>
              <a:rPr lang="en-US" dirty="0" err="1"/>
              <a:t>ulicondit</a:t>
            </a:r>
            <a:r>
              <a:rPr lang="en-US" dirty="0"/>
              <a:t>, </a:t>
            </a:r>
            <a:r>
              <a:rPr lang="en-US" dirty="0" err="1"/>
              <a:t>misti</a:t>
            </a:r>
            <a:r>
              <a:rPr lang="en-US" dirty="0"/>
              <a:t>, </a:t>
            </a:r>
            <a:r>
              <a:rPr lang="en-US" dirty="0" err="1"/>
              <a:t>nostrudam</a:t>
            </a:r>
            <a:r>
              <a:rPr lang="en-US" dirty="0"/>
              <a:t> in </a:t>
            </a:r>
            <a:r>
              <a:rPr lang="en-US" dirty="0" err="1"/>
              <a:t>vili</a:t>
            </a:r>
            <a:r>
              <a:rPr lang="en-US" dirty="0"/>
              <a:t> </a:t>
            </a:r>
            <a:r>
              <a:rPr lang="en-US" dirty="0" err="1"/>
              <a:t>pris</a:t>
            </a:r>
            <a:r>
              <a:rPr lang="en-US" dirty="0"/>
              <a:t>; non </a:t>
            </a:r>
            <a:r>
              <a:rPr lang="en-US" dirty="0" err="1"/>
              <a:t>tre</a:t>
            </a:r>
            <a:r>
              <a:rPr lang="en-US" dirty="0"/>
              <a:t> cum </a:t>
            </a:r>
            <a:r>
              <a:rPr lang="en-US" dirty="0" err="1"/>
              <a:t>culum</a:t>
            </a:r>
            <a:r>
              <a:rPr lang="en-US" dirty="0"/>
              <a:t> ta, </a:t>
            </a:r>
            <a:r>
              <a:rPr lang="en-US" dirty="0" err="1"/>
              <a:t>simis</a:t>
            </a:r>
            <a:r>
              <a:rPr lang="en-US" dirty="0"/>
              <a:t> </a:t>
            </a:r>
            <a:r>
              <a:rPr lang="en-US" dirty="0" err="1"/>
              <a:t>cupio</a:t>
            </a:r>
            <a:r>
              <a:rPr lang="en-US" dirty="0"/>
              <a:t>.</a:t>
            </a:r>
          </a:p>
        </p:txBody>
      </p:sp>
      <p:pic>
        <p:nvPicPr>
          <p:cNvPr id="9" name="Picture 8" descr="PRIMARYBLUE-Diagonal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2101" y="6373836"/>
            <a:ext cx="4519899" cy="4841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5547" y="5406002"/>
            <a:ext cx="12203093" cy="15066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 descr="Huron-Logo_2_v0_alt_hrzntl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980" y="5918759"/>
            <a:ext cx="2704947" cy="4682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8BC041-4544-49EC-8691-27DB127AE674}"/>
              </a:ext>
            </a:extLst>
          </p:cNvPr>
          <p:cNvSpPr txBox="1"/>
          <p:nvPr userDrawn="1"/>
        </p:nvSpPr>
        <p:spPr>
          <a:xfrm>
            <a:off x="11528408" y="6424411"/>
            <a:ext cx="487680" cy="246221"/>
          </a:xfrm>
          <a:prstGeom prst="rect">
            <a:avLst/>
          </a:prstGeom>
          <a:noFill/>
        </p:spPr>
        <p:txBody>
          <a:bodyPr wrap="square" lIns="0" rtlCol="0" anchor="ctr" anchorCtr="1">
            <a:spAutoFit/>
          </a:bodyPr>
          <a:lstStyle/>
          <a:p>
            <a:pPr marL="5715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629292-F4F9-46A6-9603-79CF190149B7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pPr marL="5715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39990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4860" cy="5406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1091" y="1527871"/>
            <a:ext cx="12203091" cy="1447192"/>
          </a:xfrm>
          <a:prstGeom prst="rect">
            <a:avLst/>
          </a:prstGeom>
        </p:spPr>
        <p:txBody>
          <a:bodyPr lIns="274320" tIns="274320" rIns="274320" bIns="274320">
            <a:noAutofit/>
          </a:bodyPr>
          <a:lstStyle>
            <a:lvl1pPr algn="ctr">
              <a:lnSpc>
                <a:spcPct val="80000"/>
              </a:lnSpc>
              <a:defRPr sz="55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INSANELY AWESOME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-11092" y="3372669"/>
            <a:ext cx="12203091" cy="2033333"/>
          </a:xfrm>
          <a:prstGeom prst="rect">
            <a:avLst/>
          </a:prstGeom>
        </p:spPr>
        <p:txBody>
          <a:bodyPr lIns="274320" tIns="91440" rIns="274320" bIns="91440" anchor="ctr" anchorCtr="0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800" b="0" i="0" u="none" strike="noStrike" baseline="0" smtClean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On </a:t>
            </a:r>
            <a:r>
              <a:rPr lang="en-US" dirty="0" err="1"/>
              <a:t>deateri</a:t>
            </a:r>
            <a:r>
              <a:rPr lang="en-US" dirty="0"/>
              <a:t> taste credit </a:t>
            </a:r>
            <a:r>
              <a:rPr lang="en-US" dirty="0" err="1"/>
              <a:t>viverides</a:t>
            </a:r>
            <a:r>
              <a:rPr lang="en-US" dirty="0"/>
              <a:t> </a:t>
            </a:r>
            <a:r>
              <a:rPr lang="en-US" dirty="0" err="1"/>
              <a:t>orum</a:t>
            </a:r>
            <a:r>
              <a:rPr lang="en-US" dirty="0"/>
              <a:t>,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dirty="0" err="1"/>
              <a:t>ora</a:t>
            </a:r>
            <a:r>
              <a:rPr lang="en-US" dirty="0"/>
              <a:t> de in </a:t>
            </a:r>
            <a:r>
              <a:rPr lang="en-US" dirty="0" err="1"/>
              <a:t>Etraturat</a:t>
            </a:r>
            <a:r>
              <a:rPr lang="en-US" dirty="0"/>
              <a:t>. Tum cate </a:t>
            </a:r>
            <a:r>
              <a:rPr lang="en-US" dirty="0" err="1"/>
              <a:t>terficiissum</a:t>
            </a:r>
            <a:r>
              <a:rPr lang="en-US" dirty="0"/>
              <a:t> re, </a:t>
            </a:r>
            <a:r>
              <a:rPr lang="en-US" dirty="0" err="1"/>
              <a:t>mulvis</a:t>
            </a:r>
            <a:r>
              <a:rPr lang="en-US" dirty="0"/>
              <a:t> ex mere, se </a:t>
            </a:r>
            <a:r>
              <a:rPr lang="en-US" dirty="0" err="1"/>
              <a:t>prorte</a:t>
            </a:r>
            <a:r>
              <a:rPr lang="en-US" dirty="0"/>
              <a:t>, </a:t>
            </a:r>
            <a:r>
              <a:rPr lang="en-US" dirty="0" err="1"/>
              <a:t>Patilib</a:t>
            </a:r>
            <a:r>
              <a:rPr lang="en-US" dirty="0"/>
              <a:t> </a:t>
            </a:r>
            <a:r>
              <a:rPr lang="en-US" dirty="0" err="1"/>
              <a:t>ulicondit</a:t>
            </a:r>
            <a:r>
              <a:rPr lang="en-US" dirty="0"/>
              <a:t>, </a:t>
            </a:r>
            <a:r>
              <a:rPr lang="en-US" dirty="0" err="1"/>
              <a:t>misti</a:t>
            </a:r>
            <a:r>
              <a:rPr lang="en-US" dirty="0"/>
              <a:t>, </a:t>
            </a:r>
            <a:r>
              <a:rPr lang="en-US" dirty="0" err="1"/>
              <a:t>nostrudam</a:t>
            </a:r>
            <a:r>
              <a:rPr lang="en-US" dirty="0"/>
              <a:t> in </a:t>
            </a:r>
            <a:r>
              <a:rPr lang="en-US" dirty="0" err="1"/>
              <a:t>vili</a:t>
            </a:r>
            <a:r>
              <a:rPr lang="en-US" dirty="0"/>
              <a:t> </a:t>
            </a:r>
            <a:r>
              <a:rPr lang="en-US" dirty="0" err="1"/>
              <a:t>pris</a:t>
            </a:r>
            <a:r>
              <a:rPr lang="en-US" dirty="0"/>
              <a:t>; non </a:t>
            </a:r>
            <a:r>
              <a:rPr lang="en-US" dirty="0" err="1"/>
              <a:t>tre</a:t>
            </a:r>
            <a:r>
              <a:rPr lang="en-US" dirty="0"/>
              <a:t> cum </a:t>
            </a:r>
            <a:r>
              <a:rPr lang="en-US" dirty="0" err="1"/>
              <a:t>culum</a:t>
            </a:r>
            <a:r>
              <a:rPr lang="en-US" dirty="0"/>
              <a:t> ta, </a:t>
            </a:r>
            <a:r>
              <a:rPr lang="en-US" dirty="0" err="1"/>
              <a:t>simis</a:t>
            </a:r>
            <a:r>
              <a:rPr lang="en-US" dirty="0"/>
              <a:t> </a:t>
            </a:r>
            <a:r>
              <a:rPr lang="en-US" dirty="0" err="1"/>
              <a:t>cupio</a:t>
            </a:r>
            <a:r>
              <a:rPr lang="en-US" dirty="0"/>
              <a:t>.</a:t>
            </a:r>
          </a:p>
        </p:txBody>
      </p:sp>
      <p:pic>
        <p:nvPicPr>
          <p:cNvPr id="11" name="Picture 10" descr="PRIMARYBLUE-Diagonal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2101" y="6373836"/>
            <a:ext cx="4519899" cy="4841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5547" y="5406002"/>
            <a:ext cx="12203093" cy="15066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4423144" y="1048315"/>
            <a:ext cx="3248957" cy="1544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 descr="Huron-Logo_2_v0_alt_hrzntl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980" y="5918759"/>
            <a:ext cx="2704947" cy="4682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5C3192-DE08-4CFC-BFCC-ACFADBCA99E8}"/>
              </a:ext>
            </a:extLst>
          </p:cNvPr>
          <p:cNvSpPr txBox="1"/>
          <p:nvPr userDrawn="1"/>
        </p:nvSpPr>
        <p:spPr>
          <a:xfrm>
            <a:off x="11528408" y="6424411"/>
            <a:ext cx="487680" cy="246221"/>
          </a:xfrm>
          <a:prstGeom prst="rect">
            <a:avLst/>
          </a:prstGeom>
          <a:noFill/>
        </p:spPr>
        <p:txBody>
          <a:bodyPr wrap="square" lIns="0" rtlCol="0" anchor="ctr" anchorCtr="1">
            <a:spAutoFit/>
          </a:bodyPr>
          <a:lstStyle/>
          <a:p>
            <a:pPr marL="5715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629292-F4F9-46A6-9603-79CF190149B7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pPr marL="5715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28155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428104" y="277795"/>
            <a:ext cx="8185648" cy="131179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600" cap="none"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428106" y="1898248"/>
            <a:ext cx="8186047" cy="4178461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 typeface="Arial" charset="0"/>
              <a:buNone/>
              <a:defRPr baseline="0"/>
            </a:lvl1pPr>
            <a:lvl2pPr marL="457200" indent="0">
              <a:buClr>
                <a:schemeClr val="tx1"/>
              </a:buClr>
              <a:buNone/>
              <a:defRPr/>
            </a:lvl2pPr>
            <a:lvl3pPr marL="852488" indent="0">
              <a:buClr>
                <a:schemeClr val="tx1"/>
              </a:buClr>
              <a:buNone/>
              <a:defRPr/>
            </a:lvl3pPr>
            <a:lvl4pPr marL="1198563" indent="0">
              <a:buClr>
                <a:schemeClr val="tx1"/>
              </a:buClr>
              <a:buNone/>
              <a:defRPr/>
            </a:lvl4pPr>
            <a:lvl5pPr marL="1828800" indent="0">
              <a:buClr>
                <a:schemeClr val="tx1"/>
              </a:buClr>
              <a:buNone/>
              <a:defRPr/>
            </a:lvl5pPr>
          </a:lstStyle>
          <a:p>
            <a:pPr lvl="0"/>
            <a:r>
              <a:rPr lang="en-US"/>
              <a:t>Paragraph goes here.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997797" cy="6858000"/>
          </a:xfrm>
          <a:prstGeom prst="rect">
            <a:avLst/>
          </a:prstGeom>
        </p:spPr>
      </p:pic>
      <p:pic>
        <p:nvPicPr>
          <p:cNvPr id="11" name="Picture 10" descr="Huron-Logo_2_v0_alt_hrznt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065" y="6436184"/>
            <a:ext cx="1679559" cy="2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82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Title + Content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428104" y="277795"/>
            <a:ext cx="8185648" cy="131179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600" cap="none"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428106" y="1723473"/>
            <a:ext cx="8186047" cy="6861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 cap="none">
                <a:solidFill>
                  <a:schemeClr val="accent1"/>
                </a:solidFill>
                <a:latin typeface="+mn-lt"/>
                <a:cs typeface="Arial Narrow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428106" y="2409638"/>
            <a:ext cx="8186047" cy="375966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Huron-Logo_2_v0_alt_hrznt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065" y="6436184"/>
            <a:ext cx="1679559" cy="290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29977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70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+ Sub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3428104" y="277795"/>
            <a:ext cx="8185648" cy="131179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600" cap="none"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428106" y="1723473"/>
            <a:ext cx="8186047" cy="6861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 cap="none">
                <a:solidFill>
                  <a:schemeClr val="accent1"/>
                </a:solidFill>
                <a:latin typeface="+mn-lt"/>
                <a:cs typeface="Arial Narrow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428106" y="2409638"/>
            <a:ext cx="8186047" cy="371337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Huron-Logo_2_v0_alt_hrznt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065" y="6436184"/>
            <a:ext cx="1679559" cy="29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997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72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Title + Content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428104" y="277795"/>
            <a:ext cx="8185648" cy="131179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600" cap="none"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428106" y="1723473"/>
            <a:ext cx="8186047" cy="6861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 cap="none">
                <a:solidFill>
                  <a:schemeClr val="accent1"/>
                </a:solidFill>
                <a:latin typeface="+mn-lt"/>
                <a:cs typeface="Arial Narrow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428106" y="2409638"/>
            <a:ext cx="8186047" cy="353974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Huron-Logo_2_v0_alt_hrznt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065" y="6436184"/>
            <a:ext cx="1679559" cy="29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"/>
          <a:stretch/>
        </p:blipFill>
        <p:spPr>
          <a:xfrm>
            <a:off x="0" y="0"/>
            <a:ext cx="2997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3118A-72ED-4042-AD18-11A862EE654B}"/>
              </a:ext>
            </a:extLst>
          </p:cNvPr>
          <p:cNvCxnSpPr>
            <a:cxnSpLocks/>
          </p:cNvCxnSpPr>
          <p:nvPr userDrawn="1"/>
        </p:nvCxnSpPr>
        <p:spPr>
          <a:xfrm>
            <a:off x="600208" y="429663"/>
            <a:ext cx="10972800" cy="0"/>
          </a:xfrm>
          <a:prstGeom prst="line">
            <a:avLst/>
          </a:prstGeom>
          <a:ln w="3175" cmpd="sng"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DCA90A-E0C9-D749-ADDE-8A07912C61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37750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Agenda Item 2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64EC8B4-6FD5-E548-9B83-A55B743A72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658002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Agenda Item 1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84AD613-4CE9-B944-BB09-F9951258D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309041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Agenda Item 4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3D6EFC0-B627-F14D-B2ED-2FE75D8FFC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3429293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Agenda Item 3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6DD9167-E985-6349-972E-A652C35E6E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2537750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Agenda Item 6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8FE857B-59D7-2A44-9031-B19104FA7F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1658002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Agenda Item 5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91C337E-553F-884E-BC04-FFADB6D90B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4309041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Agenda Item 8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AD1EB7E-84C5-844A-9DD9-69F7A7F98F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3429293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Agenda Item 7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D94628-B648-1341-AFBE-3AF8C80451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Agenda Option 2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99EEDF6C-C05F-4E3B-A0DE-E5176F712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3671"/>
            <a:ext cx="487680" cy="364331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1200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fld id="{B28838BE-5EAD-434C-B290-9193BA76332A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6858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3" pos="14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35003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3853" y="293226"/>
            <a:ext cx="11119899" cy="108851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600" cap="none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Oval 6"/>
          <p:cNvSpPr/>
          <p:nvPr/>
        </p:nvSpPr>
        <p:spPr>
          <a:xfrm>
            <a:off x="776049" y="1605023"/>
            <a:ext cx="1364728" cy="102534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Oval 9"/>
          <p:cNvSpPr/>
          <p:nvPr/>
        </p:nvSpPr>
        <p:spPr>
          <a:xfrm>
            <a:off x="3060120" y="1605023"/>
            <a:ext cx="1364728" cy="102534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Oval 10"/>
          <p:cNvSpPr/>
          <p:nvPr/>
        </p:nvSpPr>
        <p:spPr>
          <a:xfrm>
            <a:off x="5344191" y="1605023"/>
            <a:ext cx="1364728" cy="102534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Oval 12"/>
          <p:cNvSpPr/>
          <p:nvPr/>
        </p:nvSpPr>
        <p:spPr>
          <a:xfrm>
            <a:off x="7695509" y="1605023"/>
            <a:ext cx="1364728" cy="102534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Oval 13"/>
          <p:cNvSpPr/>
          <p:nvPr/>
        </p:nvSpPr>
        <p:spPr>
          <a:xfrm>
            <a:off x="10013204" y="1605023"/>
            <a:ext cx="1364728" cy="102534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0" hasCustomPrompt="1"/>
          </p:nvPr>
        </p:nvSpPr>
        <p:spPr>
          <a:xfrm>
            <a:off x="956735" y="1752148"/>
            <a:ext cx="988484" cy="742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11" hasCustomPrompt="1"/>
          </p:nvPr>
        </p:nvSpPr>
        <p:spPr>
          <a:xfrm>
            <a:off x="3248242" y="1752148"/>
            <a:ext cx="988484" cy="742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12" hasCustomPrompt="1"/>
          </p:nvPr>
        </p:nvSpPr>
        <p:spPr>
          <a:xfrm>
            <a:off x="5524599" y="1752148"/>
            <a:ext cx="988484" cy="742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4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7883633" y="1752148"/>
            <a:ext cx="988484" cy="742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5" name="Picture Placeholder 20"/>
          <p:cNvSpPr>
            <a:spLocks noGrp="1"/>
          </p:cNvSpPr>
          <p:nvPr>
            <p:ph type="pic" sz="quarter" idx="14" hasCustomPrompt="1"/>
          </p:nvPr>
        </p:nvSpPr>
        <p:spPr>
          <a:xfrm>
            <a:off x="10201327" y="1752148"/>
            <a:ext cx="988484" cy="7426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85824" y="2812614"/>
            <a:ext cx="2098877" cy="981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Descriptor</a:t>
            </a:r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2700764" y="2812614"/>
            <a:ext cx="2098877" cy="981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Descriptor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969400" y="2812614"/>
            <a:ext cx="2098877" cy="981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Descriptor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7328434" y="2812614"/>
            <a:ext cx="2098877" cy="981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Descriptor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9669206" y="2812614"/>
            <a:ext cx="2098877" cy="981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Descriptor</a:t>
            </a:r>
          </a:p>
        </p:txBody>
      </p:sp>
      <p:sp>
        <p:nvSpPr>
          <p:cNvPr id="39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385824" y="4902466"/>
            <a:ext cx="11382259" cy="9812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Paragraph goes here.</a:t>
            </a:r>
            <a:endParaRPr lang="en-US" dirty="0"/>
          </a:p>
        </p:txBody>
      </p:sp>
      <p:pic>
        <p:nvPicPr>
          <p:cNvPr id="26" name="Picture 25" descr="Huron-Logo_2_v0_alt_hrznt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065" y="6436184"/>
            <a:ext cx="1679559" cy="2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4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406000"/>
            <a:ext cx="12191999" cy="1452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93853" y="293225"/>
            <a:ext cx="11119899" cy="131179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600" cap="none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93186" y="1839713"/>
            <a:ext cx="3596537" cy="471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93186" y="2314102"/>
            <a:ext cx="3596537" cy="987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93186" y="3751384"/>
            <a:ext cx="3596537" cy="471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US"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93186" y="4225775"/>
            <a:ext cx="3596537" cy="89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244057" y="1839713"/>
            <a:ext cx="3596537" cy="471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US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244057" y="2314102"/>
            <a:ext cx="3596537" cy="987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244057" y="3751384"/>
            <a:ext cx="3596537" cy="471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US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244057" y="4225775"/>
            <a:ext cx="3596537" cy="89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8017217" y="1839713"/>
            <a:ext cx="3596537" cy="471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US" dirty="0"/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8017217" y="2314102"/>
            <a:ext cx="3596537" cy="987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8017217" y="3751384"/>
            <a:ext cx="3596537" cy="471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US" dirty="0"/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8017217" y="4225775"/>
            <a:ext cx="3596537" cy="89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730" y="5922556"/>
            <a:ext cx="2675447" cy="4134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7480D9-3A91-479F-A4FA-98C86B8BDF80}"/>
              </a:ext>
            </a:extLst>
          </p:cNvPr>
          <p:cNvSpPr txBox="1"/>
          <p:nvPr userDrawn="1"/>
        </p:nvSpPr>
        <p:spPr>
          <a:xfrm>
            <a:off x="11528408" y="6424411"/>
            <a:ext cx="487680" cy="246221"/>
          </a:xfrm>
          <a:prstGeom prst="rect">
            <a:avLst/>
          </a:prstGeom>
          <a:noFill/>
        </p:spPr>
        <p:txBody>
          <a:bodyPr wrap="square" lIns="0" rtlCol="0" anchor="ctr" anchorCtr="1">
            <a:spAutoFit/>
          </a:bodyPr>
          <a:lstStyle/>
          <a:p>
            <a:pPr marL="5715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629292-F4F9-46A6-9603-79CF190149B7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5715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62730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93853" y="277795"/>
            <a:ext cx="11119899" cy="131179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600" cap="none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3712" y="1723473"/>
            <a:ext cx="11120440" cy="6861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 cap="none">
                <a:solidFill>
                  <a:schemeClr val="accent1"/>
                </a:solidFill>
                <a:latin typeface="+mn-lt"/>
                <a:cs typeface="Arial Narrow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93714" y="2409638"/>
            <a:ext cx="5447959" cy="228388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165795" y="2409638"/>
            <a:ext cx="5447959" cy="228388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Huron-Logo_2_v0_alt_hrznt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065" y="6436184"/>
            <a:ext cx="1679559" cy="2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0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rocess Slid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93853" y="277795"/>
            <a:ext cx="11119899" cy="131179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600" cap="none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93712" y="1884919"/>
            <a:ext cx="11120040" cy="289928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Huron-Logo_2_v0_alt_hrznt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065" y="6436184"/>
            <a:ext cx="1679559" cy="2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89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93853" y="277795"/>
            <a:ext cx="11119899" cy="131179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600" cap="none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3712" y="1723473"/>
            <a:ext cx="11120440" cy="6861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 cap="none">
                <a:solidFill>
                  <a:schemeClr val="accent1"/>
                </a:solidFill>
                <a:latin typeface="+mn-lt"/>
                <a:cs typeface="Arial Narrow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93712" y="2409639"/>
            <a:ext cx="11120040" cy="289928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 charset="0"/>
              <a:buChar char="•"/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Huron-Logo_2_v0_alt_hrznt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065" y="6436184"/>
            <a:ext cx="1679559" cy="2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82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93853" y="277795"/>
            <a:ext cx="11119899" cy="131179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3600" cap="none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Huron-Logo_2_v0_alt_hrznt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065" y="6436184"/>
            <a:ext cx="1679559" cy="2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38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uron-Logo_2_v0_alt_hrznt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065" y="6436184"/>
            <a:ext cx="1679559" cy="2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30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+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120207" y="1857257"/>
            <a:ext cx="9938564" cy="3151521"/>
          </a:xfrm>
          <a:prstGeom prst="rect">
            <a:avLst/>
          </a:prstGeom>
        </p:spPr>
        <p:txBody>
          <a:bodyPr lIns="91440" tIns="274320" bIns="274320">
            <a:normAutofit/>
          </a:bodyPr>
          <a:lstStyle>
            <a:lvl1pPr>
              <a:lnSpc>
                <a:spcPct val="80000"/>
              </a:lnSpc>
              <a:defRPr sz="55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QUOTE STYLE</a:t>
            </a:r>
          </a:p>
        </p:txBody>
      </p:sp>
      <p:pic>
        <p:nvPicPr>
          <p:cNvPr id="9" name="Picture 8" descr="QUOTE-White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80" t="19179"/>
          <a:stretch/>
        </p:blipFill>
        <p:spPr>
          <a:xfrm>
            <a:off x="-2" y="0"/>
            <a:ext cx="2063991" cy="1386918"/>
          </a:xfrm>
          <a:prstGeom prst="rect">
            <a:avLst/>
          </a:prstGeom>
        </p:spPr>
      </p:pic>
      <p:pic>
        <p:nvPicPr>
          <p:cNvPr id="10" name="Picture 9" descr="QUOTE-White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80" t="19179"/>
          <a:stretch/>
        </p:blipFill>
        <p:spPr>
          <a:xfrm flipH="1" flipV="1">
            <a:off x="10128010" y="5471083"/>
            <a:ext cx="2063991" cy="138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95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74686" y="6342929"/>
            <a:ext cx="617316" cy="5150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120207" y="1857257"/>
            <a:ext cx="9938564" cy="3151521"/>
          </a:xfrm>
          <a:prstGeom prst="rect">
            <a:avLst/>
          </a:prstGeom>
        </p:spPr>
        <p:txBody>
          <a:bodyPr lIns="91440" tIns="274320" bIns="274320">
            <a:normAutofit/>
          </a:bodyPr>
          <a:lstStyle>
            <a:lvl1pPr>
              <a:lnSpc>
                <a:spcPct val="80000"/>
              </a:lnSpc>
              <a:defRPr sz="5500">
                <a:latin typeface="+mn-lt"/>
              </a:defRPr>
            </a:lvl1pPr>
          </a:lstStyle>
          <a:p>
            <a:r>
              <a:rPr lang="en-US" dirty="0"/>
              <a:t>CLICK TO EDIT MASTER QUOTE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197" b="18341"/>
          <a:stretch/>
        </p:blipFill>
        <p:spPr>
          <a:xfrm>
            <a:off x="10137962" y="5479115"/>
            <a:ext cx="2054039" cy="1386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01" b="19486"/>
          <a:stretch/>
        </p:blipFill>
        <p:spPr>
          <a:xfrm rot="10800000">
            <a:off x="0" y="1"/>
            <a:ext cx="2063987" cy="13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3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985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592919"/>
            <a:ext cx="12192000" cy="2969033"/>
          </a:xfrm>
          <a:prstGeom prst="rect">
            <a:avLst/>
          </a:prstGeom>
        </p:spPr>
        <p:txBody>
          <a:bodyPr lIns="457200" tIns="274320" rIns="457200" bIns="274320">
            <a:normAutofit/>
          </a:bodyPr>
          <a:lstStyle>
            <a:lvl1pPr>
              <a:lnSpc>
                <a:spcPts val="5500"/>
              </a:lnSpc>
              <a:spcAft>
                <a:spcPts val="1200"/>
              </a:spcAft>
              <a:defRPr sz="55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286" y="2472353"/>
            <a:ext cx="1334449" cy="1205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51935" y="1247943"/>
            <a:ext cx="1333500" cy="1225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89E8AB-0E17-4D62-992F-BEF5647CD2A2}"/>
              </a:ext>
            </a:extLst>
          </p:cNvPr>
          <p:cNvSpPr txBox="1"/>
          <p:nvPr userDrawn="1"/>
        </p:nvSpPr>
        <p:spPr>
          <a:xfrm>
            <a:off x="11528408" y="6424411"/>
            <a:ext cx="487680" cy="246221"/>
          </a:xfrm>
          <a:prstGeom prst="rect">
            <a:avLst/>
          </a:prstGeom>
          <a:noFill/>
        </p:spPr>
        <p:txBody>
          <a:bodyPr wrap="square" lIns="0" rtlCol="0" anchor="ctr" anchorCtr="1">
            <a:spAutoFit/>
          </a:bodyPr>
          <a:lstStyle/>
          <a:p>
            <a:pPr marL="5715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629292-F4F9-46A6-9603-79CF190149B7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5715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455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046410-09B8-B141-8962-BDCB7F1BED7D}"/>
              </a:ext>
            </a:extLst>
          </p:cNvPr>
          <p:cNvCxnSpPr>
            <a:cxnSpLocks/>
          </p:cNvCxnSpPr>
          <p:nvPr userDrawn="1"/>
        </p:nvCxnSpPr>
        <p:spPr>
          <a:xfrm>
            <a:off x="600208" y="429663"/>
            <a:ext cx="10972800" cy="0"/>
          </a:xfrm>
          <a:prstGeom prst="line">
            <a:avLst/>
          </a:prstGeom>
          <a:ln w="3175" cmpd="sng"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5B6C17-23FC-404A-9860-42D139F32D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DF60624-BD7D-4195-A311-FE7E30F19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3671"/>
            <a:ext cx="487680" cy="364331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1200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fld id="{B28838BE-5EAD-434C-B290-9193BA76332A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8636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Questions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0" y="2438400"/>
            <a:ext cx="12192000" cy="1239520"/>
          </a:xfrm>
          <a:prstGeom prst="rect">
            <a:avLst/>
          </a:prstGeom>
        </p:spPr>
        <p:txBody>
          <a:bodyPr lIns="457200" tIns="274320" rIns="457200" bIns="274320">
            <a:normAutofit/>
          </a:bodyPr>
          <a:lstStyle>
            <a:lvl1pPr algn="ctr">
              <a:lnSpc>
                <a:spcPts val="5500"/>
              </a:lnSpc>
              <a:spcAft>
                <a:spcPts val="1200"/>
              </a:spcAft>
              <a:defRPr sz="6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QUESTIONS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730" y="5922556"/>
            <a:ext cx="2675447" cy="413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878707-C610-4C77-8F8A-BE07C8CF2A8E}"/>
              </a:ext>
            </a:extLst>
          </p:cNvPr>
          <p:cNvSpPr txBox="1"/>
          <p:nvPr userDrawn="1"/>
        </p:nvSpPr>
        <p:spPr>
          <a:xfrm>
            <a:off x="11528408" y="6424411"/>
            <a:ext cx="487680" cy="246221"/>
          </a:xfrm>
          <a:prstGeom prst="rect">
            <a:avLst/>
          </a:prstGeom>
          <a:noFill/>
        </p:spPr>
        <p:txBody>
          <a:bodyPr wrap="square" lIns="0" rtlCol="0" anchor="ctr" anchorCtr="1">
            <a:spAutoFit/>
          </a:bodyPr>
          <a:lstStyle/>
          <a:p>
            <a:pPr marL="5715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629292-F4F9-46A6-9603-79CF190149B7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5715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8097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1" cy="685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265300" y="2149653"/>
            <a:ext cx="1635977" cy="0"/>
          </a:xfrm>
          <a:prstGeom prst="line">
            <a:avLst/>
          </a:prstGeom>
          <a:ln w="1270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08043" y="2398428"/>
            <a:ext cx="8083959" cy="27896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Lorem ipsum dolor sit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961" y="5922556"/>
            <a:ext cx="2675447" cy="413477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3805767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C8822-FDFF-4692-A2C3-CC386F8D894A}"/>
              </a:ext>
            </a:extLst>
          </p:cNvPr>
          <p:cNvSpPr txBox="1"/>
          <p:nvPr userDrawn="1"/>
        </p:nvSpPr>
        <p:spPr>
          <a:xfrm>
            <a:off x="11528408" y="6424411"/>
            <a:ext cx="487680" cy="246221"/>
          </a:xfrm>
          <a:prstGeom prst="rect">
            <a:avLst/>
          </a:prstGeom>
          <a:noFill/>
        </p:spPr>
        <p:txBody>
          <a:bodyPr wrap="square" lIns="0" rtlCol="0" anchor="ctr" anchorCtr="1">
            <a:spAutoFit/>
          </a:bodyPr>
          <a:lstStyle/>
          <a:p>
            <a:pPr marL="5715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629292-F4F9-46A6-9603-79CF190149B7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5715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763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E6DC0-2166-4800-9B96-83804E98A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36D6A2-A436-418C-ADF1-04D484539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838BE-5EAD-434C-B290-9193BA76332A}" type="slidenum">
              <a:rPr lang="en-US" smtClean="0"/>
              <a:pPr/>
              <a:t>‹#›</a:t>
            </a:fld>
            <a:endParaRPr lang="en-US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A3F31-59F8-43C6-A503-9919877AB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45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ll Ques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F384C762-41B9-D74F-9FD7-5503A45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045" b="30590"/>
          <a:stretch/>
        </p:blipFill>
        <p:spPr>
          <a:xfrm flipH="1">
            <a:off x="-4" y="-7243"/>
            <a:ext cx="1219199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95E139-931A-2C48-ACC0-767192279F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621856"/>
            <a:ext cx="12192000" cy="2969033"/>
          </a:xfrm>
          <a:prstGeom prst="rect">
            <a:avLst/>
          </a:prstGeom>
        </p:spPr>
        <p:txBody>
          <a:bodyPr lIns="457200" tIns="0" rIns="457200" bIns="274320">
            <a:normAutofit/>
          </a:bodyPr>
          <a:lstStyle>
            <a:lvl1pPr>
              <a:lnSpc>
                <a:spcPts val="6533"/>
              </a:lnSpc>
              <a:spcAft>
                <a:spcPts val="1600"/>
              </a:spcAft>
              <a:defRPr sz="7333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318721"/>
            <a:ext cx="6096000" cy="606267"/>
          </a:xfrm>
          <a:prstGeom prst="rect">
            <a:avLst/>
          </a:prstGeom>
        </p:spPr>
        <p:txBody>
          <a:bodyPr lIns="457200" bIns="0">
            <a:noAutofit/>
          </a:bodyPr>
          <a:lstStyle>
            <a:lvl1pPr marL="16933" indent="0" algn="l">
              <a:buNone/>
              <a:tabLst/>
              <a:defRPr sz="2667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9010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046410-09B8-B141-8962-BDCB7F1BED7D}"/>
              </a:ext>
            </a:extLst>
          </p:cNvPr>
          <p:cNvCxnSpPr>
            <a:cxnSpLocks/>
          </p:cNvCxnSpPr>
          <p:nvPr userDrawn="1"/>
        </p:nvCxnSpPr>
        <p:spPr>
          <a:xfrm>
            <a:off x="600208" y="429663"/>
            <a:ext cx="10972800" cy="0"/>
          </a:xfrm>
          <a:prstGeom prst="line">
            <a:avLst/>
          </a:prstGeom>
          <a:ln w="3175" cmpd="sng"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EA27C4C-E3F7-3549-A73F-8AB2062065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© 2020 Huron Consulting Group Inc. and affiliates.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A1D4EDC-74C0-5A40-A8C9-9EF72EB85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09800"/>
            <a:ext cx="5486400" cy="3657600"/>
          </a:xfrm>
        </p:spPr>
        <p:txBody>
          <a:bodyPr numCol="1" spcCol="365760"/>
          <a:lstStyle>
            <a:lvl1pPr marL="259074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502907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System Font Regular"/>
              <a:buChar char="◦"/>
              <a:tabLst/>
              <a:defRPr/>
            </a:lvl2pPr>
            <a:lvl3pPr marL="746741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System Font Regular"/>
              <a:buChar char="–"/>
              <a:tabLst/>
              <a:defRPr/>
            </a:lvl3pPr>
            <a:lvl4pPr marL="990575" indent="-259074">
              <a:buFont typeface="System Font Regular"/>
              <a:buChar char="⁃"/>
              <a:defRPr/>
            </a:lvl4pPr>
            <a:lvl5pPr marL="990575" indent="-259074">
              <a:buFont typeface="System Font Regular"/>
              <a:buChar char="⁃"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1"/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vitae </a:t>
            </a:r>
            <a:r>
              <a:rPr lang="en-US" err="1"/>
              <a:t>proin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 </a:t>
            </a:r>
          </a:p>
          <a:p>
            <a:pPr lvl="1"/>
            <a:r>
              <a:rPr lang="en-US"/>
              <a:t>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.</a:t>
            </a:r>
          </a:p>
          <a:p>
            <a:pPr lvl="2"/>
            <a:r>
              <a:rPr lang="en-US" err="1"/>
              <a:t>jggjhgjhgjhgjhgjhg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3C11BE-CEE0-AA45-A8AB-0512BD7C84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HURON</a:t>
            </a:r>
            <a:r>
              <a:rPr lang="en-US" dirty="0"/>
              <a:t>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 </a:t>
            </a:r>
            <a:fld id="{725C3DF7-5013-5640-A658-317175F70D14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7FF790B-EB2A-5F42-8C16-EC19E02C3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612889-A370-BE4D-AEDD-5508F434115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58967" y="2209800"/>
            <a:ext cx="5223435" cy="36576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373196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building, outdoor, sky&#10;&#10;Description automatically generated">
            <a:extLst>
              <a:ext uri="{FF2B5EF4-FFF2-40B4-BE49-F238E27FC236}">
                <a16:creationId xmlns:a16="http://schemas.microsoft.com/office/drawing/2014/main" id="{7DB1E122-E659-1647-97F3-342EB0CE5B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" r="5500" b="24185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3853" y="293225"/>
            <a:ext cx="11119899" cy="131179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4800" cap="none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0" hasCustomPrompt="1"/>
          </p:nvPr>
        </p:nvSpPr>
        <p:spPr>
          <a:xfrm>
            <a:off x="956734" y="1867167"/>
            <a:ext cx="988484" cy="9884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11" hasCustomPrompt="1"/>
          </p:nvPr>
        </p:nvSpPr>
        <p:spPr>
          <a:xfrm>
            <a:off x="3248242" y="1867167"/>
            <a:ext cx="988484" cy="9884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12" hasCustomPrompt="1"/>
          </p:nvPr>
        </p:nvSpPr>
        <p:spPr>
          <a:xfrm>
            <a:off x="5524598" y="1867167"/>
            <a:ext cx="988484" cy="9884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4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7883631" y="1867167"/>
            <a:ext cx="988484" cy="9884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25" name="Picture Placeholder 20"/>
          <p:cNvSpPr>
            <a:spLocks noGrp="1"/>
          </p:cNvSpPr>
          <p:nvPr>
            <p:ph type="pic" sz="quarter" idx="14" hasCustomPrompt="1"/>
          </p:nvPr>
        </p:nvSpPr>
        <p:spPr>
          <a:xfrm>
            <a:off x="10201326" y="1867167"/>
            <a:ext cx="988484" cy="9884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 dirty="0"/>
              <a:t>Add Icon here</a:t>
            </a:r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85824" y="3253744"/>
            <a:ext cx="2098877" cy="981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Descriptor</a:t>
            </a:r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2700764" y="3253744"/>
            <a:ext cx="2098877" cy="981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Descriptor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969400" y="3253744"/>
            <a:ext cx="2098877" cy="981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Descriptor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7328434" y="3253744"/>
            <a:ext cx="2098877" cy="981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Descriptor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9669206" y="3253744"/>
            <a:ext cx="2098877" cy="981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Descriptor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5E0131F-355B-E44B-8FB1-6660B5BDB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911" y="6439780"/>
            <a:ext cx="1388067" cy="2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3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logo_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78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Questions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4411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0" y="2511736"/>
            <a:ext cx="12192000" cy="2158125"/>
          </a:xfrm>
          <a:prstGeom prst="rect">
            <a:avLst/>
          </a:prstGeom>
        </p:spPr>
        <p:txBody>
          <a:bodyPr lIns="457200" tIns="274320" rIns="457200" bIns="274320">
            <a:normAutofit/>
          </a:bodyPr>
          <a:lstStyle>
            <a:lvl1pPr algn="ctr">
              <a:lnSpc>
                <a:spcPts val="7333"/>
              </a:lnSpc>
              <a:spcAft>
                <a:spcPts val="1600"/>
              </a:spcAft>
              <a:defRPr sz="8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43266-DAAD-3349-A488-0B2FC65E0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888" y="5772451"/>
            <a:ext cx="2432224" cy="5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7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4EE1F075-EEF0-0540-A1F5-7EA2F9CB2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0201"/>
            <a:ext cx="10972800" cy="120703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FB44E59-3C85-EA44-84ED-109166FD0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137" y="3429000"/>
            <a:ext cx="10972799" cy="2438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EC7FB4-1D06-E245-B192-6D6C6BDDD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136" y="482601"/>
            <a:ext cx="4114800" cy="36618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cap="all" spc="187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11">
            <a:extLst>
              <a:ext uri="{FF2B5EF4-FFF2-40B4-BE49-F238E27FC236}">
                <a16:creationId xmlns:a16="http://schemas.microsoft.com/office/drawing/2014/main" id="{92B41304-606F-418E-9C32-496028C9F32A}"/>
              </a:ext>
            </a:extLst>
          </p:cNvPr>
          <p:cNvSpPr txBox="1">
            <a:spLocks/>
          </p:cNvSpPr>
          <p:nvPr userDrawn="1"/>
        </p:nvSpPr>
        <p:spPr>
          <a:xfrm>
            <a:off x="620700" y="6381186"/>
            <a:ext cx="4114800" cy="467783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 cap="all" spc="1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67" dirty="0"/>
              <a:t>Draft and Confidential </a:t>
            </a:r>
          </a:p>
          <a:p>
            <a:fld id="{B440CD1F-012D-904F-ACEE-53C33F55A6C7}" type="datetime4">
              <a:rPr lang="en-US" sz="1067" smtClean="0"/>
              <a:t>April 13, 2021</a:t>
            </a:fld>
            <a:endParaRPr lang="en-US" sz="1067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C5405-2C5C-4A29-8078-B407D86F3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3671"/>
            <a:ext cx="487680" cy="364331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1200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fld id="{B28838BE-5EAD-434C-B290-9193BA76332A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397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4800" b="0" i="0" kern="1200" cap="none" baseline="0">
          <a:solidFill>
            <a:schemeClr val="bg1"/>
          </a:solidFill>
          <a:latin typeface="+mj-lt"/>
          <a:ea typeface="+mj-ea"/>
          <a:cs typeface="Arial Narrow"/>
        </a:defRPr>
      </a:lvl1pPr>
    </p:titleStyle>
    <p:bodyStyle>
      <a:lvl1pPr marL="0" indent="0" algn="l" defTabSz="609585" rtl="0" eaLnBrk="1" latinLnBrk="0" hangingPunct="1">
        <a:spcBef>
          <a:spcPts val="1333"/>
        </a:spcBef>
        <a:buClr>
          <a:schemeClr val="tx2"/>
        </a:buClr>
        <a:buFont typeface="Arial" panose="020B0604020202020204" pitchFamily="34" charset="0"/>
        <a:buNone/>
        <a:defRPr sz="2133" b="0" i="0" kern="1200" cap="none" spc="0" baseline="0">
          <a:solidFill>
            <a:schemeClr val="bg1"/>
          </a:solidFill>
          <a:latin typeface="+mn-lt"/>
          <a:ea typeface="+mn-ea"/>
          <a:cs typeface="+mn-cs"/>
        </a:defRPr>
      </a:lvl1pPr>
      <a:lvl2pPr marL="243834" indent="0" algn="l" defTabSz="609585" rtl="0" eaLnBrk="1" latinLnBrk="0" hangingPunct="1">
        <a:spcBef>
          <a:spcPts val="1333"/>
        </a:spcBef>
        <a:buClr>
          <a:schemeClr val="tx2"/>
        </a:buClr>
        <a:buFont typeface="Arial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731502" indent="0" algn="l" defTabSz="609585" rtl="0" eaLnBrk="1" latinLnBrk="0" hangingPunct="1">
        <a:spcBef>
          <a:spcPts val="1333"/>
        </a:spcBef>
        <a:buClr>
          <a:schemeClr val="tx2"/>
        </a:buClr>
        <a:buFont typeface="Arial"/>
        <a:buNone/>
        <a:defRPr sz="1867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975336" indent="0" algn="l" defTabSz="609585" rtl="0" eaLnBrk="1" latinLnBrk="0" hangingPunct="1">
        <a:spcBef>
          <a:spcPts val="1333"/>
        </a:spcBef>
        <a:buClr>
          <a:schemeClr val="tx2"/>
        </a:buClr>
        <a:buFont typeface="Arial"/>
        <a:buNone/>
        <a:defRPr sz="1867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975336" indent="0" algn="l" defTabSz="609585" rtl="0" eaLnBrk="1" latinLnBrk="0" hangingPunct="1">
        <a:spcBef>
          <a:spcPts val="1333"/>
        </a:spcBef>
        <a:buClr>
          <a:schemeClr val="tx2"/>
        </a:buClr>
        <a:buFont typeface="Arial"/>
        <a:buNone/>
        <a:defRPr sz="1867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3012">
          <p15:clr>
            <a:srgbClr val="F26B43"/>
          </p15:clr>
        </p15:guide>
        <p15:guide id="8" orient="horz" pos="1620">
          <p15:clr>
            <a:srgbClr val="F26B43"/>
          </p15:clr>
        </p15:guide>
        <p15:guide id="21" pos="2880">
          <p15:clr>
            <a:srgbClr val="F26B43"/>
          </p15:clr>
        </p15:guide>
        <p15:guide id="30" pos="547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4EE1F075-EEF0-0540-A1F5-7EA2F9CB2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7400"/>
            <a:ext cx="10972800" cy="585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FB44E59-3C85-EA44-84ED-109166FD0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86" y="2096200"/>
            <a:ext cx="10972799" cy="3657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15">
            <a:extLst>
              <a:ext uri="{FF2B5EF4-FFF2-40B4-BE49-F238E27FC236}">
                <a16:creationId xmlns:a16="http://schemas.microsoft.com/office/drawing/2014/main" id="{B23B840B-64CC-564C-8951-187F88D77C1A}"/>
              </a:ext>
            </a:extLst>
          </p:cNvPr>
          <p:cNvSpPr txBox="1">
            <a:spLocks/>
          </p:cNvSpPr>
          <p:nvPr userDrawn="1"/>
        </p:nvSpPr>
        <p:spPr>
          <a:xfrm>
            <a:off x="7823200" y="1694196"/>
            <a:ext cx="4093411" cy="30800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67" dirty="0"/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273C63B7-2F83-0A41-95A4-14084E7EDA53}"/>
              </a:ext>
            </a:extLst>
          </p:cNvPr>
          <p:cNvSpPr txBox="1">
            <a:spLocks/>
          </p:cNvSpPr>
          <p:nvPr userDrawn="1"/>
        </p:nvSpPr>
        <p:spPr>
          <a:xfrm>
            <a:off x="7467600" y="125595"/>
            <a:ext cx="41148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</a:rPr>
              <a:t>HURON</a:t>
            </a:r>
            <a:r>
              <a:rPr lang="en-US" sz="800" dirty="0"/>
              <a:t>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I </a:t>
            </a:r>
            <a:fld id="{725C3DF7-5013-5640-A658-317175F70D14}" type="slidenum">
              <a:rPr lang="en-US" sz="800" smtClean="0">
                <a:solidFill>
                  <a:schemeClr val="bg2">
                    <a:lumMod val="50000"/>
                  </a:schemeClr>
                </a:solidFill>
              </a:rPr>
              <a:pPr/>
              <a:t>‹#›</a:t>
            </a:fld>
            <a:endParaRPr lang="en-US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D43713D9-A249-0841-B621-BEEF4CB6B7BC}"/>
              </a:ext>
            </a:extLst>
          </p:cNvPr>
          <p:cNvSpPr txBox="1">
            <a:spLocks/>
          </p:cNvSpPr>
          <p:nvPr userDrawn="1"/>
        </p:nvSpPr>
        <p:spPr>
          <a:xfrm>
            <a:off x="8839200" y="6477001"/>
            <a:ext cx="27432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US" sz="550" b="0" i="0" kern="1200" smtClean="0">
                <a:solidFill>
                  <a:schemeClr val="bg2">
                    <a:lumMod val="9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33" dirty="0"/>
              <a:t>© 2021 Huron Consulting Group Inc. and affiliates.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F3E11EB-B475-44BB-AEB8-42A9EA8FF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3671"/>
            <a:ext cx="487680" cy="364331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1200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fld id="{B28838BE-5EAD-434C-B290-9193BA76332A}" type="slidenum">
              <a:rPr lang="en-US" smtClean="0"/>
              <a:pPr/>
              <a:t>‹#›</a:t>
            </a:fld>
            <a:endParaRPr lang="en-US" sz="1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1DEC44-F0D1-4E80-A0B5-39A5238E48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1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740" r:id="rId3"/>
    <p:sldLayoutId id="2147483715" r:id="rId4"/>
    <p:sldLayoutId id="2147483762" r:id="rId5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3200" b="0" i="0" kern="1200" cap="none" baseline="0">
          <a:solidFill>
            <a:schemeClr val="tx1"/>
          </a:solidFill>
          <a:latin typeface="+mj-lt"/>
          <a:ea typeface="+mj-ea"/>
          <a:cs typeface="Arial Narrow"/>
        </a:defRPr>
      </a:lvl1pPr>
    </p:titleStyle>
    <p:bodyStyle>
      <a:lvl1pPr marL="0" indent="0" algn="l" defTabSz="609585" rtl="0" eaLnBrk="1" latinLnBrk="0" hangingPunct="1">
        <a:spcBef>
          <a:spcPts val="1333"/>
        </a:spcBef>
        <a:buClr>
          <a:schemeClr val="tx1"/>
        </a:buClr>
        <a:buFont typeface="Arial" panose="020B0604020202020204" pitchFamily="34" charset="0"/>
        <a:buNone/>
        <a:defRPr sz="1867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243834" indent="0" algn="l" defTabSz="609585" rtl="0" eaLnBrk="1" latinLnBrk="0" hangingPunct="1">
        <a:spcBef>
          <a:spcPts val="1333"/>
        </a:spcBef>
        <a:buClr>
          <a:schemeClr val="tx1"/>
        </a:buClr>
        <a:buFont typeface="Arial" panose="020B0604020202020204" pitchFamily="34" charset="0"/>
        <a:buNone/>
        <a:defRPr sz="1867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731502" indent="0" algn="l" defTabSz="609585" rtl="0" eaLnBrk="1" latinLnBrk="0" hangingPunct="1">
        <a:spcBef>
          <a:spcPts val="1333"/>
        </a:spcBef>
        <a:buClr>
          <a:schemeClr val="tx1"/>
        </a:buClr>
        <a:buFont typeface="Arial" panose="020B0604020202020204" pitchFamily="34" charset="0"/>
        <a:buNone/>
        <a:defRPr sz="1467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975336" indent="0" algn="l" defTabSz="609585" rtl="0" eaLnBrk="1" latinLnBrk="0" hangingPunct="1">
        <a:spcBef>
          <a:spcPts val="1333"/>
        </a:spcBef>
        <a:buClr>
          <a:schemeClr val="tx1"/>
        </a:buClr>
        <a:buFont typeface="Arial" panose="020B0604020202020204" pitchFamily="34" charset="0"/>
        <a:buNone/>
        <a:defRPr sz="1467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975336" indent="0" algn="l" defTabSz="609585" rtl="0" eaLnBrk="1" latinLnBrk="0" hangingPunct="1">
        <a:spcBef>
          <a:spcPts val="1333"/>
        </a:spcBef>
        <a:buClr>
          <a:schemeClr val="tx1"/>
        </a:buClr>
        <a:buFont typeface="Arial" panose="020B0604020202020204" pitchFamily="34" charset="0"/>
        <a:buNone/>
        <a:defRPr sz="1467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3012">
          <p15:clr>
            <a:srgbClr val="F26B43"/>
          </p15:clr>
        </p15:guide>
        <p15:guide id="8" orient="horz" pos="1620">
          <p15:clr>
            <a:srgbClr val="F26B43"/>
          </p15:clr>
        </p15:guide>
        <p15:guide id="21" pos="2880">
          <p15:clr>
            <a:srgbClr val="F26B43"/>
          </p15:clr>
        </p15:guide>
        <p15:guide id="30" pos="547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528408" y="6398793"/>
            <a:ext cx="487680" cy="297454"/>
          </a:xfrm>
          <a:prstGeom prst="rect">
            <a:avLst/>
          </a:prstGeom>
          <a:noFill/>
        </p:spPr>
        <p:txBody>
          <a:bodyPr wrap="square" lIns="0" rtlCol="0" anchor="ctr" anchorCtr="1">
            <a:spAutoFit/>
          </a:bodyPr>
          <a:lstStyle/>
          <a:p>
            <a:pPr marL="76198" marR="0" lvl="0" indent="0" algn="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629292-F4F9-46A6-9603-79CF190149B7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pPr marL="76198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9220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714" r:id="rId3"/>
  </p:sldLayoutIdLst>
  <p:txStyles>
    <p:titleStyle>
      <a:lvl1pPr algn="l" defTabSz="609585" rtl="0" eaLnBrk="1" latinLnBrk="0" hangingPunct="1">
        <a:spcBef>
          <a:spcPct val="0"/>
        </a:spcBef>
        <a:buNone/>
        <a:defRPr sz="5867" b="1" kern="1200" cap="all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1"/>
        </a:buClr>
        <a:buFont typeface="Lucida Grande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441415" indent="-304792" algn="l" defTabSz="609585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902836" indent="-304792" algn="l" defTabSz="609585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528408" y="6398793"/>
            <a:ext cx="487680" cy="297454"/>
          </a:xfrm>
          <a:prstGeom prst="rect">
            <a:avLst/>
          </a:prstGeom>
          <a:noFill/>
        </p:spPr>
        <p:txBody>
          <a:bodyPr wrap="square" lIns="0" rtlCol="0" anchor="ctr" anchorCtr="1">
            <a:spAutoFit/>
          </a:bodyPr>
          <a:lstStyle/>
          <a:p>
            <a:pPr marL="76198" marR="0" lvl="0" indent="0" algn="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629292-F4F9-46A6-9603-79CF190149B7}" type="slidenum">
              <a:rPr kumimoji="0" lang="en-US" sz="1333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pPr marL="76198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6420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txStyles>
    <p:titleStyle>
      <a:lvl1pPr algn="l" defTabSz="609585" rtl="0" eaLnBrk="1" latinLnBrk="0" hangingPunct="1">
        <a:spcBef>
          <a:spcPct val="0"/>
        </a:spcBef>
        <a:buNone/>
        <a:defRPr sz="5867" b="1" kern="1200" cap="all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1"/>
        </a:buClr>
        <a:buFont typeface="Lucida Grande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441415" indent="-304792" algn="l" defTabSz="609585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902836" indent="-304792" algn="l" defTabSz="609585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528408" y="6424411"/>
            <a:ext cx="487680" cy="246221"/>
          </a:xfrm>
          <a:prstGeom prst="rect">
            <a:avLst/>
          </a:prstGeom>
          <a:noFill/>
        </p:spPr>
        <p:txBody>
          <a:bodyPr wrap="square" lIns="0" rtlCol="0" anchor="ctr" anchorCtr="1">
            <a:spAutoFit/>
          </a:bodyPr>
          <a:lstStyle/>
          <a:p>
            <a:pPr marL="5715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629292-F4F9-46A6-9603-79CF190149B7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pPr marL="5715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0306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 cap="all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Lucida Grande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081088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427163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40.png"/><Relationship Id="rId3" Type="http://schemas.openxmlformats.org/officeDocument/2006/relationships/chart" Target="../charts/chart1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8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diagramData" Target="../diagrams/data1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59EE4-DA4D-5342-8C1A-54952853F4EF}"/>
              </a:ext>
            </a:extLst>
          </p:cNvPr>
          <p:cNvSpPr txBox="1">
            <a:spLocks/>
          </p:cNvSpPr>
          <p:nvPr/>
        </p:nvSpPr>
        <p:spPr>
          <a:xfrm>
            <a:off x="0" y="2592918"/>
            <a:ext cx="12192000" cy="2969033"/>
          </a:xfrm>
          <a:prstGeom prst="rect">
            <a:avLst/>
          </a:prstGeom>
        </p:spPr>
        <p:txBody>
          <a:bodyPr lIns="609600" tIns="365760" rIns="609600" bIns="365760">
            <a:normAutofit/>
          </a:bodyPr>
          <a:lstStyle>
            <a:lvl1pPr algn="l" defTabSz="457200" rtl="0" eaLnBrk="1" latinLnBrk="0" hangingPunct="1">
              <a:lnSpc>
                <a:spcPts val="5500"/>
              </a:lnSpc>
              <a:spcBef>
                <a:spcPct val="0"/>
              </a:spcBef>
              <a:spcAft>
                <a:spcPts val="1200"/>
              </a:spcAft>
              <a:buNone/>
              <a:defRPr sz="5500" b="1" kern="1200" cap="all">
                <a:solidFill>
                  <a:schemeClr val="bg1"/>
                </a:solidFill>
                <a:latin typeface="+mn-lt"/>
                <a:ea typeface="+mj-ea"/>
                <a:cs typeface="Arial Narrow"/>
              </a:defRPr>
            </a:lvl1pPr>
          </a:lstStyle>
          <a:p>
            <a:r>
              <a:rPr lang="en-US" sz="7333" dirty="0"/>
              <a:t>DATA PRIVACY LANDSCAPE OVERVIEW</a:t>
            </a:r>
          </a:p>
        </p:txBody>
      </p:sp>
      <p:pic>
        <p:nvPicPr>
          <p:cNvPr id="5" name="Picture 4" descr="A picture containing water, boat, large, street&#10;&#10;Description automatically generated">
            <a:extLst>
              <a:ext uri="{FF2B5EF4-FFF2-40B4-BE49-F238E27FC236}">
                <a16:creationId xmlns:a16="http://schemas.microsoft.com/office/drawing/2014/main" id="{5AA0F600-7577-4F67-A13F-215D7D167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3" y="0"/>
            <a:ext cx="12192000" cy="68580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B7CF2BC-7FDC-48B3-8373-A48648EC0B27}"/>
              </a:ext>
            </a:extLst>
          </p:cNvPr>
          <p:cNvSpPr txBox="1">
            <a:spLocks/>
          </p:cNvSpPr>
          <p:nvPr/>
        </p:nvSpPr>
        <p:spPr>
          <a:xfrm>
            <a:off x="309347" y="4473116"/>
            <a:ext cx="11573304" cy="10138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Lucida Grande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1088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27163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accent1"/>
                </a:solidFill>
              </a:rPr>
              <a:t>Southern Regional Education Board &amp; Huron Webinar Series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1"/>
                </a:solidFill>
              </a:rPr>
              <a:t>Wednesday, April 14, 2021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7664089-4270-4AEC-9BA1-8EC71732B250}"/>
              </a:ext>
            </a:extLst>
          </p:cNvPr>
          <p:cNvSpPr txBox="1">
            <a:spLocks/>
          </p:cNvSpPr>
          <p:nvPr/>
        </p:nvSpPr>
        <p:spPr>
          <a:xfrm>
            <a:off x="748780" y="1858640"/>
            <a:ext cx="10855832" cy="19304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800" b="0" i="0" kern="1200" cap="none" baseline="0">
                <a:solidFill>
                  <a:schemeClr val="bg1"/>
                </a:solidFill>
                <a:latin typeface="+mj-lt"/>
                <a:ea typeface="+mj-ea"/>
                <a:cs typeface="Arial Narrow"/>
              </a:defRPr>
            </a:lvl1pPr>
          </a:lstStyle>
          <a:p>
            <a:pPr algn="ctr"/>
            <a:r>
              <a:rPr lang="en-US" sz="8700" b="1" dirty="0"/>
              <a:t>How Higher Ed Can Emerge Stronger Post-Pandemic</a:t>
            </a:r>
          </a:p>
          <a:p>
            <a:pPr algn="ctr"/>
            <a:endParaRPr lang="en-US" b="1" dirty="0"/>
          </a:p>
          <a:p>
            <a:pPr algn="ctr"/>
            <a:r>
              <a:rPr lang="en-US" b="1" i="1" dirty="0"/>
              <a:t>Administrative Efficiencies Enhance the Mission</a:t>
            </a:r>
          </a:p>
        </p:txBody>
      </p:sp>
      <p:pic>
        <p:nvPicPr>
          <p:cNvPr id="10" name="Picture 9" descr="Huron Logo">
            <a:extLst>
              <a:ext uri="{FF2B5EF4-FFF2-40B4-BE49-F238E27FC236}">
                <a16:creationId xmlns:a16="http://schemas.microsoft.com/office/drawing/2014/main" id="{8B616614-54D7-41C7-817D-F0E07CEDC1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6042229"/>
            <a:ext cx="2465295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31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6F9CC00-1061-4666-89B7-60C3C5031E60}"/>
              </a:ext>
            </a:extLst>
          </p:cNvPr>
          <p:cNvSpPr txBox="1">
            <a:spLocks/>
          </p:cNvSpPr>
          <p:nvPr/>
        </p:nvSpPr>
        <p:spPr>
          <a:xfrm>
            <a:off x="731404" y="2650728"/>
            <a:ext cx="10855832" cy="1930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800" b="0" i="0" kern="1200" cap="none" baseline="0">
                <a:solidFill>
                  <a:schemeClr val="bg1"/>
                </a:solidFill>
                <a:latin typeface="+mj-lt"/>
                <a:ea typeface="+mj-ea"/>
                <a:cs typeface="Arial Narrow"/>
              </a:defRPr>
            </a:lvl1pPr>
          </a:lstStyle>
          <a:p>
            <a:pPr algn="ctr"/>
            <a:r>
              <a:rPr lang="en-US" sz="5400" b="1" dirty="0"/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2128878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EACA-D7A1-334A-9C5F-5726B324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 dirty="0"/>
              <a:t>Case 1: Broad Org. Effectiveness Initiative </a:t>
            </a:r>
            <a:r>
              <a:rPr lang="en-US" sz="2400" b="1" dirty="0"/>
              <a:t>(1 of 2)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2F14D126-B488-457A-8007-14166013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883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838BE-5EAD-434C-B290-9193BA76332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9D29AE-AFAF-4918-A0B5-0F41FB931FA9}"/>
              </a:ext>
            </a:extLst>
          </p:cNvPr>
          <p:cNvSpPr txBox="1">
            <a:spLocks/>
          </p:cNvSpPr>
          <p:nvPr/>
        </p:nvSpPr>
        <p:spPr>
          <a:xfrm>
            <a:off x="609600" y="1421000"/>
            <a:ext cx="10972800" cy="585600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867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43834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867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02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5336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75336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Huron was recently engaged by a large research institution to assist in breaking down campus “silos” and creating a more centralized and efficient service delivery model.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81E6CE-6E44-4993-AF08-AC823D4F09F3}"/>
              </a:ext>
            </a:extLst>
          </p:cNvPr>
          <p:cNvGrpSpPr/>
          <p:nvPr/>
        </p:nvGrpSpPr>
        <p:grpSpPr>
          <a:xfrm>
            <a:off x="4173874" y="2604099"/>
            <a:ext cx="3778974" cy="3565110"/>
            <a:chOff x="2850426" y="1398795"/>
            <a:chExt cx="3778974" cy="356511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FE13821-5F6A-45E1-9450-BAA4437B045D}"/>
                </a:ext>
              </a:extLst>
            </p:cNvPr>
            <p:cNvGrpSpPr/>
            <p:nvPr/>
          </p:nvGrpSpPr>
          <p:grpSpPr>
            <a:xfrm>
              <a:off x="2892454" y="1435271"/>
              <a:ext cx="3736946" cy="3528634"/>
              <a:chOff x="2892454" y="1435271"/>
              <a:chExt cx="3736946" cy="3528634"/>
            </a:xfrm>
          </p:grpSpPr>
          <p:sp>
            <p:nvSpPr>
              <p:cNvPr id="29" name="Partial Circle 15">
                <a:extLst>
                  <a:ext uri="{FF2B5EF4-FFF2-40B4-BE49-F238E27FC236}">
                    <a16:creationId xmlns:a16="http://schemas.microsoft.com/office/drawing/2014/main" id="{8FF98531-77D7-4338-9975-20BD153A9EB8}"/>
                  </a:ext>
                </a:extLst>
              </p:cNvPr>
              <p:cNvSpPr/>
              <p:nvPr/>
            </p:nvSpPr>
            <p:spPr>
              <a:xfrm rot="10800000">
                <a:off x="2892454" y="1435271"/>
                <a:ext cx="1741433" cy="1729492"/>
              </a:xfrm>
              <a:custGeom>
                <a:avLst/>
                <a:gdLst>
                  <a:gd name="connsiteX0" fmla="*/ 3499873 w 3499873"/>
                  <a:gd name="connsiteY0" fmla="*/ 1729492 h 3458984"/>
                  <a:gd name="connsiteX1" fmla="*/ 2980036 w 3499873"/>
                  <a:gd name="connsiteY1" fmla="*/ 2959593 h 3458984"/>
                  <a:gd name="connsiteX2" fmla="*/ 1749935 w 3499873"/>
                  <a:gd name="connsiteY2" fmla="*/ 3458984 h 3458984"/>
                  <a:gd name="connsiteX3" fmla="*/ 1749937 w 3499873"/>
                  <a:gd name="connsiteY3" fmla="*/ 1729492 h 3458984"/>
                  <a:gd name="connsiteX4" fmla="*/ 3499873 w 3499873"/>
                  <a:gd name="connsiteY4" fmla="*/ 1729492 h 3458984"/>
                  <a:gd name="connsiteX0" fmla="*/ 1759364 w 1759364"/>
                  <a:gd name="connsiteY0" fmla="*/ 56561 h 1786053"/>
                  <a:gd name="connsiteX1" fmla="*/ 1239527 w 1759364"/>
                  <a:gd name="connsiteY1" fmla="*/ 1286662 h 1786053"/>
                  <a:gd name="connsiteX2" fmla="*/ 9426 w 1759364"/>
                  <a:gd name="connsiteY2" fmla="*/ 1786053 h 1786053"/>
                  <a:gd name="connsiteX3" fmla="*/ 1 w 1759364"/>
                  <a:gd name="connsiteY3" fmla="*/ 0 h 1786053"/>
                  <a:gd name="connsiteX4" fmla="*/ 1759364 w 1759364"/>
                  <a:gd name="connsiteY4" fmla="*/ 56561 h 1786053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37798 w 1749938"/>
                  <a:gd name="connsiteY3" fmla="*/ 33591 h 1729492"/>
                  <a:gd name="connsiteX4" fmla="*/ 1749938 w 1749938"/>
                  <a:gd name="connsiteY4" fmla="*/ 0 h 1729492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29212 w 1749938"/>
                  <a:gd name="connsiteY3" fmla="*/ 12126 h 1729492"/>
                  <a:gd name="connsiteX4" fmla="*/ 1749938 w 1749938"/>
                  <a:gd name="connsiteY4" fmla="*/ 0 h 1729492"/>
                  <a:gd name="connsiteX0" fmla="*/ 1741433 w 1741433"/>
                  <a:gd name="connsiteY0" fmla="*/ 0 h 1729492"/>
                  <a:gd name="connsiteX1" fmla="*/ 1221596 w 1741433"/>
                  <a:gd name="connsiteY1" fmla="*/ 1230101 h 1729492"/>
                  <a:gd name="connsiteX2" fmla="*/ 0 w 1741433"/>
                  <a:gd name="connsiteY2" fmla="*/ 1729492 h 1729492"/>
                  <a:gd name="connsiteX3" fmla="*/ 20707 w 1741433"/>
                  <a:gd name="connsiteY3" fmla="*/ 12126 h 1729492"/>
                  <a:gd name="connsiteX4" fmla="*/ 1741433 w 1741433"/>
                  <a:gd name="connsiteY4" fmla="*/ 0 h 172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433" h="1729492">
                    <a:moveTo>
                      <a:pt x="1741433" y="0"/>
                    </a:moveTo>
                    <a:cubicBezTo>
                      <a:pt x="1741433" y="462212"/>
                      <a:pt x="1511835" y="941852"/>
                      <a:pt x="1221596" y="1230101"/>
                    </a:cubicBezTo>
                    <a:cubicBezTo>
                      <a:pt x="931357" y="1518350"/>
                      <a:pt x="460550" y="1729493"/>
                      <a:pt x="0" y="1729492"/>
                    </a:cubicBezTo>
                    <a:cubicBezTo>
                      <a:pt x="1" y="1152995"/>
                      <a:pt x="20706" y="588623"/>
                      <a:pt x="20707" y="12126"/>
                    </a:cubicBezTo>
                    <a:lnTo>
                      <a:pt x="1741433" y="0"/>
                    </a:lnTo>
                    <a:close/>
                  </a:path>
                </a:pathLst>
              </a:custGeom>
              <a:solidFill>
                <a:srgbClr val="71C5E8"/>
              </a:solidFill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1811DDB-825A-403E-AD01-86A1F30A3D2A}"/>
                  </a:ext>
                </a:extLst>
              </p:cNvPr>
              <p:cNvSpPr/>
              <p:nvPr/>
            </p:nvSpPr>
            <p:spPr>
              <a:xfrm rot="18873867">
                <a:off x="3467148" y="1801652"/>
                <a:ext cx="3007756" cy="3316749"/>
              </a:xfrm>
              <a:prstGeom prst="rect">
                <a:avLst/>
              </a:prstGeom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Organizational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Structure</a:t>
                </a:r>
              </a:p>
            </p:txBody>
          </p:sp>
          <p:sp>
            <p:nvSpPr>
              <p:cNvPr id="32" name="Partial Circle 15">
                <a:extLst>
                  <a:ext uri="{FF2B5EF4-FFF2-40B4-BE49-F238E27FC236}">
                    <a16:creationId xmlns:a16="http://schemas.microsoft.com/office/drawing/2014/main" id="{201613FB-3F11-43A0-8CF4-08F1664771A8}"/>
                  </a:ext>
                </a:extLst>
              </p:cNvPr>
              <p:cNvSpPr/>
              <p:nvPr/>
            </p:nvSpPr>
            <p:spPr>
              <a:xfrm rot="10800000">
                <a:off x="3560270" y="2086847"/>
                <a:ext cx="1073617" cy="1077916"/>
              </a:xfrm>
              <a:custGeom>
                <a:avLst/>
                <a:gdLst>
                  <a:gd name="connsiteX0" fmla="*/ 3499873 w 3499873"/>
                  <a:gd name="connsiteY0" fmla="*/ 1729492 h 3458984"/>
                  <a:gd name="connsiteX1" fmla="*/ 2980036 w 3499873"/>
                  <a:gd name="connsiteY1" fmla="*/ 2959593 h 3458984"/>
                  <a:gd name="connsiteX2" fmla="*/ 1749935 w 3499873"/>
                  <a:gd name="connsiteY2" fmla="*/ 3458984 h 3458984"/>
                  <a:gd name="connsiteX3" fmla="*/ 1749937 w 3499873"/>
                  <a:gd name="connsiteY3" fmla="*/ 1729492 h 3458984"/>
                  <a:gd name="connsiteX4" fmla="*/ 3499873 w 3499873"/>
                  <a:gd name="connsiteY4" fmla="*/ 1729492 h 3458984"/>
                  <a:gd name="connsiteX0" fmla="*/ 1759364 w 1759364"/>
                  <a:gd name="connsiteY0" fmla="*/ 56561 h 1786053"/>
                  <a:gd name="connsiteX1" fmla="*/ 1239527 w 1759364"/>
                  <a:gd name="connsiteY1" fmla="*/ 1286662 h 1786053"/>
                  <a:gd name="connsiteX2" fmla="*/ 9426 w 1759364"/>
                  <a:gd name="connsiteY2" fmla="*/ 1786053 h 1786053"/>
                  <a:gd name="connsiteX3" fmla="*/ 1 w 1759364"/>
                  <a:gd name="connsiteY3" fmla="*/ 0 h 1786053"/>
                  <a:gd name="connsiteX4" fmla="*/ 1759364 w 1759364"/>
                  <a:gd name="connsiteY4" fmla="*/ 56561 h 1786053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37798 w 1749938"/>
                  <a:gd name="connsiteY3" fmla="*/ 33591 h 1729492"/>
                  <a:gd name="connsiteX4" fmla="*/ 1749938 w 1749938"/>
                  <a:gd name="connsiteY4" fmla="*/ 0 h 1729492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29212 w 1749938"/>
                  <a:gd name="connsiteY3" fmla="*/ 12126 h 1729492"/>
                  <a:gd name="connsiteX4" fmla="*/ 1749938 w 1749938"/>
                  <a:gd name="connsiteY4" fmla="*/ 0 h 1729492"/>
                  <a:gd name="connsiteX0" fmla="*/ 1741433 w 1741433"/>
                  <a:gd name="connsiteY0" fmla="*/ 0 h 1729492"/>
                  <a:gd name="connsiteX1" fmla="*/ 1221596 w 1741433"/>
                  <a:gd name="connsiteY1" fmla="*/ 1230101 h 1729492"/>
                  <a:gd name="connsiteX2" fmla="*/ 0 w 1741433"/>
                  <a:gd name="connsiteY2" fmla="*/ 1729492 h 1729492"/>
                  <a:gd name="connsiteX3" fmla="*/ 20707 w 1741433"/>
                  <a:gd name="connsiteY3" fmla="*/ 12126 h 1729492"/>
                  <a:gd name="connsiteX4" fmla="*/ 1741433 w 1741433"/>
                  <a:gd name="connsiteY4" fmla="*/ 0 h 172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433" h="1729492">
                    <a:moveTo>
                      <a:pt x="1741433" y="0"/>
                    </a:moveTo>
                    <a:cubicBezTo>
                      <a:pt x="1741433" y="462212"/>
                      <a:pt x="1511835" y="941852"/>
                      <a:pt x="1221596" y="1230101"/>
                    </a:cubicBezTo>
                    <a:cubicBezTo>
                      <a:pt x="931357" y="1518350"/>
                      <a:pt x="460550" y="1729493"/>
                      <a:pt x="0" y="1729492"/>
                    </a:cubicBezTo>
                    <a:cubicBezTo>
                      <a:pt x="1" y="1152995"/>
                      <a:pt x="20706" y="588623"/>
                      <a:pt x="20707" y="12126"/>
                    </a:cubicBezTo>
                    <a:lnTo>
                      <a:pt x="1741433" y="0"/>
                    </a:lnTo>
                    <a:close/>
                  </a:path>
                </a:pathLst>
              </a:custGeom>
              <a:solidFill>
                <a:srgbClr val="71C5E8">
                  <a:lumMod val="60000"/>
                  <a:lumOff val="40000"/>
                </a:srgbClr>
              </a:solidFill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Freeform 117">
                <a:extLst>
                  <a:ext uri="{FF2B5EF4-FFF2-40B4-BE49-F238E27FC236}">
                    <a16:creationId xmlns:a16="http://schemas.microsoft.com/office/drawing/2014/main" id="{1EBBEE7F-176A-435A-8632-A580519780E6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3962891" y="2532351"/>
                <a:ext cx="442020" cy="410826"/>
              </a:xfrm>
              <a:custGeom>
                <a:avLst/>
                <a:gdLst>
                  <a:gd name="T0" fmla="*/ 1417 w 4648"/>
                  <a:gd name="T1" fmla="*/ 4320 h 4320"/>
                  <a:gd name="T2" fmla="*/ 1361 w 4648"/>
                  <a:gd name="T3" fmla="*/ 3044 h 4320"/>
                  <a:gd name="T4" fmla="*/ 1361 w 4648"/>
                  <a:gd name="T5" fmla="*/ 1865 h 4320"/>
                  <a:gd name="T6" fmla="*/ 396 w 4648"/>
                  <a:gd name="T7" fmla="*/ 1372 h 4320"/>
                  <a:gd name="T8" fmla="*/ 396 w 4648"/>
                  <a:gd name="T9" fmla="*/ 0 h 4320"/>
                  <a:gd name="T10" fmla="*/ 1529 w 4648"/>
                  <a:gd name="T11" fmla="*/ 589 h 4320"/>
                  <a:gd name="T12" fmla="*/ 2550 w 4648"/>
                  <a:gd name="T13" fmla="*/ 1179 h 4320"/>
                  <a:gd name="T14" fmla="*/ 3459 w 4648"/>
                  <a:gd name="T15" fmla="*/ 589 h 4320"/>
                  <a:gd name="T16" fmla="*/ 4648 w 4648"/>
                  <a:gd name="T17" fmla="*/ 1275 h 4320"/>
                  <a:gd name="T18" fmla="*/ 3571 w 4648"/>
                  <a:gd name="T19" fmla="*/ 1962 h 4320"/>
                  <a:gd name="T20" fmla="*/ 3627 w 4648"/>
                  <a:gd name="T21" fmla="*/ 3044 h 4320"/>
                  <a:gd name="T22" fmla="*/ 2550 w 4648"/>
                  <a:gd name="T23" fmla="*/ 3730 h 4320"/>
                  <a:gd name="T24" fmla="*/ 1529 w 4648"/>
                  <a:gd name="T25" fmla="*/ 4127 h 4320"/>
                  <a:gd name="T26" fmla="*/ 2383 w 4648"/>
                  <a:gd name="T27" fmla="*/ 3633 h 4320"/>
                  <a:gd name="T28" fmla="*/ 1529 w 4648"/>
                  <a:gd name="T29" fmla="*/ 3140 h 4320"/>
                  <a:gd name="T30" fmla="*/ 1529 w 4648"/>
                  <a:gd name="T31" fmla="*/ 4127 h 4320"/>
                  <a:gd name="T32" fmla="*/ 3119 w 4648"/>
                  <a:gd name="T33" fmla="*/ 3537 h 4320"/>
                  <a:gd name="T34" fmla="*/ 3119 w 4648"/>
                  <a:gd name="T35" fmla="*/ 2551 h 4320"/>
                  <a:gd name="T36" fmla="*/ 2265 w 4648"/>
                  <a:gd name="T37" fmla="*/ 3044 h 4320"/>
                  <a:gd name="T38" fmla="*/ 1529 w 4648"/>
                  <a:gd name="T39" fmla="*/ 2947 h 4320"/>
                  <a:gd name="T40" fmla="*/ 2383 w 4648"/>
                  <a:gd name="T41" fmla="*/ 2454 h 4320"/>
                  <a:gd name="T42" fmla="*/ 1529 w 4648"/>
                  <a:gd name="T43" fmla="*/ 1962 h 4320"/>
                  <a:gd name="T44" fmla="*/ 1529 w 4648"/>
                  <a:gd name="T45" fmla="*/ 2947 h 4320"/>
                  <a:gd name="T46" fmla="*/ 3119 w 4648"/>
                  <a:gd name="T47" fmla="*/ 2358 h 4320"/>
                  <a:gd name="T48" fmla="*/ 3119 w 4648"/>
                  <a:gd name="T49" fmla="*/ 1372 h 4320"/>
                  <a:gd name="T50" fmla="*/ 2265 w 4648"/>
                  <a:gd name="T51" fmla="*/ 1865 h 4320"/>
                  <a:gd name="T52" fmla="*/ 3571 w 4648"/>
                  <a:gd name="T53" fmla="*/ 1768 h 4320"/>
                  <a:gd name="T54" fmla="*/ 4425 w 4648"/>
                  <a:gd name="T55" fmla="*/ 1275 h 4320"/>
                  <a:gd name="T56" fmla="*/ 3571 w 4648"/>
                  <a:gd name="T57" fmla="*/ 782 h 4320"/>
                  <a:gd name="T58" fmla="*/ 3571 w 4648"/>
                  <a:gd name="T59" fmla="*/ 1768 h 4320"/>
                  <a:gd name="T60" fmla="*/ 2098 w 4648"/>
                  <a:gd name="T61" fmla="*/ 1768 h 4320"/>
                  <a:gd name="T62" fmla="*/ 2098 w 4648"/>
                  <a:gd name="T63" fmla="*/ 782 h 4320"/>
                  <a:gd name="T64" fmla="*/ 1244 w 4648"/>
                  <a:gd name="T65" fmla="*/ 1275 h 4320"/>
                  <a:gd name="T66" fmla="*/ 507 w 4648"/>
                  <a:gd name="T67" fmla="*/ 1179 h 4320"/>
                  <a:gd name="T68" fmla="*/ 1361 w 4648"/>
                  <a:gd name="T69" fmla="*/ 685 h 4320"/>
                  <a:gd name="T70" fmla="*/ 507 w 4648"/>
                  <a:gd name="T71" fmla="*/ 192 h 4320"/>
                  <a:gd name="T72" fmla="*/ 507 w 4648"/>
                  <a:gd name="T73" fmla="*/ 1179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648" h="4320">
                    <a:moveTo>
                      <a:pt x="2210" y="4320"/>
                    </a:moveTo>
                    <a:lnTo>
                      <a:pt x="1417" y="4320"/>
                    </a:lnTo>
                    <a:lnTo>
                      <a:pt x="1021" y="3633"/>
                    </a:lnTo>
                    <a:lnTo>
                      <a:pt x="1361" y="3044"/>
                    </a:lnTo>
                    <a:lnTo>
                      <a:pt x="1021" y="2454"/>
                    </a:lnTo>
                    <a:lnTo>
                      <a:pt x="1361" y="1865"/>
                    </a:lnTo>
                    <a:lnTo>
                      <a:pt x="1077" y="1372"/>
                    </a:lnTo>
                    <a:lnTo>
                      <a:pt x="396" y="1372"/>
                    </a:lnTo>
                    <a:lnTo>
                      <a:pt x="0" y="685"/>
                    </a:lnTo>
                    <a:lnTo>
                      <a:pt x="396" y="0"/>
                    </a:lnTo>
                    <a:lnTo>
                      <a:pt x="1189" y="0"/>
                    </a:lnTo>
                    <a:lnTo>
                      <a:pt x="1529" y="589"/>
                    </a:lnTo>
                    <a:lnTo>
                      <a:pt x="2210" y="589"/>
                    </a:lnTo>
                    <a:lnTo>
                      <a:pt x="2550" y="1179"/>
                    </a:lnTo>
                    <a:lnTo>
                      <a:pt x="3119" y="1179"/>
                    </a:lnTo>
                    <a:lnTo>
                      <a:pt x="3459" y="589"/>
                    </a:lnTo>
                    <a:lnTo>
                      <a:pt x="4252" y="589"/>
                    </a:lnTo>
                    <a:lnTo>
                      <a:pt x="4648" y="1275"/>
                    </a:lnTo>
                    <a:lnTo>
                      <a:pt x="4252" y="1962"/>
                    </a:lnTo>
                    <a:lnTo>
                      <a:pt x="3571" y="1962"/>
                    </a:lnTo>
                    <a:lnTo>
                      <a:pt x="3287" y="2454"/>
                    </a:lnTo>
                    <a:lnTo>
                      <a:pt x="3627" y="3044"/>
                    </a:lnTo>
                    <a:lnTo>
                      <a:pt x="3231" y="3730"/>
                    </a:lnTo>
                    <a:lnTo>
                      <a:pt x="2550" y="3730"/>
                    </a:lnTo>
                    <a:lnTo>
                      <a:pt x="2210" y="4320"/>
                    </a:lnTo>
                    <a:close/>
                    <a:moveTo>
                      <a:pt x="1529" y="4127"/>
                    </a:moveTo>
                    <a:lnTo>
                      <a:pt x="2098" y="4127"/>
                    </a:lnTo>
                    <a:lnTo>
                      <a:pt x="2383" y="3633"/>
                    </a:lnTo>
                    <a:lnTo>
                      <a:pt x="2098" y="3140"/>
                    </a:lnTo>
                    <a:lnTo>
                      <a:pt x="1529" y="3140"/>
                    </a:lnTo>
                    <a:lnTo>
                      <a:pt x="1244" y="3633"/>
                    </a:lnTo>
                    <a:lnTo>
                      <a:pt x="1529" y="4127"/>
                    </a:lnTo>
                    <a:close/>
                    <a:moveTo>
                      <a:pt x="2550" y="3537"/>
                    </a:moveTo>
                    <a:lnTo>
                      <a:pt x="3119" y="3537"/>
                    </a:lnTo>
                    <a:lnTo>
                      <a:pt x="3404" y="3044"/>
                    </a:lnTo>
                    <a:lnTo>
                      <a:pt x="3119" y="2551"/>
                    </a:lnTo>
                    <a:lnTo>
                      <a:pt x="2550" y="2551"/>
                    </a:lnTo>
                    <a:lnTo>
                      <a:pt x="2265" y="3044"/>
                    </a:lnTo>
                    <a:lnTo>
                      <a:pt x="2550" y="3537"/>
                    </a:lnTo>
                    <a:close/>
                    <a:moveTo>
                      <a:pt x="1529" y="2947"/>
                    </a:moveTo>
                    <a:lnTo>
                      <a:pt x="2098" y="2947"/>
                    </a:lnTo>
                    <a:lnTo>
                      <a:pt x="2383" y="2454"/>
                    </a:lnTo>
                    <a:lnTo>
                      <a:pt x="2098" y="1962"/>
                    </a:lnTo>
                    <a:lnTo>
                      <a:pt x="1529" y="1962"/>
                    </a:lnTo>
                    <a:lnTo>
                      <a:pt x="1244" y="2454"/>
                    </a:lnTo>
                    <a:lnTo>
                      <a:pt x="1529" y="2947"/>
                    </a:lnTo>
                    <a:close/>
                    <a:moveTo>
                      <a:pt x="2550" y="2358"/>
                    </a:moveTo>
                    <a:lnTo>
                      <a:pt x="3119" y="2358"/>
                    </a:lnTo>
                    <a:lnTo>
                      <a:pt x="3404" y="1865"/>
                    </a:lnTo>
                    <a:lnTo>
                      <a:pt x="3119" y="1372"/>
                    </a:lnTo>
                    <a:lnTo>
                      <a:pt x="2550" y="1372"/>
                    </a:lnTo>
                    <a:lnTo>
                      <a:pt x="2265" y="1865"/>
                    </a:lnTo>
                    <a:lnTo>
                      <a:pt x="2550" y="2358"/>
                    </a:lnTo>
                    <a:close/>
                    <a:moveTo>
                      <a:pt x="3571" y="1768"/>
                    </a:moveTo>
                    <a:lnTo>
                      <a:pt x="4140" y="1768"/>
                    </a:lnTo>
                    <a:lnTo>
                      <a:pt x="4425" y="1275"/>
                    </a:lnTo>
                    <a:lnTo>
                      <a:pt x="4140" y="782"/>
                    </a:lnTo>
                    <a:lnTo>
                      <a:pt x="3571" y="782"/>
                    </a:lnTo>
                    <a:lnTo>
                      <a:pt x="3287" y="1275"/>
                    </a:lnTo>
                    <a:lnTo>
                      <a:pt x="3571" y="1768"/>
                    </a:lnTo>
                    <a:close/>
                    <a:moveTo>
                      <a:pt x="1529" y="1768"/>
                    </a:moveTo>
                    <a:lnTo>
                      <a:pt x="2098" y="1768"/>
                    </a:lnTo>
                    <a:lnTo>
                      <a:pt x="2383" y="1275"/>
                    </a:lnTo>
                    <a:lnTo>
                      <a:pt x="2098" y="782"/>
                    </a:lnTo>
                    <a:lnTo>
                      <a:pt x="1529" y="782"/>
                    </a:lnTo>
                    <a:lnTo>
                      <a:pt x="1244" y="1275"/>
                    </a:lnTo>
                    <a:lnTo>
                      <a:pt x="1529" y="1768"/>
                    </a:lnTo>
                    <a:close/>
                    <a:moveTo>
                      <a:pt x="507" y="1179"/>
                    </a:moveTo>
                    <a:lnTo>
                      <a:pt x="1077" y="1179"/>
                    </a:lnTo>
                    <a:lnTo>
                      <a:pt x="1361" y="685"/>
                    </a:lnTo>
                    <a:lnTo>
                      <a:pt x="1077" y="192"/>
                    </a:lnTo>
                    <a:lnTo>
                      <a:pt x="507" y="192"/>
                    </a:lnTo>
                    <a:lnTo>
                      <a:pt x="223" y="685"/>
                    </a:lnTo>
                    <a:lnTo>
                      <a:pt x="507" y="11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CE7EE55-F2B3-42CB-B7A4-CAB7156F595F}"/>
                </a:ext>
              </a:extLst>
            </p:cNvPr>
            <p:cNvGrpSpPr/>
            <p:nvPr/>
          </p:nvGrpSpPr>
          <p:grpSpPr>
            <a:xfrm>
              <a:off x="3403674" y="1450031"/>
              <a:ext cx="2891162" cy="2970344"/>
              <a:chOff x="3403674" y="1450031"/>
              <a:chExt cx="2891162" cy="2970344"/>
            </a:xfrm>
          </p:grpSpPr>
          <p:sp>
            <p:nvSpPr>
              <p:cNvPr id="25" name="Partial Circle 17">
                <a:extLst>
                  <a:ext uri="{FF2B5EF4-FFF2-40B4-BE49-F238E27FC236}">
                    <a16:creationId xmlns:a16="http://schemas.microsoft.com/office/drawing/2014/main" id="{77A02585-97AE-49D0-9CCE-E2C0B0481C35}"/>
                  </a:ext>
                </a:extLst>
              </p:cNvPr>
              <p:cNvSpPr/>
              <p:nvPr/>
            </p:nvSpPr>
            <p:spPr>
              <a:xfrm rot="16200000">
                <a:off x="4597735" y="1465277"/>
                <a:ext cx="1712348" cy="1681855"/>
              </a:xfrm>
              <a:custGeom>
                <a:avLst/>
                <a:gdLst>
                  <a:gd name="connsiteX0" fmla="*/ 3664087 w 3664087"/>
                  <a:gd name="connsiteY0" fmla="*/ 1810640 h 3621279"/>
                  <a:gd name="connsiteX1" fmla="*/ 3112641 w 3664087"/>
                  <a:gd name="connsiteY1" fmla="*/ 3105468 h 3621279"/>
                  <a:gd name="connsiteX2" fmla="*/ 1812035 w 3664087"/>
                  <a:gd name="connsiteY2" fmla="*/ 3621172 h 3621279"/>
                  <a:gd name="connsiteX3" fmla="*/ 1832044 w 3664087"/>
                  <a:gd name="connsiteY3" fmla="*/ 1810640 h 3621279"/>
                  <a:gd name="connsiteX4" fmla="*/ 3664087 w 3664087"/>
                  <a:gd name="connsiteY4" fmla="*/ 1810640 h 3621279"/>
                  <a:gd name="connsiteX0" fmla="*/ 1871457 w 1871457"/>
                  <a:gd name="connsiteY0" fmla="*/ 0 h 1810640"/>
                  <a:gd name="connsiteX1" fmla="*/ 1320011 w 1871457"/>
                  <a:gd name="connsiteY1" fmla="*/ 1294828 h 1810640"/>
                  <a:gd name="connsiteX2" fmla="*/ 19405 w 1871457"/>
                  <a:gd name="connsiteY2" fmla="*/ 1810532 h 1810640"/>
                  <a:gd name="connsiteX3" fmla="*/ 0 w 1871457"/>
                  <a:gd name="connsiteY3" fmla="*/ 0 h 1810640"/>
                  <a:gd name="connsiteX4" fmla="*/ 1871457 w 1871457"/>
                  <a:gd name="connsiteY4" fmla="*/ 0 h 1810640"/>
                  <a:gd name="connsiteX0" fmla="*/ 1883583 w 1883583"/>
                  <a:gd name="connsiteY0" fmla="*/ 0 h 1810627"/>
                  <a:gd name="connsiteX1" fmla="*/ 1332137 w 1883583"/>
                  <a:gd name="connsiteY1" fmla="*/ 1294828 h 1810627"/>
                  <a:gd name="connsiteX2" fmla="*/ 0 w 1883583"/>
                  <a:gd name="connsiteY2" fmla="*/ 1810535 h 1810627"/>
                  <a:gd name="connsiteX3" fmla="*/ 12126 w 1883583"/>
                  <a:gd name="connsiteY3" fmla="*/ 0 h 1810627"/>
                  <a:gd name="connsiteX4" fmla="*/ 1883583 w 1883583"/>
                  <a:gd name="connsiteY4" fmla="*/ 0 h 1810627"/>
                  <a:gd name="connsiteX0" fmla="*/ 1883583 w 1883583"/>
                  <a:gd name="connsiteY0" fmla="*/ 0 h 1834277"/>
                  <a:gd name="connsiteX1" fmla="*/ 1332137 w 1883583"/>
                  <a:gd name="connsiteY1" fmla="*/ 1318477 h 1834277"/>
                  <a:gd name="connsiteX2" fmla="*/ 0 w 1883583"/>
                  <a:gd name="connsiteY2" fmla="*/ 1834184 h 1834277"/>
                  <a:gd name="connsiteX3" fmla="*/ 12126 w 1883583"/>
                  <a:gd name="connsiteY3" fmla="*/ 23649 h 1834277"/>
                  <a:gd name="connsiteX4" fmla="*/ 1883583 w 1883583"/>
                  <a:gd name="connsiteY4" fmla="*/ 0 h 1834277"/>
                  <a:gd name="connsiteX0" fmla="*/ 1883583 w 1883583"/>
                  <a:gd name="connsiteY0" fmla="*/ 15762 h 1850039"/>
                  <a:gd name="connsiteX1" fmla="*/ 1332137 w 1883583"/>
                  <a:gd name="connsiteY1" fmla="*/ 1334239 h 1850039"/>
                  <a:gd name="connsiteX2" fmla="*/ 0 w 1883583"/>
                  <a:gd name="connsiteY2" fmla="*/ 1849946 h 1850039"/>
                  <a:gd name="connsiteX3" fmla="*/ 27891 w 1883583"/>
                  <a:gd name="connsiteY3" fmla="*/ 0 h 1850039"/>
                  <a:gd name="connsiteX4" fmla="*/ 1883583 w 1883583"/>
                  <a:gd name="connsiteY4" fmla="*/ 15762 h 185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3583" h="1850039">
                    <a:moveTo>
                      <a:pt x="1883583" y="15762"/>
                    </a:moveTo>
                    <a:cubicBezTo>
                      <a:pt x="1883583" y="503130"/>
                      <a:pt x="1646067" y="1028542"/>
                      <a:pt x="1332137" y="1334239"/>
                    </a:cubicBezTo>
                    <a:cubicBezTo>
                      <a:pt x="1018207" y="1639936"/>
                      <a:pt x="485555" y="1855187"/>
                      <a:pt x="0" y="1849946"/>
                    </a:cubicBezTo>
                    <a:lnTo>
                      <a:pt x="27891" y="0"/>
                    </a:lnTo>
                    <a:lnTo>
                      <a:pt x="1883583" y="15762"/>
                    </a:lnTo>
                    <a:close/>
                  </a:path>
                </a:pathLst>
              </a:custGeom>
              <a:solidFill>
                <a:srgbClr val="EBAE20">
                  <a:lumMod val="60000"/>
                  <a:lumOff val="40000"/>
                </a:srgbClr>
              </a:solidFill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Rectangle 95">
                <a:extLst>
                  <a:ext uri="{FF2B5EF4-FFF2-40B4-BE49-F238E27FC236}">
                    <a16:creationId xmlns:a16="http://schemas.microsoft.com/office/drawing/2014/main" id="{D6ACA77F-F4FC-4D85-86F9-B9CED5F34593}"/>
                  </a:ext>
                </a:extLst>
              </p:cNvPr>
              <p:cNvSpPr/>
              <p:nvPr/>
            </p:nvSpPr>
            <p:spPr>
              <a:xfrm rot="2760601">
                <a:off x="3360865" y="1961020"/>
                <a:ext cx="2502164" cy="2416546"/>
              </a:xfrm>
              <a:custGeom>
                <a:avLst/>
                <a:gdLst>
                  <a:gd name="connsiteX0" fmla="*/ 0 w 2459450"/>
                  <a:gd name="connsiteY0" fmla="*/ 0 h 2459450"/>
                  <a:gd name="connsiteX1" fmla="*/ 2459450 w 2459450"/>
                  <a:gd name="connsiteY1" fmla="*/ 0 h 2459450"/>
                  <a:gd name="connsiteX2" fmla="*/ 2459450 w 2459450"/>
                  <a:gd name="connsiteY2" fmla="*/ 2459450 h 2459450"/>
                  <a:gd name="connsiteX3" fmla="*/ 0 w 2459450"/>
                  <a:gd name="connsiteY3" fmla="*/ 2459450 h 2459450"/>
                  <a:gd name="connsiteX4" fmla="*/ 0 w 2459450"/>
                  <a:gd name="connsiteY4" fmla="*/ 0 h 2459450"/>
                  <a:gd name="connsiteX0" fmla="*/ 0 w 2459450"/>
                  <a:gd name="connsiteY0" fmla="*/ 0 h 2459450"/>
                  <a:gd name="connsiteX1" fmla="*/ 2429993 w 2459450"/>
                  <a:gd name="connsiteY1" fmla="*/ 97163 h 2459450"/>
                  <a:gd name="connsiteX2" fmla="*/ 2459450 w 2459450"/>
                  <a:gd name="connsiteY2" fmla="*/ 2459450 h 2459450"/>
                  <a:gd name="connsiteX3" fmla="*/ 0 w 2459450"/>
                  <a:gd name="connsiteY3" fmla="*/ 2459450 h 2459450"/>
                  <a:gd name="connsiteX4" fmla="*/ 0 w 2459450"/>
                  <a:gd name="connsiteY4" fmla="*/ 0 h 2459450"/>
                  <a:gd name="connsiteX0" fmla="*/ 0 w 2502164"/>
                  <a:gd name="connsiteY0" fmla="*/ 61831 h 2362287"/>
                  <a:gd name="connsiteX1" fmla="*/ 2472707 w 2502164"/>
                  <a:gd name="connsiteY1" fmla="*/ 0 h 2362287"/>
                  <a:gd name="connsiteX2" fmla="*/ 2502164 w 2502164"/>
                  <a:gd name="connsiteY2" fmla="*/ 2362287 h 2362287"/>
                  <a:gd name="connsiteX3" fmla="*/ 42714 w 2502164"/>
                  <a:gd name="connsiteY3" fmla="*/ 2362287 h 2362287"/>
                  <a:gd name="connsiteX4" fmla="*/ 0 w 2502164"/>
                  <a:gd name="connsiteY4" fmla="*/ 61831 h 236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2164" h="2362287">
                    <a:moveTo>
                      <a:pt x="0" y="61831"/>
                    </a:moveTo>
                    <a:lnTo>
                      <a:pt x="2472707" y="0"/>
                    </a:lnTo>
                    <a:lnTo>
                      <a:pt x="2502164" y="2362287"/>
                    </a:lnTo>
                    <a:lnTo>
                      <a:pt x="42714" y="2362287"/>
                    </a:lnTo>
                    <a:lnTo>
                      <a:pt x="0" y="61831"/>
                    </a:lnTo>
                    <a:close/>
                  </a:path>
                </a:pathLst>
              </a:custGeom>
            </p:spPr>
            <p:txBody>
              <a:bodyPr spcFirstLastPara="1" wrap="square" numCol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Management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Processes</a:t>
                </a:r>
              </a:p>
            </p:txBody>
          </p:sp>
          <p:sp>
            <p:nvSpPr>
              <p:cNvPr id="27" name="Partial Circle 15">
                <a:extLst>
                  <a:ext uri="{FF2B5EF4-FFF2-40B4-BE49-F238E27FC236}">
                    <a16:creationId xmlns:a16="http://schemas.microsoft.com/office/drawing/2014/main" id="{6B3B5A56-5759-408C-86A5-8977007BDD24}"/>
                  </a:ext>
                </a:extLst>
              </p:cNvPr>
              <p:cNvSpPr/>
              <p:nvPr/>
            </p:nvSpPr>
            <p:spPr>
              <a:xfrm rot="16200000">
                <a:off x="4615131" y="2086612"/>
                <a:ext cx="1073617" cy="1077916"/>
              </a:xfrm>
              <a:custGeom>
                <a:avLst/>
                <a:gdLst>
                  <a:gd name="connsiteX0" fmla="*/ 3499873 w 3499873"/>
                  <a:gd name="connsiteY0" fmla="*/ 1729492 h 3458984"/>
                  <a:gd name="connsiteX1" fmla="*/ 2980036 w 3499873"/>
                  <a:gd name="connsiteY1" fmla="*/ 2959593 h 3458984"/>
                  <a:gd name="connsiteX2" fmla="*/ 1749935 w 3499873"/>
                  <a:gd name="connsiteY2" fmla="*/ 3458984 h 3458984"/>
                  <a:gd name="connsiteX3" fmla="*/ 1749937 w 3499873"/>
                  <a:gd name="connsiteY3" fmla="*/ 1729492 h 3458984"/>
                  <a:gd name="connsiteX4" fmla="*/ 3499873 w 3499873"/>
                  <a:gd name="connsiteY4" fmla="*/ 1729492 h 3458984"/>
                  <a:gd name="connsiteX0" fmla="*/ 1759364 w 1759364"/>
                  <a:gd name="connsiteY0" fmla="*/ 56561 h 1786053"/>
                  <a:gd name="connsiteX1" fmla="*/ 1239527 w 1759364"/>
                  <a:gd name="connsiteY1" fmla="*/ 1286662 h 1786053"/>
                  <a:gd name="connsiteX2" fmla="*/ 9426 w 1759364"/>
                  <a:gd name="connsiteY2" fmla="*/ 1786053 h 1786053"/>
                  <a:gd name="connsiteX3" fmla="*/ 1 w 1759364"/>
                  <a:gd name="connsiteY3" fmla="*/ 0 h 1786053"/>
                  <a:gd name="connsiteX4" fmla="*/ 1759364 w 1759364"/>
                  <a:gd name="connsiteY4" fmla="*/ 56561 h 1786053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37798 w 1749938"/>
                  <a:gd name="connsiteY3" fmla="*/ 33591 h 1729492"/>
                  <a:gd name="connsiteX4" fmla="*/ 1749938 w 1749938"/>
                  <a:gd name="connsiteY4" fmla="*/ 0 h 1729492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29212 w 1749938"/>
                  <a:gd name="connsiteY3" fmla="*/ 12126 h 1729492"/>
                  <a:gd name="connsiteX4" fmla="*/ 1749938 w 1749938"/>
                  <a:gd name="connsiteY4" fmla="*/ 0 h 1729492"/>
                  <a:gd name="connsiteX0" fmla="*/ 1741433 w 1741433"/>
                  <a:gd name="connsiteY0" fmla="*/ 0 h 1729492"/>
                  <a:gd name="connsiteX1" fmla="*/ 1221596 w 1741433"/>
                  <a:gd name="connsiteY1" fmla="*/ 1230101 h 1729492"/>
                  <a:gd name="connsiteX2" fmla="*/ 0 w 1741433"/>
                  <a:gd name="connsiteY2" fmla="*/ 1729492 h 1729492"/>
                  <a:gd name="connsiteX3" fmla="*/ 20707 w 1741433"/>
                  <a:gd name="connsiteY3" fmla="*/ 12126 h 1729492"/>
                  <a:gd name="connsiteX4" fmla="*/ 1741433 w 1741433"/>
                  <a:gd name="connsiteY4" fmla="*/ 0 h 172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433" h="1729492">
                    <a:moveTo>
                      <a:pt x="1741433" y="0"/>
                    </a:moveTo>
                    <a:cubicBezTo>
                      <a:pt x="1741433" y="462212"/>
                      <a:pt x="1511835" y="941852"/>
                      <a:pt x="1221596" y="1230101"/>
                    </a:cubicBezTo>
                    <a:cubicBezTo>
                      <a:pt x="931357" y="1518350"/>
                      <a:pt x="460550" y="1729493"/>
                      <a:pt x="0" y="1729492"/>
                    </a:cubicBezTo>
                    <a:cubicBezTo>
                      <a:pt x="1" y="1152995"/>
                      <a:pt x="20706" y="588623"/>
                      <a:pt x="20707" y="12126"/>
                    </a:cubicBezTo>
                    <a:lnTo>
                      <a:pt x="1741433" y="0"/>
                    </a:lnTo>
                    <a:close/>
                  </a:path>
                </a:pathLst>
              </a:custGeom>
              <a:solidFill>
                <a:srgbClr val="EBAE20"/>
              </a:solidFill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0094A16B-A2CD-4F98-A3E3-C0F0F1A07D4A}"/>
                  </a:ext>
                </a:extLst>
              </p:cNvPr>
              <p:cNvSpPr>
                <a:spLocks noEditPoints="1"/>
              </p:cNvSpPr>
              <p:nvPr/>
            </p:nvSpPr>
            <p:spPr bwMode="black">
              <a:xfrm>
                <a:off x="4827688" y="2504488"/>
                <a:ext cx="487490" cy="434960"/>
              </a:xfrm>
              <a:custGeom>
                <a:avLst/>
                <a:gdLst>
                  <a:gd name="T0" fmla="*/ 112 w 300"/>
                  <a:gd name="T1" fmla="*/ 75 h 300"/>
                  <a:gd name="T2" fmla="*/ 187 w 300"/>
                  <a:gd name="T3" fmla="*/ 0 h 300"/>
                  <a:gd name="T4" fmla="*/ 150 w 300"/>
                  <a:gd name="T5" fmla="*/ 225 h 300"/>
                  <a:gd name="T6" fmla="*/ 150 w 300"/>
                  <a:gd name="T7" fmla="*/ 300 h 300"/>
                  <a:gd name="T8" fmla="*/ 150 w 300"/>
                  <a:gd name="T9" fmla="*/ 225 h 300"/>
                  <a:gd name="T10" fmla="*/ 217 w 300"/>
                  <a:gd name="T11" fmla="*/ 152 h 300"/>
                  <a:gd name="T12" fmla="*/ 197 w 300"/>
                  <a:gd name="T13" fmla="*/ 168 h 300"/>
                  <a:gd name="T14" fmla="*/ 196 w 300"/>
                  <a:gd name="T15" fmla="*/ 160 h 300"/>
                  <a:gd name="T16" fmla="*/ 159 w 300"/>
                  <a:gd name="T17" fmla="*/ 196 h 300"/>
                  <a:gd name="T18" fmla="*/ 168 w 300"/>
                  <a:gd name="T19" fmla="*/ 198 h 300"/>
                  <a:gd name="T20" fmla="*/ 151 w 300"/>
                  <a:gd name="T21" fmla="*/ 217 h 300"/>
                  <a:gd name="T22" fmla="*/ 131 w 300"/>
                  <a:gd name="T23" fmla="*/ 200 h 300"/>
                  <a:gd name="T24" fmla="*/ 139 w 300"/>
                  <a:gd name="T25" fmla="*/ 198 h 300"/>
                  <a:gd name="T26" fmla="*/ 140 w 300"/>
                  <a:gd name="T27" fmla="*/ 160 h 300"/>
                  <a:gd name="T28" fmla="*/ 103 w 300"/>
                  <a:gd name="T29" fmla="*/ 161 h 300"/>
                  <a:gd name="T30" fmla="*/ 100 w 300"/>
                  <a:gd name="T31" fmla="*/ 169 h 300"/>
                  <a:gd name="T32" fmla="*/ 83 w 300"/>
                  <a:gd name="T33" fmla="*/ 149 h 300"/>
                  <a:gd name="T34" fmla="*/ 103 w 300"/>
                  <a:gd name="T35" fmla="*/ 133 h 300"/>
                  <a:gd name="T36" fmla="*/ 104 w 300"/>
                  <a:gd name="T37" fmla="*/ 141 h 300"/>
                  <a:gd name="T38" fmla="*/ 140 w 300"/>
                  <a:gd name="T39" fmla="*/ 104 h 300"/>
                  <a:gd name="T40" fmla="*/ 132 w 300"/>
                  <a:gd name="T41" fmla="*/ 103 h 300"/>
                  <a:gd name="T42" fmla="*/ 148 w 300"/>
                  <a:gd name="T43" fmla="*/ 84 h 300"/>
                  <a:gd name="T44" fmla="*/ 169 w 300"/>
                  <a:gd name="T45" fmla="*/ 101 h 300"/>
                  <a:gd name="T46" fmla="*/ 160 w 300"/>
                  <a:gd name="T47" fmla="*/ 103 h 300"/>
                  <a:gd name="T48" fmla="*/ 159 w 300"/>
                  <a:gd name="T49" fmla="*/ 141 h 300"/>
                  <a:gd name="T50" fmla="*/ 197 w 300"/>
                  <a:gd name="T51" fmla="*/ 140 h 300"/>
                  <a:gd name="T52" fmla="*/ 200 w 300"/>
                  <a:gd name="T53" fmla="*/ 132 h 300"/>
                  <a:gd name="T54" fmla="*/ 150 w 300"/>
                  <a:gd name="T55" fmla="*/ 150 h 300"/>
                  <a:gd name="T56" fmla="*/ 150 w 300"/>
                  <a:gd name="T57" fmla="*/ 150 h 300"/>
                  <a:gd name="T58" fmla="*/ 0 w 300"/>
                  <a:gd name="T59" fmla="*/ 183 h 300"/>
                  <a:gd name="T60" fmla="*/ 37 w 300"/>
                  <a:gd name="T61" fmla="*/ 118 h 300"/>
                  <a:gd name="T62" fmla="*/ 281 w 300"/>
                  <a:gd name="T63" fmla="*/ 183 h 300"/>
                  <a:gd name="T64" fmla="*/ 281 w 300"/>
                  <a:gd name="T65" fmla="*/ 118 h 300"/>
                  <a:gd name="T66" fmla="*/ 225 w 300"/>
                  <a:gd name="T67" fmla="*/ 150 h 300"/>
                  <a:gd name="T68" fmla="*/ 281 w 300"/>
                  <a:gd name="T69" fmla="*/ 183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0" h="300">
                    <a:moveTo>
                      <a:pt x="187" y="75"/>
                    </a:moveTo>
                    <a:cubicBezTo>
                      <a:pt x="112" y="75"/>
                      <a:pt x="112" y="75"/>
                      <a:pt x="112" y="75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87" y="0"/>
                      <a:pt x="187" y="0"/>
                      <a:pt x="187" y="0"/>
                    </a:cubicBezTo>
                    <a:lnTo>
                      <a:pt x="187" y="75"/>
                    </a:lnTo>
                    <a:close/>
                    <a:moveTo>
                      <a:pt x="150" y="225"/>
                    </a:moveTo>
                    <a:cubicBezTo>
                      <a:pt x="129" y="225"/>
                      <a:pt x="112" y="242"/>
                      <a:pt x="112" y="263"/>
                    </a:cubicBezTo>
                    <a:cubicBezTo>
                      <a:pt x="112" y="284"/>
                      <a:pt x="129" y="300"/>
                      <a:pt x="150" y="300"/>
                    </a:cubicBezTo>
                    <a:cubicBezTo>
                      <a:pt x="171" y="300"/>
                      <a:pt x="187" y="284"/>
                      <a:pt x="187" y="263"/>
                    </a:cubicBezTo>
                    <a:cubicBezTo>
                      <a:pt x="187" y="242"/>
                      <a:pt x="171" y="225"/>
                      <a:pt x="150" y="225"/>
                    </a:cubicBezTo>
                    <a:close/>
                    <a:moveTo>
                      <a:pt x="217" y="149"/>
                    </a:moveTo>
                    <a:cubicBezTo>
                      <a:pt x="218" y="150"/>
                      <a:pt x="218" y="151"/>
                      <a:pt x="217" y="152"/>
                    </a:cubicBezTo>
                    <a:cubicBezTo>
                      <a:pt x="200" y="169"/>
                      <a:pt x="200" y="169"/>
                      <a:pt x="200" y="169"/>
                    </a:cubicBezTo>
                    <a:cubicBezTo>
                      <a:pt x="198" y="171"/>
                      <a:pt x="197" y="170"/>
                      <a:pt x="197" y="168"/>
                    </a:cubicBezTo>
                    <a:cubicBezTo>
                      <a:pt x="197" y="161"/>
                      <a:pt x="197" y="161"/>
                      <a:pt x="197" y="161"/>
                    </a:cubicBezTo>
                    <a:cubicBezTo>
                      <a:pt x="197" y="160"/>
                      <a:pt x="197" y="160"/>
                      <a:pt x="196" y="160"/>
                    </a:cubicBezTo>
                    <a:cubicBezTo>
                      <a:pt x="159" y="160"/>
                      <a:pt x="159" y="160"/>
                      <a:pt x="159" y="160"/>
                    </a:cubicBezTo>
                    <a:cubicBezTo>
                      <a:pt x="159" y="196"/>
                      <a:pt x="159" y="196"/>
                      <a:pt x="159" y="196"/>
                    </a:cubicBezTo>
                    <a:cubicBezTo>
                      <a:pt x="159" y="197"/>
                      <a:pt x="160" y="198"/>
                      <a:pt x="160" y="198"/>
                    </a:cubicBezTo>
                    <a:cubicBezTo>
                      <a:pt x="168" y="198"/>
                      <a:pt x="168" y="198"/>
                      <a:pt x="168" y="198"/>
                    </a:cubicBezTo>
                    <a:cubicBezTo>
                      <a:pt x="169" y="198"/>
                      <a:pt x="170" y="199"/>
                      <a:pt x="169" y="200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51" y="218"/>
                      <a:pt x="149" y="218"/>
                      <a:pt x="148" y="217"/>
                    </a:cubicBezTo>
                    <a:cubicBezTo>
                      <a:pt x="131" y="200"/>
                      <a:pt x="131" y="200"/>
                      <a:pt x="131" y="200"/>
                    </a:cubicBezTo>
                    <a:cubicBezTo>
                      <a:pt x="130" y="199"/>
                      <a:pt x="130" y="198"/>
                      <a:pt x="132" y="198"/>
                    </a:cubicBezTo>
                    <a:cubicBezTo>
                      <a:pt x="139" y="198"/>
                      <a:pt x="139" y="198"/>
                      <a:pt x="139" y="198"/>
                    </a:cubicBezTo>
                    <a:cubicBezTo>
                      <a:pt x="140" y="198"/>
                      <a:pt x="140" y="197"/>
                      <a:pt x="140" y="196"/>
                    </a:cubicBezTo>
                    <a:cubicBezTo>
                      <a:pt x="140" y="160"/>
                      <a:pt x="140" y="160"/>
                      <a:pt x="140" y="160"/>
                    </a:cubicBezTo>
                    <a:cubicBezTo>
                      <a:pt x="104" y="160"/>
                      <a:pt x="104" y="160"/>
                      <a:pt x="104" y="160"/>
                    </a:cubicBezTo>
                    <a:cubicBezTo>
                      <a:pt x="103" y="160"/>
                      <a:pt x="103" y="160"/>
                      <a:pt x="103" y="161"/>
                    </a:cubicBez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70"/>
                      <a:pt x="101" y="171"/>
                      <a:pt x="100" y="169"/>
                    </a:cubicBezTo>
                    <a:cubicBezTo>
                      <a:pt x="83" y="152"/>
                      <a:pt x="83" y="152"/>
                      <a:pt x="83" y="152"/>
                    </a:cubicBezTo>
                    <a:cubicBezTo>
                      <a:pt x="82" y="151"/>
                      <a:pt x="82" y="150"/>
                      <a:pt x="83" y="149"/>
                    </a:cubicBezTo>
                    <a:cubicBezTo>
                      <a:pt x="100" y="132"/>
                      <a:pt x="100" y="132"/>
                      <a:pt x="100" y="132"/>
                    </a:cubicBezTo>
                    <a:cubicBezTo>
                      <a:pt x="101" y="130"/>
                      <a:pt x="103" y="131"/>
                      <a:pt x="103" y="133"/>
                    </a:cubicBezTo>
                    <a:cubicBezTo>
                      <a:pt x="103" y="140"/>
                      <a:pt x="103" y="140"/>
                      <a:pt x="103" y="140"/>
                    </a:cubicBezTo>
                    <a:cubicBezTo>
                      <a:pt x="103" y="140"/>
                      <a:pt x="103" y="141"/>
                      <a:pt x="104" y="141"/>
                    </a:cubicBezTo>
                    <a:cubicBezTo>
                      <a:pt x="140" y="141"/>
                      <a:pt x="140" y="141"/>
                      <a:pt x="140" y="141"/>
                    </a:cubicBezTo>
                    <a:cubicBezTo>
                      <a:pt x="140" y="104"/>
                      <a:pt x="140" y="104"/>
                      <a:pt x="140" y="104"/>
                    </a:cubicBezTo>
                    <a:cubicBezTo>
                      <a:pt x="140" y="104"/>
                      <a:pt x="140" y="103"/>
                      <a:pt x="139" y="103"/>
                    </a:cubicBezTo>
                    <a:cubicBezTo>
                      <a:pt x="132" y="103"/>
                      <a:pt x="132" y="103"/>
                      <a:pt x="132" y="103"/>
                    </a:cubicBezTo>
                    <a:cubicBezTo>
                      <a:pt x="130" y="103"/>
                      <a:pt x="130" y="102"/>
                      <a:pt x="131" y="101"/>
                    </a:cubicBezTo>
                    <a:cubicBezTo>
                      <a:pt x="148" y="84"/>
                      <a:pt x="148" y="84"/>
                      <a:pt x="148" y="84"/>
                    </a:cubicBezTo>
                    <a:cubicBezTo>
                      <a:pt x="149" y="83"/>
                      <a:pt x="151" y="83"/>
                      <a:pt x="151" y="84"/>
                    </a:cubicBezTo>
                    <a:cubicBezTo>
                      <a:pt x="169" y="101"/>
                      <a:pt x="169" y="101"/>
                      <a:pt x="169" y="101"/>
                    </a:cubicBezTo>
                    <a:cubicBezTo>
                      <a:pt x="170" y="102"/>
                      <a:pt x="169" y="103"/>
                      <a:pt x="168" y="103"/>
                    </a:cubicBezTo>
                    <a:cubicBezTo>
                      <a:pt x="160" y="103"/>
                      <a:pt x="160" y="103"/>
                      <a:pt x="160" y="103"/>
                    </a:cubicBezTo>
                    <a:cubicBezTo>
                      <a:pt x="160" y="103"/>
                      <a:pt x="159" y="104"/>
                      <a:pt x="159" y="104"/>
                    </a:cubicBezTo>
                    <a:cubicBezTo>
                      <a:pt x="159" y="141"/>
                      <a:pt x="159" y="141"/>
                      <a:pt x="159" y="141"/>
                    </a:cubicBezTo>
                    <a:cubicBezTo>
                      <a:pt x="196" y="141"/>
                      <a:pt x="196" y="141"/>
                      <a:pt x="196" y="141"/>
                    </a:cubicBezTo>
                    <a:cubicBezTo>
                      <a:pt x="197" y="141"/>
                      <a:pt x="197" y="140"/>
                      <a:pt x="197" y="140"/>
                    </a:cubicBezTo>
                    <a:cubicBezTo>
                      <a:pt x="197" y="133"/>
                      <a:pt x="197" y="133"/>
                      <a:pt x="197" y="133"/>
                    </a:cubicBezTo>
                    <a:cubicBezTo>
                      <a:pt x="197" y="131"/>
                      <a:pt x="198" y="130"/>
                      <a:pt x="200" y="132"/>
                    </a:cubicBezTo>
                    <a:lnTo>
                      <a:pt x="217" y="149"/>
                    </a:lnTo>
                    <a:close/>
                    <a:moveTo>
                      <a:pt x="150" y="150"/>
                    </a:moveTo>
                    <a:cubicBezTo>
                      <a:pt x="150" y="150"/>
                      <a:pt x="150" y="150"/>
                      <a:pt x="150" y="150"/>
                    </a:cubicBezTo>
                    <a:cubicBezTo>
                      <a:pt x="150" y="150"/>
                      <a:pt x="150" y="150"/>
                      <a:pt x="150" y="150"/>
                    </a:cubicBezTo>
                    <a:cubicBezTo>
                      <a:pt x="150" y="150"/>
                      <a:pt x="150" y="150"/>
                      <a:pt x="150" y="150"/>
                    </a:cubicBezTo>
                    <a:close/>
                    <a:moveTo>
                      <a:pt x="0" y="183"/>
                    </a:moveTo>
                    <a:cubicBezTo>
                      <a:pt x="75" y="183"/>
                      <a:pt x="75" y="183"/>
                      <a:pt x="75" y="183"/>
                    </a:cubicBezTo>
                    <a:cubicBezTo>
                      <a:pt x="37" y="118"/>
                      <a:pt x="37" y="118"/>
                      <a:pt x="37" y="118"/>
                    </a:cubicBezTo>
                    <a:lnTo>
                      <a:pt x="0" y="183"/>
                    </a:lnTo>
                    <a:close/>
                    <a:moveTo>
                      <a:pt x="281" y="183"/>
                    </a:moveTo>
                    <a:cubicBezTo>
                      <a:pt x="300" y="150"/>
                      <a:pt x="300" y="150"/>
                      <a:pt x="300" y="150"/>
                    </a:cubicBezTo>
                    <a:cubicBezTo>
                      <a:pt x="281" y="118"/>
                      <a:pt x="281" y="118"/>
                      <a:pt x="281" y="118"/>
                    </a:cubicBezTo>
                    <a:cubicBezTo>
                      <a:pt x="244" y="118"/>
                      <a:pt x="244" y="118"/>
                      <a:pt x="244" y="118"/>
                    </a:cubicBezTo>
                    <a:cubicBezTo>
                      <a:pt x="225" y="150"/>
                      <a:pt x="225" y="150"/>
                      <a:pt x="225" y="150"/>
                    </a:cubicBezTo>
                    <a:cubicBezTo>
                      <a:pt x="244" y="183"/>
                      <a:pt x="244" y="183"/>
                      <a:pt x="244" y="183"/>
                    </a:cubicBezTo>
                    <a:lnTo>
                      <a:pt x="281" y="1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67A185F-438B-4DBD-AD21-4847724A6ADE}"/>
                </a:ext>
              </a:extLst>
            </p:cNvPr>
            <p:cNvGrpSpPr/>
            <p:nvPr/>
          </p:nvGrpSpPr>
          <p:grpSpPr>
            <a:xfrm>
              <a:off x="3179658" y="1785974"/>
              <a:ext cx="3124093" cy="3044039"/>
              <a:chOff x="3179658" y="1785974"/>
              <a:chExt cx="3124093" cy="3044039"/>
            </a:xfrm>
          </p:grpSpPr>
          <p:sp>
            <p:nvSpPr>
              <p:cNvPr id="21" name="Partial Circle 14">
                <a:extLst>
                  <a:ext uri="{FF2B5EF4-FFF2-40B4-BE49-F238E27FC236}">
                    <a16:creationId xmlns:a16="http://schemas.microsoft.com/office/drawing/2014/main" id="{5933EA01-D89D-48DB-A1E7-68C79C8CDF2F}"/>
                  </a:ext>
                </a:extLst>
              </p:cNvPr>
              <p:cNvSpPr/>
              <p:nvPr/>
            </p:nvSpPr>
            <p:spPr>
              <a:xfrm>
                <a:off x="4605866" y="3150720"/>
                <a:ext cx="1697885" cy="1679293"/>
              </a:xfrm>
              <a:custGeom>
                <a:avLst/>
                <a:gdLst>
                  <a:gd name="connsiteX0" fmla="*/ 3393774 w 3393774"/>
                  <a:gd name="connsiteY0" fmla="*/ 1677063 h 3354125"/>
                  <a:gd name="connsiteX1" fmla="*/ 1703171 w 3393774"/>
                  <a:gd name="connsiteY1" fmla="*/ 3354115 h 3354125"/>
                  <a:gd name="connsiteX2" fmla="*/ 1696887 w 3393774"/>
                  <a:gd name="connsiteY2" fmla="*/ 1677063 h 3354125"/>
                  <a:gd name="connsiteX3" fmla="*/ 3393774 w 3393774"/>
                  <a:gd name="connsiteY3" fmla="*/ 1677063 h 3354125"/>
                  <a:gd name="connsiteX0" fmla="*/ 1697885 w 1697885"/>
                  <a:gd name="connsiteY0" fmla="*/ 0 h 1679293"/>
                  <a:gd name="connsiteX1" fmla="*/ 559 w 1697885"/>
                  <a:gd name="connsiteY1" fmla="*/ 1679293 h 1679293"/>
                  <a:gd name="connsiteX2" fmla="*/ 998 w 1697885"/>
                  <a:gd name="connsiteY2" fmla="*/ 0 h 1679293"/>
                  <a:gd name="connsiteX3" fmla="*/ 1697885 w 1697885"/>
                  <a:gd name="connsiteY3" fmla="*/ 0 h 167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7885" h="1679293">
                    <a:moveTo>
                      <a:pt x="1697885" y="0"/>
                    </a:moveTo>
                    <a:cubicBezTo>
                      <a:pt x="1697885" y="923792"/>
                      <a:pt x="935264" y="1675872"/>
                      <a:pt x="559" y="1679293"/>
                    </a:cubicBezTo>
                    <a:cubicBezTo>
                      <a:pt x="-1536" y="1120276"/>
                      <a:pt x="3093" y="559017"/>
                      <a:pt x="998" y="0"/>
                    </a:cubicBezTo>
                    <a:lnTo>
                      <a:pt x="1697885" y="0"/>
                    </a:lnTo>
                    <a:close/>
                  </a:path>
                </a:pathLst>
              </a:custGeom>
              <a:solidFill>
                <a:srgbClr val="999E9F">
                  <a:lumMod val="40000"/>
                  <a:lumOff val="60000"/>
                </a:srgbClr>
              </a:solidFill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Rectangle 27">
                <a:extLst>
                  <a:ext uri="{FF2B5EF4-FFF2-40B4-BE49-F238E27FC236}">
                    <a16:creationId xmlns:a16="http://schemas.microsoft.com/office/drawing/2014/main" id="{ADFB7034-4B45-4325-89D9-AEA2FFD8D313}"/>
                  </a:ext>
                </a:extLst>
              </p:cNvPr>
              <p:cNvSpPr/>
              <p:nvPr/>
            </p:nvSpPr>
            <p:spPr>
              <a:xfrm rot="18817136">
                <a:off x="3245139" y="1720493"/>
                <a:ext cx="2578996" cy="2709958"/>
              </a:xfrm>
              <a:custGeom>
                <a:avLst/>
                <a:gdLst>
                  <a:gd name="connsiteX0" fmla="*/ 0 w 2087431"/>
                  <a:gd name="connsiteY0" fmla="*/ 0 h 307777"/>
                  <a:gd name="connsiteX1" fmla="*/ 2087431 w 2087431"/>
                  <a:gd name="connsiteY1" fmla="*/ 0 h 307777"/>
                  <a:gd name="connsiteX2" fmla="*/ 2087431 w 2087431"/>
                  <a:gd name="connsiteY2" fmla="*/ 307777 h 307777"/>
                  <a:gd name="connsiteX3" fmla="*/ 0 w 2087431"/>
                  <a:gd name="connsiteY3" fmla="*/ 307777 h 307777"/>
                  <a:gd name="connsiteX4" fmla="*/ 0 w 2087431"/>
                  <a:gd name="connsiteY4" fmla="*/ 0 h 307777"/>
                  <a:gd name="connsiteX0" fmla="*/ 0 w 2108853"/>
                  <a:gd name="connsiteY0" fmla="*/ 466616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0 w 2108853"/>
                  <a:gd name="connsiteY4" fmla="*/ 466616 h 774393"/>
                  <a:gd name="connsiteX0" fmla="*/ 20180 w 2108853"/>
                  <a:gd name="connsiteY0" fmla="*/ 338408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20180 w 2108853"/>
                  <a:gd name="connsiteY4" fmla="*/ 338408 h 774393"/>
                  <a:gd name="connsiteX0" fmla="*/ 20180 w 2108853"/>
                  <a:gd name="connsiteY0" fmla="*/ 338408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20180 w 2108853"/>
                  <a:gd name="connsiteY4" fmla="*/ 338408 h 774393"/>
                  <a:gd name="connsiteX0" fmla="*/ 75575 w 2108853"/>
                  <a:gd name="connsiteY0" fmla="*/ 81713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75575 w 2108853"/>
                  <a:gd name="connsiteY4" fmla="*/ 81713 h 774393"/>
                  <a:gd name="connsiteX0" fmla="*/ 125823 w 2108853"/>
                  <a:gd name="connsiteY0" fmla="*/ 54420 h 875866"/>
                  <a:gd name="connsiteX1" fmla="*/ 2108853 w 2108853"/>
                  <a:gd name="connsiteY1" fmla="*/ 101473 h 875866"/>
                  <a:gd name="connsiteX2" fmla="*/ 2087431 w 2108853"/>
                  <a:gd name="connsiteY2" fmla="*/ 875866 h 875866"/>
                  <a:gd name="connsiteX3" fmla="*/ 0 w 2108853"/>
                  <a:gd name="connsiteY3" fmla="*/ 875866 h 875866"/>
                  <a:gd name="connsiteX4" fmla="*/ 125823 w 2108853"/>
                  <a:gd name="connsiteY4" fmla="*/ 54420 h 875866"/>
                  <a:gd name="connsiteX0" fmla="*/ 115379 w 2108853"/>
                  <a:gd name="connsiteY0" fmla="*/ 48004 h 1027169"/>
                  <a:gd name="connsiteX1" fmla="*/ 2108853 w 2108853"/>
                  <a:gd name="connsiteY1" fmla="*/ 252776 h 1027169"/>
                  <a:gd name="connsiteX2" fmla="*/ 2087431 w 2108853"/>
                  <a:gd name="connsiteY2" fmla="*/ 1027169 h 1027169"/>
                  <a:gd name="connsiteX3" fmla="*/ 0 w 2108853"/>
                  <a:gd name="connsiteY3" fmla="*/ 1027169 h 1027169"/>
                  <a:gd name="connsiteX4" fmla="*/ 115379 w 2108853"/>
                  <a:gd name="connsiteY4" fmla="*/ 48004 h 102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8853" h="1027169">
                    <a:moveTo>
                      <a:pt x="115379" y="48004"/>
                    </a:moveTo>
                    <a:lnTo>
                      <a:pt x="2108853" y="252776"/>
                    </a:lnTo>
                    <a:lnTo>
                      <a:pt x="2087431" y="1027169"/>
                    </a:lnTo>
                    <a:lnTo>
                      <a:pt x="0" y="1027169"/>
                    </a:lnTo>
                    <a:cubicBezTo>
                      <a:pt x="6727" y="881841"/>
                      <a:pt x="145666" y="-243495"/>
                      <a:pt x="115379" y="48004"/>
                    </a:cubicBezTo>
                    <a:close/>
                  </a:path>
                </a:pathLst>
              </a:custGeom>
              <a:noFill/>
            </p:spPr>
            <p:txBody>
              <a:bodyPr wrap="none" lIns="91440" tIns="45720" rIns="91440" bIns="4572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 w="0"/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Goals</a:t>
                </a:r>
                <a:br>
                  <a:rPr kumimoji="0" lang="en-US" sz="1600" b="1" i="0" u="none" strike="noStrike" kern="0" cap="none" spc="0" normalizeH="0" baseline="0" noProof="0" dirty="0">
                    <a:ln w="0"/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</a:br>
                <a:r>
                  <a:rPr kumimoji="0" lang="en-US" sz="1600" b="1" i="0" u="none" strike="noStrike" kern="0" cap="none" spc="0" normalizeH="0" baseline="0" noProof="0" dirty="0">
                    <a:ln w="0"/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&amp; Metrics</a:t>
                </a:r>
              </a:p>
            </p:txBody>
          </p:sp>
          <p:sp>
            <p:nvSpPr>
              <p:cNvPr id="23" name="Partial Circle 15">
                <a:extLst>
                  <a:ext uri="{FF2B5EF4-FFF2-40B4-BE49-F238E27FC236}">
                    <a16:creationId xmlns:a16="http://schemas.microsoft.com/office/drawing/2014/main" id="{9D426259-545C-42BB-B9DB-AEA71477226A}"/>
                  </a:ext>
                </a:extLst>
              </p:cNvPr>
              <p:cNvSpPr/>
              <p:nvPr/>
            </p:nvSpPr>
            <p:spPr>
              <a:xfrm>
                <a:off x="4605866" y="3150720"/>
                <a:ext cx="1073617" cy="1077916"/>
              </a:xfrm>
              <a:custGeom>
                <a:avLst/>
                <a:gdLst>
                  <a:gd name="connsiteX0" fmla="*/ 3499873 w 3499873"/>
                  <a:gd name="connsiteY0" fmla="*/ 1729492 h 3458984"/>
                  <a:gd name="connsiteX1" fmla="*/ 2980036 w 3499873"/>
                  <a:gd name="connsiteY1" fmla="*/ 2959593 h 3458984"/>
                  <a:gd name="connsiteX2" fmla="*/ 1749935 w 3499873"/>
                  <a:gd name="connsiteY2" fmla="*/ 3458984 h 3458984"/>
                  <a:gd name="connsiteX3" fmla="*/ 1749937 w 3499873"/>
                  <a:gd name="connsiteY3" fmla="*/ 1729492 h 3458984"/>
                  <a:gd name="connsiteX4" fmla="*/ 3499873 w 3499873"/>
                  <a:gd name="connsiteY4" fmla="*/ 1729492 h 3458984"/>
                  <a:gd name="connsiteX0" fmla="*/ 1759364 w 1759364"/>
                  <a:gd name="connsiteY0" fmla="*/ 56561 h 1786053"/>
                  <a:gd name="connsiteX1" fmla="*/ 1239527 w 1759364"/>
                  <a:gd name="connsiteY1" fmla="*/ 1286662 h 1786053"/>
                  <a:gd name="connsiteX2" fmla="*/ 9426 w 1759364"/>
                  <a:gd name="connsiteY2" fmla="*/ 1786053 h 1786053"/>
                  <a:gd name="connsiteX3" fmla="*/ 1 w 1759364"/>
                  <a:gd name="connsiteY3" fmla="*/ 0 h 1786053"/>
                  <a:gd name="connsiteX4" fmla="*/ 1759364 w 1759364"/>
                  <a:gd name="connsiteY4" fmla="*/ 56561 h 1786053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37798 w 1749938"/>
                  <a:gd name="connsiteY3" fmla="*/ 33591 h 1729492"/>
                  <a:gd name="connsiteX4" fmla="*/ 1749938 w 1749938"/>
                  <a:gd name="connsiteY4" fmla="*/ 0 h 1729492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29212 w 1749938"/>
                  <a:gd name="connsiteY3" fmla="*/ 12126 h 1729492"/>
                  <a:gd name="connsiteX4" fmla="*/ 1749938 w 1749938"/>
                  <a:gd name="connsiteY4" fmla="*/ 0 h 1729492"/>
                  <a:gd name="connsiteX0" fmla="*/ 1741433 w 1741433"/>
                  <a:gd name="connsiteY0" fmla="*/ 0 h 1729492"/>
                  <a:gd name="connsiteX1" fmla="*/ 1221596 w 1741433"/>
                  <a:gd name="connsiteY1" fmla="*/ 1230101 h 1729492"/>
                  <a:gd name="connsiteX2" fmla="*/ 0 w 1741433"/>
                  <a:gd name="connsiteY2" fmla="*/ 1729492 h 1729492"/>
                  <a:gd name="connsiteX3" fmla="*/ 20707 w 1741433"/>
                  <a:gd name="connsiteY3" fmla="*/ 12126 h 1729492"/>
                  <a:gd name="connsiteX4" fmla="*/ 1741433 w 1741433"/>
                  <a:gd name="connsiteY4" fmla="*/ 0 h 172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433" h="1729492">
                    <a:moveTo>
                      <a:pt x="1741433" y="0"/>
                    </a:moveTo>
                    <a:cubicBezTo>
                      <a:pt x="1741433" y="462212"/>
                      <a:pt x="1511835" y="941852"/>
                      <a:pt x="1221596" y="1230101"/>
                    </a:cubicBezTo>
                    <a:cubicBezTo>
                      <a:pt x="931357" y="1518350"/>
                      <a:pt x="460550" y="1729493"/>
                      <a:pt x="0" y="1729492"/>
                    </a:cubicBezTo>
                    <a:cubicBezTo>
                      <a:pt x="1" y="1152995"/>
                      <a:pt x="20706" y="588623"/>
                      <a:pt x="20707" y="12126"/>
                    </a:cubicBezTo>
                    <a:lnTo>
                      <a:pt x="1741433" y="0"/>
                    </a:lnTo>
                    <a:close/>
                  </a:path>
                </a:pathLst>
              </a:custGeom>
              <a:solidFill>
                <a:srgbClr val="999E9F"/>
              </a:solidFill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Freeform 18">
                <a:extLst>
                  <a:ext uri="{FF2B5EF4-FFF2-40B4-BE49-F238E27FC236}">
                    <a16:creationId xmlns:a16="http://schemas.microsoft.com/office/drawing/2014/main" id="{EA74C9F2-BA54-474A-9156-B24BC0B0B5ED}"/>
                  </a:ext>
                </a:extLst>
              </p:cNvPr>
              <p:cNvSpPr>
                <a:spLocks noEditPoints="1"/>
              </p:cNvSpPr>
              <p:nvPr/>
            </p:nvSpPr>
            <p:spPr bwMode="black">
              <a:xfrm>
                <a:off x="4903874" y="3309448"/>
                <a:ext cx="374532" cy="456927"/>
              </a:xfrm>
              <a:custGeom>
                <a:avLst/>
                <a:gdLst>
                  <a:gd name="T0" fmla="*/ 129 w 246"/>
                  <a:gd name="T1" fmla="*/ 192 h 300"/>
                  <a:gd name="T2" fmla="*/ 43 w 246"/>
                  <a:gd name="T3" fmla="*/ 202 h 300"/>
                  <a:gd name="T4" fmla="*/ 129 w 246"/>
                  <a:gd name="T5" fmla="*/ 126 h 300"/>
                  <a:gd name="T6" fmla="*/ 43 w 246"/>
                  <a:gd name="T7" fmla="*/ 135 h 300"/>
                  <a:gd name="T8" fmla="*/ 129 w 246"/>
                  <a:gd name="T9" fmla="*/ 126 h 300"/>
                  <a:gd name="T10" fmla="*/ 215 w 246"/>
                  <a:gd name="T11" fmla="*/ 101 h 300"/>
                  <a:gd name="T12" fmla="*/ 219 w 246"/>
                  <a:gd name="T13" fmla="*/ 90 h 300"/>
                  <a:gd name="T14" fmla="*/ 208 w 246"/>
                  <a:gd name="T15" fmla="*/ 111 h 300"/>
                  <a:gd name="T16" fmla="*/ 43 w 246"/>
                  <a:gd name="T17" fmla="*/ 92 h 300"/>
                  <a:gd name="T18" fmla="*/ 117 w 246"/>
                  <a:gd name="T19" fmla="*/ 102 h 300"/>
                  <a:gd name="T20" fmla="*/ 43 w 246"/>
                  <a:gd name="T21" fmla="*/ 235 h 300"/>
                  <a:gd name="T22" fmla="*/ 117 w 246"/>
                  <a:gd name="T23" fmla="*/ 226 h 300"/>
                  <a:gd name="T24" fmla="*/ 43 w 246"/>
                  <a:gd name="T25" fmla="*/ 235 h 300"/>
                  <a:gd name="T26" fmla="*/ 11 w 246"/>
                  <a:gd name="T27" fmla="*/ 287 h 300"/>
                  <a:gd name="T28" fmla="*/ 35 w 246"/>
                  <a:gd name="T29" fmla="*/ 36 h 300"/>
                  <a:gd name="T30" fmla="*/ 0 w 246"/>
                  <a:gd name="T31" fmla="*/ 22 h 300"/>
                  <a:gd name="T32" fmla="*/ 219 w 246"/>
                  <a:gd name="T33" fmla="*/ 300 h 300"/>
                  <a:gd name="T34" fmla="*/ 208 w 246"/>
                  <a:gd name="T35" fmla="*/ 173 h 300"/>
                  <a:gd name="T36" fmla="*/ 117 w 246"/>
                  <a:gd name="T37" fmla="*/ 159 h 300"/>
                  <a:gd name="T38" fmla="*/ 43 w 246"/>
                  <a:gd name="T39" fmla="*/ 169 h 300"/>
                  <a:gd name="T40" fmla="*/ 117 w 246"/>
                  <a:gd name="T41" fmla="*/ 159 h 300"/>
                  <a:gd name="T42" fmla="*/ 57 w 246"/>
                  <a:gd name="T43" fmla="*/ 22 h 300"/>
                  <a:gd name="T44" fmla="*/ 86 w 246"/>
                  <a:gd name="T45" fmla="*/ 20 h 300"/>
                  <a:gd name="T46" fmla="*/ 110 w 246"/>
                  <a:gd name="T47" fmla="*/ 0 h 300"/>
                  <a:gd name="T48" fmla="*/ 133 w 246"/>
                  <a:gd name="T49" fmla="*/ 20 h 300"/>
                  <a:gd name="T50" fmla="*/ 162 w 246"/>
                  <a:gd name="T51" fmla="*/ 22 h 300"/>
                  <a:gd name="T52" fmla="*/ 179 w 246"/>
                  <a:gd name="T53" fmla="*/ 43 h 300"/>
                  <a:gd name="T54" fmla="*/ 41 w 246"/>
                  <a:gd name="T55" fmla="*/ 36 h 300"/>
                  <a:gd name="T56" fmla="*/ 110 w 246"/>
                  <a:gd name="T57" fmla="*/ 20 h 300"/>
                  <a:gd name="T58" fmla="*/ 110 w 246"/>
                  <a:gd name="T59" fmla="*/ 11 h 300"/>
                  <a:gd name="T60" fmla="*/ 190 w 246"/>
                  <a:gd name="T61" fmla="*/ 269 h 300"/>
                  <a:gd name="T62" fmla="*/ 29 w 246"/>
                  <a:gd name="T63" fmla="*/ 59 h 300"/>
                  <a:gd name="T64" fmla="*/ 190 w 246"/>
                  <a:gd name="T65" fmla="*/ 71 h 300"/>
                  <a:gd name="T66" fmla="*/ 200 w 246"/>
                  <a:gd name="T67" fmla="*/ 49 h 300"/>
                  <a:gd name="T68" fmla="*/ 19 w 246"/>
                  <a:gd name="T69" fmla="*/ 278 h 300"/>
                  <a:gd name="T70" fmla="*/ 200 w 246"/>
                  <a:gd name="T71" fmla="*/ 185 h 300"/>
                  <a:gd name="T72" fmla="*/ 190 w 246"/>
                  <a:gd name="T73" fmla="*/ 269 h 300"/>
                  <a:gd name="T74" fmla="*/ 190 w 246"/>
                  <a:gd name="T75" fmla="*/ 133 h 300"/>
                  <a:gd name="T76" fmla="*/ 200 w 246"/>
                  <a:gd name="T77" fmla="*/ 124 h 300"/>
                  <a:gd name="T78" fmla="*/ 215 w 246"/>
                  <a:gd name="T79" fmla="*/ 35 h 300"/>
                  <a:gd name="T80" fmla="*/ 219 w 246"/>
                  <a:gd name="T81" fmla="*/ 22 h 300"/>
                  <a:gd name="T82" fmla="*/ 184 w 246"/>
                  <a:gd name="T83" fmla="*/ 36 h 300"/>
                  <a:gd name="T84" fmla="*/ 208 w 246"/>
                  <a:gd name="T85" fmla="*/ 44 h 300"/>
                  <a:gd name="T86" fmla="*/ 246 w 246"/>
                  <a:gd name="T87" fmla="*/ 41 h 300"/>
                  <a:gd name="T88" fmla="*/ 155 w 246"/>
                  <a:gd name="T89" fmla="*/ 134 h 300"/>
                  <a:gd name="T90" fmla="*/ 156 w 246"/>
                  <a:gd name="T91" fmla="*/ 92 h 300"/>
                  <a:gd name="T92" fmla="*/ 218 w 246"/>
                  <a:gd name="T93" fmla="*/ 41 h 300"/>
                  <a:gd name="T94" fmla="*/ 246 w 246"/>
                  <a:gd name="T95" fmla="*/ 107 h 300"/>
                  <a:gd name="T96" fmla="*/ 155 w 246"/>
                  <a:gd name="T97" fmla="*/ 201 h 300"/>
                  <a:gd name="T98" fmla="*/ 156 w 246"/>
                  <a:gd name="T99" fmla="*/ 159 h 300"/>
                  <a:gd name="T100" fmla="*/ 218 w 246"/>
                  <a:gd name="T101" fmla="*/ 10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6" h="300">
                    <a:moveTo>
                      <a:pt x="43" y="192"/>
                    </a:move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29" y="202"/>
                      <a:pt x="129" y="202"/>
                      <a:pt x="129" y="202"/>
                    </a:cubicBezTo>
                    <a:cubicBezTo>
                      <a:pt x="43" y="202"/>
                      <a:pt x="43" y="202"/>
                      <a:pt x="43" y="202"/>
                    </a:cubicBezTo>
                    <a:lnTo>
                      <a:pt x="43" y="192"/>
                    </a:lnTo>
                    <a:close/>
                    <a:moveTo>
                      <a:pt x="129" y="126"/>
                    </a:moveTo>
                    <a:cubicBezTo>
                      <a:pt x="43" y="126"/>
                      <a:pt x="43" y="126"/>
                      <a:pt x="43" y="126"/>
                    </a:cubicBezTo>
                    <a:cubicBezTo>
                      <a:pt x="43" y="135"/>
                      <a:pt x="43" y="135"/>
                      <a:pt x="43" y="135"/>
                    </a:cubicBezTo>
                    <a:cubicBezTo>
                      <a:pt x="129" y="135"/>
                      <a:pt x="129" y="135"/>
                      <a:pt x="129" y="135"/>
                    </a:cubicBezTo>
                    <a:lnTo>
                      <a:pt x="129" y="126"/>
                    </a:lnTo>
                    <a:close/>
                    <a:moveTo>
                      <a:pt x="208" y="111"/>
                    </a:moveTo>
                    <a:cubicBezTo>
                      <a:pt x="215" y="101"/>
                      <a:pt x="215" y="101"/>
                      <a:pt x="215" y="101"/>
                    </a:cubicBezTo>
                    <a:cubicBezTo>
                      <a:pt x="219" y="101"/>
                      <a:pt x="219" y="101"/>
                      <a:pt x="219" y="101"/>
                    </a:cubicBezTo>
                    <a:cubicBezTo>
                      <a:pt x="219" y="90"/>
                      <a:pt x="219" y="90"/>
                      <a:pt x="219" y="90"/>
                    </a:cubicBezTo>
                    <a:cubicBezTo>
                      <a:pt x="208" y="106"/>
                      <a:pt x="208" y="106"/>
                      <a:pt x="208" y="106"/>
                    </a:cubicBezTo>
                    <a:lnTo>
                      <a:pt x="208" y="111"/>
                    </a:lnTo>
                    <a:close/>
                    <a:moveTo>
                      <a:pt x="117" y="92"/>
                    </a:move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117" y="102"/>
                      <a:pt x="117" y="102"/>
                      <a:pt x="117" y="102"/>
                    </a:cubicBezTo>
                    <a:lnTo>
                      <a:pt x="117" y="92"/>
                    </a:lnTo>
                    <a:close/>
                    <a:moveTo>
                      <a:pt x="43" y="235"/>
                    </a:moveTo>
                    <a:cubicBezTo>
                      <a:pt x="117" y="235"/>
                      <a:pt x="117" y="235"/>
                      <a:pt x="117" y="235"/>
                    </a:cubicBezTo>
                    <a:cubicBezTo>
                      <a:pt x="117" y="226"/>
                      <a:pt x="117" y="226"/>
                      <a:pt x="117" y="226"/>
                    </a:cubicBezTo>
                    <a:cubicBezTo>
                      <a:pt x="43" y="226"/>
                      <a:pt x="43" y="226"/>
                      <a:pt x="43" y="226"/>
                    </a:cubicBezTo>
                    <a:lnTo>
                      <a:pt x="43" y="235"/>
                    </a:lnTo>
                    <a:close/>
                    <a:moveTo>
                      <a:pt x="208" y="287"/>
                    </a:moveTo>
                    <a:cubicBezTo>
                      <a:pt x="11" y="287"/>
                      <a:pt x="11" y="287"/>
                      <a:pt x="11" y="287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7" y="31"/>
                      <a:pt x="40" y="26"/>
                      <a:pt x="44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300"/>
                      <a:pt x="0" y="300"/>
                      <a:pt x="0" y="300"/>
                    </a:cubicBezTo>
                    <a:cubicBezTo>
                      <a:pt x="219" y="300"/>
                      <a:pt x="219" y="300"/>
                      <a:pt x="219" y="300"/>
                    </a:cubicBezTo>
                    <a:cubicBezTo>
                      <a:pt x="219" y="157"/>
                      <a:pt x="219" y="157"/>
                      <a:pt x="219" y="157"/>
                    </a:cubicBezTo>
                    <a:cubicBezTo>
                      <a:pt x="208" y="173"/>
                      <a:pt x="208" y="173"/>
                      <a:pt x="208" y="173"/>
                    </a:cubicBezTo>
                    <a:lnTo>
                      <a:pt x="208" y="287"/>
                    </a:lnTo>
                    <a:close/>
                    <a:moveTo>
                      <a:pt x="117" y="159"/>
                    </a:moveTo>
                    <a:cubicBezTo>
                      <a:pt x="43" y="159"/>
                      <a:pt x="43" y="159"/>
                      <a:pt x="43" y="159"/>
                    </a:cubicBezTo>
                    <a:cubicBezTo>
                      <a:pt x="43" y="169"/>
                      <a:pt x="43" y="169"/>
                      <a:pt x="43" y="169"/>
                    </a:cubicBezTo>
                    <a:cubicBezTo>
                      <a:pt x="117" y="169"/>
                      <a:pt x="117" y="169"/>
                      <a:pt x="117" y="169"/>
                    </a:cubicBezTo>
                    <a:lnTo>
                      <a:pt x="117" y="159"/>
                    </a:lnTo>
                    <a:close/>
                    <a:moveTo>
                      <a:pt x="41" y="36"/>
                    </a:moveTo>
                    <a:cubicBezTo>
                      <a:pt x="43" y="29"/>
                      <a:pt x="50" y="25"/>
                      <a:pt x="57" y="22"/>
                    </a:cubicBezTo>
                    <a:cubicBezTo>
                      <a:pt x="63" y="21"/>
                      <a:pt x="71" y="20"/>
                      <a:pt x="77" y="20"/>
                    </a:cubicBezTo>
                    <a:cubicBezTo>
                      <a:pt x="80" y="20"/>
                      <a:pt x="83" y="20"/>
                      <a:pt x="86" y="20"/>
                    </a:cubicBezTo>
                    <a:cubicBezTo>
                      <a:pt x="87" y="20"/>
                      <a:pt x="88" y="20"/>
                      <a:pt x="89" y="20"/>
                    </a:cubicBezTo>
                    <a:cubicBezTo>
                      <a:pt x="89" y="9"/>
                      <a:pt x="98" y="0"/>
                      <a:pt x="110" y="0"/>
                    </a:cubicBezTo>
                    <a:cubicBezTo>
                      <a:pt x="121" y="0"/>
                      <a:pt x="130" y="9"/>
                      <a:pt x="130" y="20"/>
                    </a:cubicBezTo>
                    <a:cubicBezTo>
                      <a:pt x="131" y="20"/>
                      <a:pt x="132" y="20"/>
                      <a:pt x="133" y="20"/>
                    </a:cubicBezTo>
                    <a:cubicBezTo>
                      <a:pt x="136" y="20"/>
                      <a:pt x="139" y="20"/>
                      <a:pt x="142" y="20"/>
                    </a:cubicBezTo>
                    <a:cubicBezTo>
                      <a:pt x="149" y="20"/>
                      <a:pt x="156" y="21"/>
                      <a:pt x="162" y="22"/>
                    </a:cubicBezTo>
                    <a:cubicBezTo>
                      <a:pt x="170" y="25"/>
                      <a:pt x="176" y="29"/>
                      <a:pt x="178" y="36"/>
                    </a:cubicBezTo>
                    <a:cubicBezTo>
                      <a:pt x="179" y="38"/>
                      <a:pt x="179" y="41"/>
                      <a:pt x="179" y="43"/>
                    </a:cubicBezTo>
                    <a:cubicBezTo>
                      <a:pt x="145" y="43"/>
                      <a:pt x="74" y="43"/>
                      <a:pt x="40" y="43"/>
                    </a:cubicBezTo>
                    <a:cubicBezTo>
                      <a:pt x="40" y="41"/>
                      <a:pt x="41" y="38"/>
                      <a:pt x="41" y="36"/>
                    </a:cubicBezTo>
                    <a:close/>
                    <a:moveTo>
                      <a:pt x="99" y="20"/>
                    </a:moveTo>
                    <a:cubicBezTo>
                      <a:pt x="103" y="20"/>
                      <a:pt x="106" y="20"/>
                      <a:pt x="110" y="20"/>
                    </a:cubicBezTo>
                    <a:cubicBezTo>
                      <a:pt x="113" y="20"/>
                      <a:pt x="116" y="20"/>
                      <a:pt x="120" y="20"/>
                    </a:cubicBezTo>
                    <a:cubicBezTo>
                      <a:pt x="119" y="15"/>
                      <a:pt x="115" y="11"/>
                      <a:pt x="110" y="11"/>
                    </a:cubicBezTo>
                    <a:cubicBezTo>
                      <a:pt x="104" y="11"/>
                      <a:pt x="100" y="15"/>
                      <a:pt x="99" y="20"/>
                    </a:cubicBezTo>
                    <a:close/>
                    <a:moveTo>
                      <a:pt x="190" y="269"/>
                    </a:moveTo>
                    <a:cubicBezTo>
                      <a:pt x="29" y="269"/>
                      <a:pt x="29" y="269"/>
                      <a:pt x="29" y="26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90" y="59"/>
                      <a:pt x="190" y="59"/>
                      <a:pt x="190" y="59"/>
                    </a:cubicBezTo>
                    <a:cubicBezTo>
                      <a:pt x="190" y="71"/>
                      <a:pt x="190" y="71"/>
                      <a:pt x="190" y="71"/>
                    </a:cubicBezTo>
                    <a:cubicBezTo>
                      <a:pt x="200" y="57"/>
                      <a:pt x="200" y="57"/>
                      <a:pt x="200" y="57"/>
                    </a:cubicBezTo>
                    <a:cubicBezTo>
                      <a:pt x="200" y="49"/>
                      <a:pt x="200" y="49"/>
                      <a:pt x="200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278"/>
                      <a:pt x="19" y="278"/>
                      <a:pt x="19" y="278"/>
                    </a:cubicBezTo>
                    <a:cubicBezTo>
                      <a:pt x="200" y="278"/>
                      <a:pt x="200" y="278"/>
                      <a:pt x="200" y="278"/>
                    </a:cubicBezTo>
                    <a:cubicBezTo>
                      <a:pt x="200" y="185"/>
                      <a:pt x="200" y="185"/>
                      <a:pt x="200" y="185"/>
                    </a:cubicBezTo>
                    <a:cubicBezTo>
                      <a:pt x="190" y="199"/>
                      <a:pt x="190" y="199"/>
                      <a:pt x="190" y="199"/>
                    </a:cubicBezTo>
                    <a:lnTo>
                      <a:pt x="190" y="269"/>
                    </a:lnTo>
                    <a:close/>
                    <a:moveTo>
                      <a:pt x="200" y="119"/>
                    </a:moveTo>
                    <a:cubicBezTo>
                      <a:pt x="190" y="133"/>
                      <a:pt x="190" y="133"/>
                      <a:pt x="190" y="133"/>
                    </a:cubicBezTo>
                    <a:cubicBezTo>
                      <a:pt x="190" y="138"/>
                      <a:pt x="190" y="138"/>
                      <a:pt x="190" y="138"/>
                    </a:cubicBezTo>
                    <a:cubicBezTo>
                      <a:pt x="200" y="124"/>
                      <a:pt x="200" y="124"/>
                      <a:pt x="200" y="124"/>
                    </a:cubicBezTo>
                    <a:lnTo>
                      <a:pt x="200" y="119"/>
                    </a:lnTo>
                    <a:close/>
                    <a:moveTo>
                      <a:pt x="215" y="35"/>
                    </a:moveTo>
                    <a:cubicBezTo>
                      <a:pt x="219" y="35"/>
                      <a:pt x="219" y="35"/>
                      <a:pt x="219" y="35"/>
                    </a:cubicBezTo>
                    <a:cubicBezTo>
                      <a:pt x="219" y="22"/>
                      <a:pt x="219" y="22"/>
                      <a:pt x="219" y="22"/>
                    </a:cubicBezTo>
                    <a:cubicBezTo>
                      <a:pt x="175" y="22"/>
                      <a:pt x="175" y="22"/>
                      <a:pt x="175" y="22"/>
                    </a:cubicBezTo>
                    <a:cubicBezTo>
                      <a:pt x="179" y="26"/>
                      <a:pt x="182" y="30"/>
                      <a:pt x="184" y="36"/>
                    </a:cubicBezTo>
                    <a:cubicBezTo>
                      <a:pt x="208" y="36"/>
                      <a:pt x="208" y="36"/>
                      <a:pt x="208" y="36"/>
                    </a:cubicBezTo>
                    <a:cubicBezTo>
                      <a:pt x="208" y="44"/>
                      <a:pt x="208" y="44"/>
                      <a:pt x="208" y="44"/>
                    </a:cubicBezTo>
                    <a:lnTo>
                      <a:pt x="215" y="35"/>
                    </a:lnTo>
                    <a:close/>
                    <a:moveTo>
                      <a:pt x="246" y="41"/>
                    </a:moveTo>
                    <a:cubicBezTo>
                      <a:pt x="182" y="134"/>
                      <a:pt x="182" y="134"/>
                      <a:pt x="182" y="134"/>
                    </a:cubicBezTo>
                    <a:cubicBezTo>
                      <a:pt x="155" y="134"/>
                      <a:pt x="155" y="134"/>
                      <a:pt x="155" y="134"/>
                    </a:cubicBezTo>
                    <a:cubicBezTo>
                      <a:pt x="129" y="92"/>
                      <a:pt x="129" y="92"/>
                      <a:pt x="129" y="92"/>
                    </a:cubicBezTo>
                    <a:cubicBezTo>
                      <a:pt x="156" y="92"/>
                      <a:pt x="156" y="92"/>
                      <a:pt x="156" y="92"/>
                    </a:cubicBezTo>
                    <a:cubicBezTo>
                      <a:pt x="169" y="113"/>
                      <a:pt x="169" y="113"/>
                      <a:pt x="169" y="113"/>
                    </a:cubicBezTo>
                    <a:cubicBezTo>
                      <a:pt x="218" y="41"/>
                      <a:pt x="218" y="41"/>
                      <a:pt x="218" y="41"/>
                    </a:cubicBezTo>
                    <a:lnTo>
                      <a:pt x="246" y="41"/>
                    </a:lnTo>
                    <a:close/>
                    <a:moveTo>
                      <a:pt x="246" y="107"/>
                    </a:moveTo>
                    <a:cubicBezTo>
                      <a:pt x="182" y="201"/>
                      <a:pt x="182" y="201"/>
                      <a:pt x="182" y="201"/>
                    </a:cubicBezTo>
                    <a:cubicBezTo>
                      <a:pt x="155" y="201"/>
                      <a:pt x="155" y="201"/>
                      <a:pt x="155" y="201"/>
                    </a:cubicBezTo>
                    <a:cubicBezTo>
                      <a:pt x="129" y="159"/>
                      <a:pt x="129" y="159"/>
                      <a:pt x="129" y="159"/>
                    </a:cubicBezTo>
                    <a:cubicBezTo>
                      <a:pt x="156" y="159"/>
                      <a:pt x="156" y="159"/>
                      <a:pt x="156" y="159"/>
                    </a:cubicBezTo>
                    <a:cubicBezTo>
                      <a:pt x="169" y="180"/>
                      <a:pt x="169" y="180"/>
                      <a:pt x="169" y="180"/>
                    </a:cubicBezTo>
                    <a:cubicBezTo>
                      <a:pt x="218" y="107"/>
                      <a:pt x="218" y="107"/>
                      <a:pt x="218" y="107"/>
                    </a:cubicBezTo>
                    <a:lnTo>
                      <a:pt x="246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33955C2-3BF4-4BDB-8F96-A1A72E353488}"/>
                </a:ext>
              </a:extLst>
            </p:cNvPr>
            <p:cNvCxnSpPr>
              <a:cxnSpLocks/>
            </p:cNvCxnSpPr>
            <p:nvPr/>
          </p:nvCxnSpPr>
          <p:spPr>
            <a:xfrm>
              <a:off x="2850426" y="3148362"/>
              <a:ext cx="3504907" cy="1"/>
            </a:xfrm>
            <a:prstGeom prst="line">
              <a:avLst/>
            </a:prstGeom>
            <a:noFill/>
            <a:ln w="57150" cap="flat" cmpd="sng" algn="ctr">
              <a:solidFill>
                <a:srgbClr val="FFFFFF"/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231014-96D0-4939-9AB7-9332DAF4C0FC}"/>
                </a:ext>
              </a:extLst>
            </p:cNvPr>
            <p:cNvCxnSpPr/>
            <p:nvPr/>
          </p:nvCxnSpPr>
          <p:spPr>
            <a:xfrm>
              <a:off x="4610542" y="1451552"/>
              <a:ext cx="0" cy="3389169"/>
            </a:xfrm>
            <a:prstGeom prst="line">
              <a:avLst/>
            </a:prstGeom>
            <a:noFill/>
            <a:ln w="57150" cap="flat" cmpd="sng" algn="ctr">
              <a:solidFill>
                <a:srgbClr val="FFFFFF"/>
              </a:solidFill>
              <a:prstDash val="solid"/>
            </a:ln>
            <a:effectLst/>
          </p:spPr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780790-75B2-4A77-B655-43974D8970D5}"/>
                </a:ext>
              </a:extLst>
            </p:cNvPr>
            <p:cNvGrpSpPr/>
            <p:nvPr/>
          </p:nvGrpSpPr>
          <p:grpSpPr>
            <a:xfrm>
              <a:off x="2946428" y="1844219"/>
              <a:ext cx="2994241" cy="2988994"/>
              <a:chOff x="2946428" y="1844219"/>
              <a:chExt cx="2994241" cy="2988994"/>
            </a:xfrm>
          </p:grpSpPr>
          <p:sp>
            <p:nvSpPr>
              <p:cNvPr id="17" name="Partial Circle 16">
                <a:extLst>
                  <a:ext uri="{FF2B5EF4-FFF2-40B4-BE49-F238E27FC236}">
                    <a16:creationId xmlns:a16="http://schemas.microsoft.com/office/drawing/2014/main" id="{882D57FB-8691-4333-B252-611C6BD4589F}"/>
                  </a:ext>
                </a:extLst>
              </p:cNvPr>
              <p:cNvSpPr/>
              <p:nvPr/>
            </p:nvSpPr>
            <p:spPr>
              <a:xfrm rot="5400000">
                <a:off x="2943771" y="3159451"/>
                <a:ext cx="1676419" cy="1671106"/>
              </a:xfrm>
              <a:custGeom>
                <a:avLst/>
                <a:gdLst>
                  <a:gd name="connsiteX0" fmla="*/ 3451386 w 3451386"/>
                  <a:gd name="connsiteY0" fmla="*/ 1705532 h 3411063"/>
                  <a:gd name="connsiteX1" fmla="*/ 1778820 w 3451386"/>
                  <a:gd name="connsiteY1" fmla="*/ 3410256 h 3411063"/>
                  <a:gd name="connsiteX2" fmla="*/ 1725693 w 3451386"/>
                  <a:gd name="connsiteY2" fmla="*/ 1705532 h 3411063"/>
                  <a:gd name="connsiteX3" fmla="*/ 3451386 w 3451386"/>
                  <a:gd name="connsiteY3" fmla="*/ 1705532 h 3411063"/>
                  <a:gd name="connsiteX0" fmla="*/ 1674175 w 1674175"/>
                  <a:gd name="connsiteY0" fmla="*/ 0 h 1704724"/>
                  <a:gd name="connsiteX1" fmla="*/ 1609 w 1674175"/>
                  <a:gd name="connsiteY1" fmla="*/ 1704724 h 1704724"/>
                  <a:gd name="connsiteX2" fmla="*/ 0 w 1674175"/>
                  <a:gd name="connsiteY2" fmla="*/ 47223 h 1704724"/>
                  <a:gd name="connsiteX3" fmla="*/ 1674175 w 1674175"/>
                  <a:gd name="connsiteY3" fmla="*/ 0 h 1704724"/>
                  <a:gd name="connsiteX0" fmla="*/ 1676419 w 1676419"/>
                  <a:gd name="connsiteY0" fmla="*/ 0 h 1671106"/>
                  <a:gd name="connsiteX1" fmla="*/ 1609 w 1676419"/>
                  <a:gd name="connsiteY1" fmla="*/ 1671106 h 1671106"/>
                  <a:gd name="connsiteX2" fmla="*/ 0 w 1676419"/>
                  <a:gd name="connsiteY2" fmla="*/ 13605 h 1671106"/>
                  <a:gd name="connsiteX3" fmla="*/ 1676419 w 1676419"/>
                  <a:gd name="connsiteY3" fmla="*/ 0 h 1671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6419" h="1671106">
                    <a:moveTo>
                      <a:pt x="1676419" y="0"/>
                    </a:moveTo>
                    <a:cubicBezTo>
                      <a:pt x="1676419" y="921496"/>
                      <a:pt x="933556" y="1642737"/>
                      <a:pt x="1609" y="1671106"/>
                    </a:cubicBezTo>
                    <a:cubicBezTo>
                      <a:pt x="1073" y="1118606"/>
                      <a:pt x="536" y="566105"/>
                      <a:pt x="0" y="13605"/>
                    </a:cubicBezTo>
                    <a:lnTo>
                      <a:pt x="1676419" y="0"/>
                    </a:lnTo>
                    <a:close/>
                  </a:path>
                </a:pathLst>
              </a:custGeom>
              <a:solidFill>
                <a:srgbClr val="00558C"/>
              </a:solidFill>
              <a:ln>
                <a:solidFill>
                  <a:srgbClr val="383838"/>
                </a:solidFill>
              </a:ln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Rectangle 27">
                <a:extLst>
                  <a:ext uri="{FF2B5EF4-FFF2-40B4-BE49-F238E27FC236}">
                    <a16:creationId xmlns:a16="http://schemas.microsoft.com/office/drawing/2014/main" id="{374DD0FD-5826-4B9E-B16E-1AF2B5548DAA}"/>
                  </a:ext>
                </a:extLst>
              </p:cNvPr>
              <p:cNvSpPr/>
              <p:nvPr/>
            </p:nvSpPr>
            <p:spPr>
              <a:xfrm rot="2546727">
                <a:off x="3361673" y="1844219"/>
                <a:ext cx="2578996" cy="2572600"/>
              </a:xfrm>
              <a:custGeom>
                <a:avLst/>
                <a:gdLst>
                  <a:gd name="connsiteX0" fmla="*/ 0 w 2087431"/>
                  <a:gd name="connsiteY0" fmla="*/ 0 h 307777"/>
                  <a:gd name="connsiteX1" fmla="*/ 2087431 w 2087431"/>
                  <a:gd name="connsiteY1" fmla="*/ 0 h 307777"/>
                  <a:gd name="connsiteX2" fmla="*/ 2087431 w 2087431"/>
                  <a:gd name="connsiteY2" fmla="*/ 307777 h 307777"/>
                  <a:gd name="connsiteX3" fmla="*/ 0 w 2087431"/>
                  <a:gd name="connsiteY3" fmla="*/ 307777 h 307777"/>
                  <a:gd name="connsiteX4" fmla="*/ 0 w 2087431"/>
                  <a:gd name="connsiteY4" fmla="*/ 0 h 307777"/>
                  <a:gd name="connsiteX0" fmla="*/ 0 w 2108853"/>
                  <a:gd name="connsiteY0" fmla="*/ 466616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0 w 2108853"/>
                  <a:gd name="connsiteY4" fmla="*/ 466616 h 774393"/>
                  <a:gd name="connsiteX0" fmla="*/ 20180 w 2108853"/>
                  <a:gd name="connsiteY0" fmla="*/ 338408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20180 w 2108853"/>
                  <a:gd name="connsiteY4" fmla="*/ 338408 h 774393"/>
                  <a:gd name="connsiteX0" fmla="*/ 20180 w 2108853"/>
                  <a:gd name="connsiteY0" fmla="*/ 338408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20180 w 2108853"/>
                  <a:gd name="connsiteY4" fmla="*/ 338408 h 774393"/>
                  <a:gd name="connsiteX0" fmla="*/ 75575 w 2108853"/>
                  <a:gd name="connsiteY0" fmla="*/ 81713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75575 w 2108853"/>
                  <a:gd name="connsiteY4" fmla="*/ 81713 h 774393"/>
                  <a:gd name="connsiteX0" fmla="*/ 125823 w 2108853"/>
                  <a:gd name="connsiteY0" fmla="*/ 54420 h 875866"/>
                  <a:gd name="connsiteX1" fmla="*/ 2108853 w 2108853"/>
                  <a:gd name="connsiteY1" fmla="*/ 101473 h 875866"/>
                  <a:gd name="connsiteX2" fmla="*/ 2087431 w 2108853"/>
                  <a:gd name="connsiteY2" fmla="*/ 875866 h 875866"/>
                  <a:gd name="connsiteX3" fmla="*/ 0 w 2108853"/>
                  <a:gd name="connsiteY3" fmla="*/ 875866 h 875866"/>
                  <a:gd name="connsiteX4" fmla="*/ 125823 w 2108853"/>
                  <a:gd name="connsiteY4" fmla="*/ 54420 h 875866"/>
                  <a:gd name="connsiteX0" fmla="*/ 115379 w 2108853"/>
                  <a:gd name="connsiteY0" fmla="*/ 48004 h 1027169"/>
                  <a:gd name="connsiteX1" fmla="*/ 2108853 w 2108853"/>
                  <a:gd name="connsiteY1" fmla="*/ 252776 h 1027169"/>
                  <a:gd name="connsiteX2" fmla="*/ 2087431 w 2108853"/>
                  <a:gd name="connsiteY2" fmla="*/ 1027169 h 1027169"/>
                  <a:gd name="connsiteX3" fmla="*/ 0 w 2108853"/>
                  <a:gd name="connsiteY3" fmla="*/ 1027169 h 1027169"/>
                  <a:gd name="connsiteX4" fmla="*/ 115379 w 2108853"/>
                  <a:gd name="connsiteY4" fmla="*/ 48004 h 102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8853" h="1027169">
                    <a:moveTo>
                      <a:pt x="115379" y="48004"/>
                    </a:moveTo>
                    <a:lnTo>
                      <a:pt x="2108853" y="252776"/>
                    </a:lnTo>
                    <a:lnTo>
                      <a:pt x="2087431" y="1027169"/>
                    </a:lnTo>
                    <a:lnTo>
                      <a:pt x="0" y="1027169"/>
                    </a:lnTo>
                    <a:cubicBezTo>
                      <a:pt x="6727" y="881841"/>
                      <a:pt x="145666" y="-243495"/>
                      <a:pt x="115379" y="48004"/>
                    </a:cubicBezTo>
                    <a:close/>
                  </a:path>
                </a:pathLst>
              </a:custGeom>
              <a:noFill/>
            </p:spPr>
            <p:txBody>
              <a:bodyPr wrap="none" lIns="91440" tIns="45720" rIns="91440" bIns="45720">
                <a:prstTxWarp prst="textArchDown">
                  <a:avLst>
                    <a:gd name="adj" fmla="val 20281628"/>
                  </a:avLst>
                </a:prstTxWarp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 w="0"/>
                    <a:solidFill>
                      <a:prstClr val="white"/>
                    </a:solidFill>
                    <a:effectLst/>
                    <a:uLnTx/>
                    <a:uFillTx/>
                  </a:rPr>
                  <a:t>Leadership,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 w="0"/>
                    <a:solidFill>
                      <a:prstClr val="white"/>
                    </a:solidFill>
                    <a:effectLst/>
                    <a:uLnTx/>
                    <a:uFillTx/>
                  </a:rPr>
                  <a:t>&amp; Culture</a:t>
                </a:r>
              </a:p>
            </p:txBody>
          </p:sp>
          <p:sp>
            <p:nvSpPr>
              <p:cNvPr id="19" name="Partial Circle 15">
                <a:extLst>
                  <a:ext uri="{FF2B5EF4-FFF2-40B4-BE49-F238E27FC236}">
                    <a16:creationId xmlns:a16="http://schemas.microsoft.com/office/drawing/2014/main" id="{17B3ADCA-0117-4C17-A304-77DFC58774F8}"/>
                  </a:ext>
                </a:extLst>
              </p:cNvPr>
              <p:cNvSpPr/>
              <p:nvPr/>
            </p:nvSpPr>
            <p:spPr>
              <a:xfrm rot="5400000">
                <a:off x="3560239" y="3154645"/>
                <a:ext cx="1073617" cy="1077916"/>
              </a:xfrm>
              <a:custGeom>
                <a:avLst/>
                <a:gdLst>
                  <a:gd name="connsiteX0" fmla="*/ 3499873 w 3499873"/>
                  <a:gd name="connsiteY0" fmla="*/ 1729492 h 3458984"/>
                  <a:gd name="connsiteX1" fmla="*/ 2980036 w 3499873"/>
                  <a:gd name="connsiteY1" fmla="*/ 2959593 h 3458984"/>
                  <a:gd name="connsiteX2" fmla="*/ 1749935 w 3499873"/>
                  <a:gd name="connsiteY2" fmla="*/ 3458984 h 3458984"/>
                  <a:gd name="connsiteX3" fmla="*/ 1749937 w 3499873"/>
                  <a:gd name="connsiteY3" fmla="*/ 1729492 h 3458984"/>
                  <a:gd name="connsiteX4" fmla="*/ 3499873 w 3499873"/>
                  <a:gd name="connsiteY4" fmla="*/ 1729492 h 3458984"/>
                  <a:gd name="connsiteX0" fmla="*/ 1759364 w 1759364"/>
                  <a:gd name="connsiteY0" fmla="*/ 56561 h 1786053"/>
                  <a:gd name="connsiteX1" fmla="*/ 1239527 w 1759364"/>
                  <a:gd name="connsiteY1" fmla="*/ 1286662 h 1786053"/>
                  <a:gd name="connsiteX2" fmla="*/ 9426 w 1759364"/>
                  <a:gd name="connsiteY2" fmla="*/ 1786053 h 1786053"/>
                  <a:gd name="connsiteX3" fmla="*/ 1 w 1759364"/>
                  <a:gd name="connsiteY3" fmla="*/ 0 h 1786053"/>
                  <a:gd name="connsiteX4" fmla="*/ 1759364 w 1759364"/>
                  <a:gd name="connsiteY4" fmla="*/ 56561 h 1786053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37798 w 1749938"/>
                  <a:gd name="connsiteY3" fmla="*/ 33591 h 1729492"/>
                  <a:gd name="connsiteX4" fmla="*/ 1749938 w 1749938"/>
                  <a:gd name="connsiteY4" fmla="*/ 0 h 1729492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29212 w 1749938"/>
                  <a:gd name="connsiteY3" fmla="*/ 12126 h 1729492"/>
                  <a:gd name="connsiteX4" fmla="*/ 1749938 w 1749938"/>
                  <a:gd name="connsiteY4" fmla="*/ 0 h 1729492"/>
                  <a:gd name="connsiteX0" fmla="*/ 1741433 w 1741433"/>
                  <a:gd name="connsiteY0" fmla="*/ 0 h 1729492"/>
                  <a:gd name="connsiteX1" fmla="*/ 1221596 w 1741433"/>
                  <a:gd name="connsiteY1" fmla="*/ 1230101 h 1729492"/>
                  <a:gd name="connsiteX2" fmla="*/ 0 w 1741433"/>
                  <a:gd name="connsiteY2" fmla="*/ 1729492 h 1729492"/>
                  <a:gd name="connsiteX3" fmla="*/ 20707 w 1741433"/>
                  <a:gd name="connsiteY3" fmla="*/ 12126 h 1729492"/>
                  <a:gd name="connsiteX4" fmla="*/ 1741433 w 1741433"/>
                  <a:gd name="connsiteY4" fmla="*/ 0 h 172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433" h="1729492">
                    <a:moveTo>
                      <a:pt x="1741433" y="0"/>
                    </a:moveTo>
                    <a:cubicBezTo>
                      <a:pt x="1741433" y="462212"/>
                      <a:pt x="1511835" y="941852"/>
                      <a:pt x="1221596" y="1230101"/>
                    </a:cubicBezTo>
                    <a:cubicBezTo>
                      <a:pt x="931357" y="1518350"/>
                      <a:pt x="460550" y="1729493"/>
                      <a:pt x="0" y="1729492"/>
                    </a:cubicBezTo>
                    <a:cubicBezTo>
                      <a:pt x="1" y="1152995"/>
                      <a:pt x="20706" y="588623"/>
                      <a:pt x="20707" y="12126"/>
                    </a:cubicBezTo>
                    <a:lnTo>
                      <a:pt x="1741433" y="0"/>
                    </a:lnTo>
                    <a:close/>
                  </a:path>
                </a:pathLst>
              </a:custGeom>
              <a:solidFill>
                <a:srgbClr val="007BCF"/>
              </a:solidFill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0" name="Picture 6" descr="\\MAGNUM\Projects\Microsoft\Cloud Power FY12\Design\ICONS_PNG\Professionals.png">
                <a:extLst>
                  <a:ext uri="{FF2B5EF4-FFF2-40B4-BE49-F238E27FC236}">
                    <a16:creationId xmlns:a16="http://schemas.microsoft.com/office/drawing/2014/main" id="{E9C1FC66-A6C8-4591-B560-5B911E9C71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biLevel thresh="25000"/>
              </a:blip>
              <a:srcRect/>
              <a:stretch>
                <a:fillRect/>
              </a:stretch>
            </p:blipFill>
            <p:spPr bwMode="auto">
              <a:xfrm>
                <a:off x="3909581" y="3335948"/>
                <a:ext cx="548640" cy="5486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2D662BE-6B39-4E65-9BFB-B834F7CFE0ED}"/>
                </a:ext>
              </a:extLst>
            </p:cNvPr>
            <p:cNvCxnSpPr>
              <a:cxnSpLocks/>
            </p:cNvCxnSpPr>
            <p:nvPr/>
          </p:nvCxnSpPr>
          <p:spPr>
            <a:xfrm>
              <a:off x="2946427" y="3160317"/>
              <a:ext cx="3323240" cy="0"/>
            </a:xfrm>
            <a:prstGeom prst="line">
              <a:avLst/>
            </a:prstGeom>
            <a:noFill/>
            <a:ln w="69850" cap="flat" cmpd="sng" algn="ctr">
              <a:solidFill>
                <a:srgbClr val="FFFFFF"/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C49F6-254F-41FA-87BF-3DE488B2C2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18566" y="1504952"/>
              <a:ext cx="11668" cy="3328262"/>
            </a:xfrm>
            <a:prstGeom prst="line">
              <a:avLst/>
            </a:prstGeom>
            <a:noFill/>
            <a:ln w="69850" cap="flat" cmpd="sng" algn="ctr">
              <a:solidFill>
                <a:srgbClr val="FFFFFF"/>
              </a:solidFill>
              <a:prstDash val="solid"/>
            </a:ln>
            <a:effectLst/>
          </p:spPr>
        </p:cxn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005F5411-DBF3-4E95-8A90-FAFBA7DF0DA5}"/>
                </a:ext>
              </a:extLst>
            </p:cNvPr>
            <p:cNvSpPr/>
            <p:nvPr/>
          </p:nvSpPr>
          <p:spPr>
            <a:xfrm>
              <a:off x="2868482" y="1398795"/>
              <a:ext cx="3474720" cy="3474720"/>
            </a:xfrm>
            <a:prstGeom prst="donut">
              <a:avLst>
                <a:gd name="adj" fmla="val 2818"/>
              </a:avLst>
            </a:prstGeom>
            <a:solidFill>
              <a:srgbClr val="C1C6C8"/>
            </a:solidFill>
            <a:ln w="317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15888" marR="0" lvl="0" indent="-1158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5699918-3B0D-4414-8EA9-D393983E3A31}"/>
              </a:ext>
            </a:extLst>
          </p:cNvPr>
          <p:cNvSpPr txBox="1"/>
          <p:nvPr/>
        </p:nvSpPr>
        <p:spPr>
          <a:xfrm>
            <a:off x="374339" y="2612757"/>
            <a:ext cx="36832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Analyzed </a:t>
            </a:r>
            <a:r>
              <a:rPr lang="en-US" sz="1400" b="1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management structures </a:t>
            </a: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(i.e., “spans and layers”)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Identified material number of </a:t>
            </a:r>
            <a:r>
              <a:rPr lang="en-US" sz="1400" b="1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managers with 3 or fewer direct reports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Examined extent of </a:t>
            </a:r>
            <a:r>
              <a:rPr lang="en-US" sz="1400" b="1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title inflation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EB2B6F-4363-4441-BBC4-D55A31A8C3D0}"/>
              </a:ext>
            </a:extLst>
          </p:cNvPr>
          <p:cNvSpPr txBox="1"/>
          <p:nvPr/>
        </p:nvSpPr>
        <p:spPr>
          <a:xfrm>
            <a:off x="290249" y="4520969"/>
            <a:ext cx="380802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Assessed </a:t>
            </a:r>
            <a:r>
              <a:rPr lang="en-US" sz="1400" b="1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siloed perspectives on institution’s success</a:t>
            </a: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 (i.e., school by school)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Implemented increased </a:t>
            </a:r>
            <a:r>
              <a:rPr lang="en-US" sz="1400" b="1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accountability measures </a:t>
            </a: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for performance and stewardship of resources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Increased </a:t>
            </a:r>
            <a:r>
              <a:rPr lang="en-US" sz="1400" b="1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cross-campus collaboration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0229243-1845-4C13-8869-C3B24D0C072C}"/>
              </a:ext>
            </a:extLst>
          </p:cNvPr>
          <p:cNvSpPr txBox="1"/>
          <p:nvPr/>
        </p:nvSpPr>
        <p:spPr>
          <a:xfrm>
            <a:off x="7824192" y="2504742"/>
            <a:ext cx="38784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Implemented </a:t>
            </a:r>
            <a:r>
              <a:rPr lang="en-US" sz="1400" b="1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controls for hiring, compensation and classification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Analyzed </a:t>
            </a:r>
            <a:r>
              <a:rPr lang="en-US" sz="1400" b="1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centralized vs. distributed effort </a:t>
            </a: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across core administrative services (i.e. HR, Finance, IT)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Examined </a:t>
            </a:r>
            <a:r>
              <a:rPr lang="en-US" sz="1400" b="1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capital resource allocation and project prioritization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0CD1E3-A148-49FF-A6DD-DA0447400076}"/>
              </a:ext>
            </a:extLst>
          </p:cNvPr>
          <p:cNvSpPr txBox="1"/>
          <p:nvPr/>
        </p:nvSpPr>
        <p:spPr>
          <a:xfrm>
            <a:off x="7831447" y="4555853"/>
            <a:ext cx="3877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Examined </a:t>
            </a:r>
            <a:r>
              <a:rPr lang="en-US" sz="1400" b="1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sources and uses of funds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Analyzed </a:t>
            </a:r>
            <a:r>
              <a:rPr lang="en-US" sz="1400" b="1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“apples-to-apples” school- and campus-level financial performance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Examined </a:t>
            </a:r>
            <a:r>
              <a:rPr lang="en-US" sz="1400" b="1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administrative service level equity </a:t>
            </a:r>
            <a:r>
              <a:rPr lang="en-US" sz="1400" dirty="0">
                <a:solidFill>
                  <a:srgbClr val="011B39"/>
                </a:solidFill>
                <a:latin typeface="+mj-lt"/>
                <a:cs typeface="Arial" panose="020B0604020202020204" pitchFamily="34" charset="0"/>
              </a:rPr>
              <a:t>across the enterprise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60120C-413B-4817-A224-5B0F4A1370ED}"/>
              </a:ext>
            </a:extLst>
          </p:cNvPr>
          <p:cNvCxnSpPr>
            <a:cxnSpLocks/>
          </p:cNvCxnSpPr>
          <p:nvPr/>
        </p:nvCxnSpPr>
        <p:spPr>
          <a:xfrm>
            <a:off x="290249" y="4397167"/>
            <a:ext cx="3644296" cy="7144"/>
          </a:xfrm>
          <a:prstGeom prst="line">
            <a:avLst/>
          </a:prstGeom>
          <a:noFill/>
          <a:ln w="25400" cap="flat" cmpd="sng" algn="ctr">
            <a:solidFill>
              <a:srgbClr val="003B7C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6C0B9DE-19C5-4235-8FE3-EC4B61FCE072}"/>
              </a:ext>
            </a:extLst>
          </p:cNvPr>
          <p:cNvCxnSpPr>
            <a:cxnSpLocks/>
          </p:cNvCxnSpPr>
          <p:nvPr/>
        </p:nvCxnSpPr>
        <p:spPr>
          <a:xfrm>
            <a:off x="7860196" y="4397167"/>
            <a:ext cx="3644296" cy="7144"/>
          </a:xfrm>
          <a:prstGeom prst="line">
            <a:avLst/>
          </a:prstGeom>
          <a:noFill/>
          <a:ln w="25400" cap="flat" cmpd="sng" algn="ctr">
            <a:solidFill>
              <a:srgbClr val="003B7C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8C59FB3-D89F-46FD-A5F6-75355AC41FDD}"/>
              </a:ext>
            </a:extLst>
          </p:cNvPr>
          <p:cNvSpPr txBox="1"/>
          <p:nvPr/>
        </p:nvSpPr>
        <p:spPr>
          <a:xfrm>
            <a:off x="4535825" y="2137971"/>
            <a:ext cx="284302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ACTIONS TAKEN</a:t>
            </a:r>
          </a:p>
        </p:txBody>
      </p:sp>
    </p:spTree>
    <p:extLst>
      <p:ext uri="{BB962C8B-B14F-4D97-AF65-F5344CB8AC3E}">
        <p14:creationId xmlns:p14="http://schemas.microsoft.com/office/powerpoint/2010/main" val="179514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2F14D126-B488-457A-8007-14166013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883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838BE-5EAD-434C-B290-9193BA76332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959C01-669D-456D-AF88-7E432900F456}"/>
              </a:ext>
            </a:extLst>
          </p:cNvPr>
          <p:cNvGrpSpPr/>
          <p:nvPr/>
        </p:nvGrpSpPr>
        <p:grpSpPr>
          <a:xfrm>
            <a:off x="4173874" y="2604099"/>
            <a:ext cx="3778974" cy="3565110"/>
            <a:chOff x="2850426" y="1398795"/>
            <a:chExt cx="3778974" cy="356511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513952D-7384-4B82-A921-E15DCC57549C}"/>
                </a:ext>
              </a:extLst>
            </p:cNvPr>
            <p:cNvGrpSpPr/>
            <p:nvPr/>
          </p:nvGrpSpPr>
          <p:grpSpPr>
            <a:xfrm>
              <a:off x="2892454" y="1435271"/>
              <a:ext cx="3736946" cy="3528634"/>
              <a:chOff x="2892454" y="1435271"/>
              <a:chExt cx="3736946" cy="3528634"/>
            </a:xfrm>
          </p:grpSpPr>
          <p:sp>
            <p:nvSpPr>
              <p:cNvPr id="29" name="Partial Circle 15">
                <a:extLst>
                  <a:ext uri="{FF2B5EF4-FFF2-40B4-BE49-F238E27FC236}">
                    <a16:creationId xmlns:a16="http://schemas.microsoft.com/office/drawing/2014/main" id="{44C36721-21FC-4927-805A-47F8EE578460}"/>
                  </a:ext>
                </a:extLst>
              </p:cNvPr>
              <p:cNvSpPr/>
              <p:nvPr/>
            </p:nvSpPr>
            <p:spPr>
              <a:xfrm rot="10800000">
                <a:off x="2892454" y="1435271"/>
                <a:ext cx="1741433" cy="1729492"/>
              </a:xfrm>
              <a:custGeom>
                <a:avLst/>
                <a:gdLst>
                  <a:gd name="connsiteX0" fmla="*/ 3499873 w 3499873"/>
                  <a:gd name="connsiteY0" fmla="*/ 1729492 h 3458984"/>
                  <a:gd name="connsiteX1" fmla="*/ 2980036 w 3499873"/>
                  <a:gd name="connsiteY1" fmla="*/ 2959593 h 3458984"/>
                  <a:gd name="connsiteX2" fmla="*/ 1749935 w 3499873"/>
                  <a:gd name="connsiteY2" fmla="*/ 3458984 h 3458984"/>
                  <a:gd name="connsiteX3" fmla="*/ 1749937 w 3499873"/>
                  <a:gd name="connsiteY3" fmla="*/ 1729492 h 3458984"/>
                  <a:gd name="connsiteX4" fmla="*/ 3499873 w 3499873"/>
                  <a:gd name="connsiteY4" fmla="*/ 1729492 h 3458984"/>
                  <a:gd name="connsiteX0" fmla="*/ 1759364 w 1759364"/>
                  <a:gd name="connsiteY0" fmla="*/ 56561 h 1786053"/>
                  <a:gd name="connsiteX1" fmla="*/ 1239527 w 1759364"/>
                  <a:gd name="connsiteY1" fmla="*/ 1286662 h 1786053"/>
                  <a:gd name="connsiteX2" fmla="*/ 9426 w 1759364"/>
                  <a:gd name="connsiteY2" fmla="*/ 1786053 h 1786053"/>
                  <a:gd name="connsiteX3" fmla="*/ 1 w 1759364"/>
                  <a:gd name="connsiteY3" fmla="*/ 0 h 1786053"/>
                  <a:gd name="connsiteX4" fmla="*/ 1759364 w 1759364"/>
                  <a:gd name="connsiteY4" fmla="*/ 56561 h 1786053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37798 w 1749938"/>
                  <a:gd name="connsiteY3" fmla="*/ 33591 h 1729492"/>
                  <a:gd name="connsiteX4" fmla="*/ 1749938 w 1749938"/>
                  <a:gd name="connsiteY4" fmla="*/ 0 h 1729492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29212 w 1749938"/>
                  <a:gd name="connsiteY3" fmla="*/ 12126 h 1729492"/>
                  <a:gd name="connsiteX4" fmla="*/ 1749938 w 1749938"/>
                  <a:gd name="connsiteY4" fmla="*/ 0 h 1729492"/>
                  <a:gd name="connsiteX0" fmla="*/ 1741433 w 1741433"/>
                  <a:gd name="connsiteY0" fmla="*/ 0 h 1729492"/>
                  <a:gd name="connsiteX1" fmla="*/ 1221596 w 1741433"/>
                  <a:gd name="connsiteY1" fmla="*/ 1230101 h 1729492"/>
                  <a:gd name="connsiteX2" fmla="*/ 0 w 1741433"/>
                  <a:gd name="connsiteY2" fmla="*/ 1729492 h 1729492"/>
                  <a:gd name="connsiteX3" fmla="*/ 20707 w 1741433"/>
                  <a:gd name="connsiteY3" fmla="*/ 12126 h 1729492"/>
                  <a:gd name="connsiteX4" fmla="*/ 1741433 w 1741433"/>
                  <a:gd name="connsiteY4" fmla="*/ 0 h 172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433" h="1729492">
                    <a:moveTo>
                      <a:pt x="1741433" y="0"/>
                    </a:moveTo>
                    <a:cubicBezTo>
                      <a:pt x="1741433" y="462212"/>
                      <a:pt x="1511835" y="941852"/>
                      <a:pt x="1221596" y="1230101"/>
                    </a:cubicBezTo>
                    <a:cubicBezTo>
                      <a:pt x="931357" y="1518350"/>
                      <a:pt x="460550" y="1729493"/>
                      <a:pt x="0" y="1729492"/>
                    </a:cubicBezTo>
                    <a:cubicBezTo>
                      <a:pt x="1" y="1152995"/>
                      <a:pt x="20706" y="588623"/>
                      <a:pt x="20707" y="12126"/>
                    </a:cubicBezTo>
                    <a:lnTo>
                      <a:pt x="1741433" y="0"/>
                    </a:lnTo>
                    <a:close/>
                  </a:path>
                </a:pathLst>
              </a:custGeom>
              <a:solidFill>
                <a:srgbClr val="71C5E8"/>
              </a:solidFill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EE9BCDE-9973-4B5B-8E3C-0C09869919D0}"/>
                  </a:ext>
                </a:extLst>
              </p:cNvPr>
              <p:cNvSpPr/>
              <p:nvPr/>
            </p:nvSpPr>
            <p:spPr>
              <a:xfrm rot="18873867">
                <a:off x="3467148" y="1801652"/>
                <a:ext cx="3007756" cy="3316749"/>
              </a:xfrm>
              <a:prstGeom prst="rect">
                <a:avLst/>
              </a:prstGeom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Organizational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Structure</a:t>
                </a:r>
              </a:p>
            </p:txBody>
          </p:sp>
          <p:sp>
            <p:nvSpPr>
              <p:cNvPr id="32" name="Partial Circle 15">
                <a:extLst>
                  <a:ext uri="{FF2B5EF4-FFF2-40B4-BE49-F238E27FC236}">
                    <a16:creationId xmlns:a16="http://schemas.microsoft.com/office/drawing/2014/main" id="{92428832-6346-4512-82E9-6857ED7EFD09}"/>
                  </a:ext>
                </a:extLst>
              </p:cNvPr>
              <p:cNvSpPr/>
              <p:nvPr/>
            </p:nvSpPr>
            <p:spPr>
              <a:xfrm rot="10800000">
                <a:off x="3560270" y="2086847"/>
                <a:ext cx="1073617" cy="1077916"/>
              </a:xfrm>
              <a:custGeom>
                <a:avLst/>
                <a:gdLst>
                  <a:gd name="connsiteX0" fmla="*/ 3499873 w 3499873"/>
                  <a:gd name="connsiteY0" fmla="*/ 1729492 h 3458984"/>
                  <a:gd name="connsiteX1" fmla="*/ 2980036 w 3499873"/>
                  <a:gd name="connsiteY1" fmla="*/ 2959593 h 3458984"/>
                  <a:gd name="connsiteX2" fmla="*/ 1749935 w 3499873"/>
                  <a:gd name="connsiteY2" fmla="*/ 3458984 h 3458984"/>
                  <a:gd name="connsiteX3" fmla="*/ 1749937 w 3499873"/>
                  <a:gd name="connsiteY3" fmla="*/ 1729492 h 3458984"/>
                  <a:gd name="connsiteX4" fmla="*/ 3499873 w 3499873"/>
                  <a:gd name="connsiteY4" fmla="*/ 1729492 h 3458984"/>
                  <a:gd name="connsiteX0" fmla="*/ 1759364 w 1759364"/>
                  <a:gd name="connsiteY0" fmla="*/ 56561 h 1786053"/>
                  <a:gd name="connsiteX1" fmla="*/ 1239527 w 1759364"/>
                  <a:gd name="connsiteY1" fmla="*/ 1286662 h 1786053"/>
                  <a:gd name="connsiteX2" fmla="*/ 9426 w 1759364"/>
                  <a:gd name="connsiteY2" fmla="*/ 1786053 h 1786053"/>
                  <a:gd name="connsiteX3" fmla="*/ 1 w 1759364"/>
                  <a:gd name="connsiteY3" fmla="*/ 0 h 1786053"/>
                  <a:gd name="connsiteX4" fmla="*/ 1759364 w 1759364"/>
                  <a:gd name="connsiteY4" fmla="*/ 56561 h 1786053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37798 w 1749938"/>
                  <a:gd name="connsiteY3" fmla="*/ 33591 h 1729492"/>
                  <a:gd name="connsiteX4" fmla="*/ 1749938 w 1749938"/>
                  <a:gd name="connsiteY4" fmla="*/ 0 h 1729492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29212 w 1749938"/>
                  <a:gd name="connsiteY3" fmla="*/ 12126 h 1729492"/>
                  <a:gd name="connsiteX4" fmla="*/ 1749938 w 1749938"/>
                  <a:gd name="connsiteY4" fmla="*/ 0 h 1729492"/>
                  <a:gd name="connsiteX0" fmla="*/ 1741433 w 1741433"/>
                  <a:gd name="connsiteY0" fmla="*/ 0 h 1729492"/>
                  <a:gd name="connsiteX1" fmla="*/ 1221596 w 1741433"/>
                  <a:gd name="connsiteY1" fmla="*/ 1230101 h 1729492"/>
                  <a:gd name="connsiteX2" fmla="*/ 0 w 1741433"/>
                  <a:gd name="connsiteY2" fmla="*/ 1729492 h 1729492"/>
                  <a:gd name="connsiteX3" fmla="*/ 20707 w 1741433"/>
                  <a:gd name="connsiteY3" fmla="*/ 12126 h 1729492"/>
                  <a:gd name="connsiteX4" fmla="*/ 1741433 w 1741433"/>
                  <a:gd name="connsiteY4" fmla="*/ 0 h 172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433" h="1729492">
                    <a:moveTo>
                      <a:pt x="1741433" y="0"/>
                    </a:moveTo>
                    <a:cubicBezTo>
                      <a:pt x="1741433" y="462212"/>
                      <a:pt x="1511835" y="941852"/>
                      <a:pt x="1221596" y="1230101"/>
                    </a:cubicBezTo>
                    <a:cubicBezTo>
                      <a:pt x="931357" y="1518350"/>
                      <a:pt x="460550" y="1729493"/>
                      <a:pt x="0" y="1729492"/>
                    </a:cubicBezTo>
                    <a:cubicBezTo>
                      <a:pt x="1" y="1152995"/>
                      <a:pt x="20706" y="588623"/>
                      <a:pt x="20707" y="12126"/>
                    </a:cubicBezTo>
                    <a:lnTo>
                      <a:pt x="1741433" y="0"/>
                    </a:lnTo>
                    <a:close/>
                  </a:path>
                </a:pathLst>
              </a:custGeom>
              <a:solidFill>
                <a:srgbClr val="71C5E8">
                  <a:lumMod val="60000"/>
                  <a:lumOff val="40000"/>
                </a:srgbClr>
              </a:solidFill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Freeform 117">
                <a:extLst>
                  <a:ext uri="{FF2B5EF4-FFF2-40B4-BE49-F238E27FC236}">
                    <a16:creationId xmlns:a16="http://schemas.microsoft.com/office/drawing/2014/main" id="{2A1CA149-265D-4E6A-83FD-C2838D5F3B2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3962891" y="2532351"/>
                <a:ext cx="442020" cy="410826"/>
              </a:xfrm>
              <a:custGeom>
                <a:avLst/>
                <a:gdLst>
                  <a:gd name="T0" fmla="*/ 1417 w 4648"/>
                  <a:gd name="T1" fmla="*/ 4320 h 4320"/>
                  <a:gd name="T2" fmla="*/ 1361 w 4648"/>
                  <a:gd name="T3" fmla="*/ 3044 h 4320"/>
                  <a:gd name="T4" fmla="*/ 1361 w 4648"/>
                  <a:gd name="T5" fmla="*/ 1865 h 4320"/>
                  <a:gd name="T6" fmla="*/ 396 w 4648"/>
                  <a:gd name="T7" fmla="*/ 1372 h 4320"/>
                  <a:gd name="T8" fmla="*/ 396 w 4648"/>
                  <a:gd name="T9" fmla="*/ 0 h 4320"/>
                  <a:gd name="T10" fmla="*/ 1529 w 4648"/>
                  <a:gd name="T11" fmla="*/ 589 h 4320"/>
                  <a:gd name="T12" fmla="*/ 2550 w 4648"/>
                  <a:gd name="T13" fmla="*/ 1179 h 4320"/>
                  <a:gd name="T14" fmla="*/ 3459 w 4648"/>
                  <a:gd name="T15" fmla="*/ 589 h 4320"/>
                  <a:gd name="T16" fmla="*/ 4648 w 4648"/>
                  <a:gd name="T17" fmla="*/ 1275 h 4320"/>
                  <a:gd name="T18" fmla="*/ 3571 w 4648"/>
                  <a:gd name="T19" fmla="*/ 1962 h 4320"/>
                  <a:gd name="T20" fmla="*/ 3627 w 4648"/>
                  <a:gd name="T21" fmla="*/ 3044 h 4320"/>
                  <a:gd name="T22" fmla="*/ 2550 w 4648"/>
                  <a:gd name="T23" fmla="*/ 3730 h 4320"/>
                  <a:gd name="T24" fmla="*/ 1529 w 4648"/>
                  <a:gd name="T25" fmla="*/ 4127 h 4320"/>
                  <a:gd name="T26" fmla="*/ 2383 w 4648"/>
                  <a:gd name="T27" fmla="*/ 3633 h 4320"/>
                  <a:gd name="T28" fmla="*/ 1529 w 4648"/>
                  <a:gd name="T29" fmla="*/ 3140 h 4320"/>
                  <a:gd name="T30" fmla="*/ 1529 w 4648"/>
                  <a:gd name="T31" fmla="*/ 4127 h 4320"/>
                  <a:gd name="T32" fmla="*/ 3119 w 4648"/>
                  <a:gd name="T33" fmla="*/ 3537 h 4320"/>
                  <a:gd name="T34" fmla="*/ 3119 w 4648"/>
                  <a:gd name="T35" fmla="*/ 2551 h 4320"/>
                  <a:gd name="T36" fmla="*/ 2265 w 4648"/>
                  <a:gd name="T37" fmla="*/ 3044 h 4320"/>
                  <a:gd name="T38" fmla="*/ 1529 w 4648"/>
                  <a:gd name="T39" fmla="*/ 2947 h 4320"/>
                  <a:gd name="T40" fmla="*/ 2383 w 4648"/>
                  <a:gd name="T41" fmla="*/ 2454 h 4320"/>
                  <a:gd name="T42" fmla="*/ 1529 w 4648"/>
                  <a:gd name="T43" fmla="*/ 1962 h 4320"/>
                  <a:gd name="T44" fmla="*/ 1529 w 4648"/>
                  <a:gd name="T45" fmla="*/ 2947 h 4320"/>
                  <a:gd name="T46" fmla="*/ 3119 w 4648"/>
                  <a:gd name="T47" fmla="*/ 2358 h 4320"/>
                  <a:gd name="T48" fmla="*/ 3119 w 4648"/>
                  <a:gd name="T49" fmla="*/ 1372 h 4320"/>
                  <a:gd name="T50" fmla="*/ 2265 w 4648"/>
                  <a:gd name="T51" fmla="*/ 1865 h 4320"/>
                  <a:gd name="T52" fmla="*/ 3571 w 4648"/>
                  <a:gd name="T53" fmla="*/ 1768 h 4320"/>
                  <a:gd name="T54" fmla="*/ 4425 w 4648"/>
                  <a:gd name="T55" fmla="*/ 1275 h 4320"/>
                  <a:gd name="T56" fmla="*/ 3571 w 4648"/>
                  <a:gd name="T57" fmla="*/ 782 h 4320"/>
                  <a:gd name="T58" fmla="*/ 3571 w 4648"/>
                  <a:gd name="T59" fmla="*/ 1768 h 4320"/>
                  <a:gd name="T60" fmla="*/ 2098 w 4648"/>
                  <a:gd name="T61" fmla="*/ 1768 h 4320"/>
                  <a:gd name="T62" fmla="*/ 2098 w 4648"/>
                  <a:gd name="T63" fmla="*/ 782 h 4320"/>
                  <a:gd name="T64" fmla="*/ 1244 w 4648"/>
                  <a:gd name="T65" fmla="*/ 1275 h 4320"/>
                  <a:gd name="T66" fmla="*/ 507 w 4648"/>
                  <a:gd name="T67" fmla="*/ 1179 h 4320"/>
                  <a:gd name="T68" fmla="*/ 1361 w 4648"/>
                  <a:gd name="T69" fmla="*/ 685 h 4320"/>
                  <a:gd name="T70" fmla="*/ 507 w 4648"/>
                  <a:gd name="T71" fmla="*/ 192 h 4320"/>
                  <a:gd name="T72" fmla="*/ 507 w 4648"/>
                  <a:gd name="T73" fmla="*/ 1179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648" h="4320">
                    <a:moveTo>
                      <a:pt x="2210" y="4320"/>
                    </a:moveTo>
                    <a:lnTo>
                      <a:pt x="1417" y="4320"/>
                    </a:lnTo>
                    <a:lnTo>
                      <a:pt x="1021" y="3633"/>
                    </a:lnTo>
                    <a:lnTo>
                      <a:pt x="1361" y="3044"/>
                    </a:lnTo>
                    <a:lnTo>
                      <a:pt x="1021" y="2454"/>
                    </a:lnTo>
                    <a:lnTo>
                      <a:pt x="1361" y="1865"/>
                    </a:lnTo>
                    <a:lnTo>
                      <a:pt x="1077" y="1372"/>
                    </a:lnTo>
                    <a:lnTo>
                      <a:pt x="396" y="1372"/>
                    </a:lnTo>
                    <a:lnTo>
                      <a:pt x="0" y="685"/>
                    </a:lnTo>
                    <a:lnTo>
                      <a:pt x="396" y="0"/>
                    </a:lnTo>
                    <a:lnTo>
                      <a:pt x="1189" y="0"/>
                    </a:lnTo>
                    <a:lnTo>
                      <a:pt x="1529" y="589"/>
                    </a:lnTo>
                    <a:lnTo>
                      <a:pt x="2210" y="589"/>
                    </a:lnTo>
                    <a:lnTo>
                      <a:pt x="2550" y="1179"/>
                    </a:lnTo>
                    <a:lnTo>
                      <a:pt x="3119" y="1179"/>
                    </a:lnTo>
                    <a:lnTo>
                      <a:pt x="3459" y="589"/>
                    </a:lnTo>
                    <a:lnTo>
                      <a:pt x="4252" y="589"/>
                    </a:lnTo>
                    <a:lnTo>
                      <a:pt x="4648" y="1275"/>
                    </a:lnTo>
                    <a:lnTo>
                      <a:pt x="4252" y="1962"/>
                    </a:lnTo>
                    <a:lnTo>
                      <a:pt x="3571" y="1962"/>
                    </a:lnTo>
                    <a:lnTo>
                      <a:pt x="3287" y="2454"/>
                    </a:lnTo>
                    <a:lnTo>
                      <a:pt x="3627" y="3044"/>
                    </a:lnTo>
                    <a:lnTo>
                      <a:pt x="3231" y="3730"/>
                    </a:lnTo>
                    <a:lnTo>
                      <a:pt x="2550" y="3730"/>
                    </a:lnTo>
                    <a:lnTo>
                      <a:pt x="2210" y="4320"/>
                    </a:lnTo>
                    <a:close/>
                    <a:moveTo>
                      <a:pt x="1529" y="4127"/>
                    </a:moveTo>
                    <a:lnTo>
                      <a:pt x="2098" y="4127"/>
                    </a:lnTo>
                    <a:lnTo>
                      <a:pt x="2383" y="3633"/>
                    </a:lnTo>
                    <a:lnTo>
                      <a:pt x="2098" y="3140"/>
                    </a:lnTo>
                    <a:lnTo>
                      <a:pt x="1529" y="3140"/>
                    </a:lnTo>
                    <a:lnTo>
                      <a:pt x="1244" y="3633"/>
                    </a:lnTo>
                    <a:lnTo>
                      <a:pt x="1529" y="4127"/>
                    </a:lnTo>
                    <a:close/>
                    <a:moveTo>
                      <a:pt x="2550" y="3537"/>
                    </a:moveTo>
                    <a:lnTo>
                      <a:pt x="3119" y="3537"/>
                    </a:lnTo>
                    <a:lnTo>
                      <a:pt x="3404" y="3044"/>
                    </a:lnTo>
                    <a:lnTo>
                      <a:pt x="3119" y="2551"/>
                    </a:lnTo>
                    <a:lnTo>
                      <a:pt x="2550" y="2551"/>
                    </a:lnTo>
                    <a:lnTo>
                      <a:pt x="2265" y="3044"/>
                    </a:lnTo>
                    <a:lnTo>
                      <a:pt x="2550" y="3537"/>
                    </a:lnTo>
                    <a:close/>
                    <a:moveTo>
                      <a:pt x="1529" y="2947"/>
                    </a:moveTo>
                    <a:lnTo>
                      <a:pt x="2098" y="2947"/>
                    </a:lnTo>
                    <a:lnTo>
                      <a:pt x="2383" y="2454"/>
                    </a:lnTo>
                    <a:lnTo>
                      <a:pt x="2098" y="1962"/>
                    </a:lnTo>
                    <a:lnTo>
                      <a:pt x="1529" y="1962"/>
                    </a:lnTo>
                    <a:lnTo>
                      <a:pt x="1244" y="2454"/>
                    </a:lnTo>
                    <a:lnTo>
                      <a:pt x="1529" y="2947"/>
                    </a:lnTo>
                    <a:close/>
                    <a:moveTo>
                      <a:pt x="2550" y="2358"/>
                    </a:moveTo>
                    <a:lnTo>
                      <a:pt x="3119" y="2358"/>
                    </a:lnTo>
                    <a:lnTo>
                      <a:pt x="3404" y="1865"/>
                    </a:lnTo>
                    <a:lnTo>
                      <a:pt x="3119" y="1372"/>
                    </a:lnTo>
                    <a:lnTo>
                      <a:pt x="2550" y="1372"/>
                    </a:lnTo>
                    <a:lnTo>
                      <a:pt x="2265" y="1865"/>
                    </a:lnTo>
                    <a:lnTo>
                      <a:pt x="2550" y="2358"/>
                    </a:lnTo>
                    <a:close/>
                    <a:moveTo>
                      <a:pt x="3571" y="1768"/>
                    </a:moveTo>
                    <a:lnTo>
                      <a:pt x="4140" y="1768"/>
                    </a:lnTo>
                    <a:lnTo>
                      <a:pt x="4425" y="1275"/>
                    </a:lnTo>
                    <a:lnTo>
                      <a:pt x="4140" y="782"/>
                    </a:lnTo>
                    <a:lnTo>
                      <a:pt x="3571" y="782"/>
                    </a:lnTo>
                    <a:lnTo>
                      <a:pt x="3287" y="1275"/>
                    </a:lnTo>
                    <a:lnTo>
                      <a:pt x="3571" y="1768"/>
                    </a:lnTo>
                    <a:close/>
                    <a:moveTo>
                      <a:pt x="1529" y="1768"/>
                    </a:moveTo>
                    <a:lnTo>
                      <a:pt x="2098" y="1768"/>
                    </a:lnTo>
                    <a:lnTo>
                      <a:pt x="2383" y="1275"/>
                    </a:lnTo>
                    <a:lnTo>
                      <a:pt x="2098" y="782"/>
                    </a:lnTo>
                    <a:lnTo>
                      <a:pt x="1529" y="782"/>
                    </a:lnTo>
                    <a:lnTo>
                      <a:pt x="1244" y="1275"/>
                    </a:lnTo>
                    <a:lnTo>
                      <a:pt x="1529" y="1768"/>
                    </a:lnTo>
                    <a:close/>
                    <a:moveTo>
                      <a:pt x="507" y="1179"/>
                    </a:moveTo>
                    <a:lnTo>
                      <a:pt x="1077" y="1179"/>
                    </a:lnTo>
                    <a:lnTo>
                      <a:pt x="1361" y="685"/>
                    </a:lnTo>
                    <a:lnTo>
                      <a:pt x="1077" y="192"/>
                    </a:lnTo>
                    <a:lnTo>
                      <a:pt x="507" y="192"/>
                    </a:lnTo>
                    <a:lnTo>
                      <a:pt x="223" y="685"/>
                    </a:lnTo>
                    <a:lnTo>
                      <a:pt x="507" y="11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7B5451-F3A4-461F-821A-D538619D92E6}"/>
                </a:ext>
              </a:extLst>
            </p:cNvPr>
            <p:cNvGrpSpPr/>
            <p:nvPr/>
          </p:nvGrpSpPr>
          <p:grpSpPr>
            <a:xfrm>
              <a:off x="3403674" y="1450031"/>
              <a:ext cx="2891162" cy="2970344"/>
              <a:chOff x="3403674" y="1450031"/>
              <a:chExt cx="2891162" cy="2970344"/>
            </a:xfrm>
          </p:grpSpPr>
          <p:sp>
            <p:nvSpPr>
              <p:cNvPr id="25" name="Partial Circle 17">
                <a:extLst>
                  <a:ext uri="{FF2B5EF4-FFF2-40B4-BE49-F238E27FC236}">
                    <a16:creationId xmlns:a16="http://schemas.microsoft.com/office/drawing/2014/main" id="{FF1DAD91-35AA-4E85-854D-0E86B64266D9}"/>
                  </a:ext>
                </a:extLst>
              </p:cNvPr>
              <p:cNvSpPr/>
              <p:nvPr/>
            </p:nvSpPr>
            <p:spPr>
              <a:xfrm rot="16200000">
                <a:off x="4597735" y="1465277"/>
                <a:ext cx="1712348" cy="1681855"/>
              </a:xfrm>
              <a:custGeom>
                <a:avLst/>
                <a:gdLst>
                  <a:gd name="connsiteX0" fmla="*/ 3664087 w 3664087"/>
                  <a:gd name="connsiteY0" fmla="*/ 1810640 h 3621279"/>
                  <a:gd name="connsiteX1" fmla="*/ 3112641 w 3664087"/>
                  <a:gd name="connsiteY1" fmla="*/ 3105468 h 3621279"/>
                  <a:gd name="connsiteX2" fmla="*/ 1812035 w 3664087"/>
                  <a:gd name="connsiteY2" fmla="*/ 3621172 h 3621279"/>
                  <a:gd name="connsiteX3" fmla="*/ 1832044 w 3664087"/>
                  <a:gd name="connsiteY3" fmla="*/ 1810640 h 3621279"/>
                  <a:gd name="connsiteX4" fmla="*/ 3664087 w 3664087"/>
                  <a:gd name="connsiteY4" fmla="*/ 1810640 h 3621279"/>
                  <a:gd name="connsiteX0" fmla="*/ 1871457 w 1871457"/>
                  <a:gd name="connsiteY0" fmla="*/ 0 h 1810640"/>
                  <a:gd name="connsiteX1" fmla="*/ 1320011 w 1871457"/>
                  <a:gd name="connsiteY1" fmla="*/ 1294828 h 1810640"/>
                  <a:gd name="connsiteX2" fmla="*/ 19405 w 1871457"/>
                  <a:gd name="connsiteY2" fmla="*/ 1810532 h 1810640"/>
                  <a:gd name="connsiteX3" fmla="*/ 0 w 1871457"/>
                  <a:gd name="connsiteY3" fmla="*/ 0 h 1810640"/>
                  <a:gd name="connsiteX4" fmla="*/ 1871457 w 1871457"/>
                  <a:gd name="connsiteY4" fmla="*/ 0 h 1810640"/>
                  <a:gd name="connsiteX0" fmla="*/ 1883583 w 1883583"/>
                  <a:gd name="connsiteY0" fmla="*/ 0 h 1810627"/>
                  <a:gd name="connsiteX1" fmla="*/ 1332137 w 1883583"/>
                  <a:gd name="connsiteY1" fmla="*/ 1294828 h 1810627"/>
                  <a:gd name="connsiteX2" fmla="*/ 0 w 1883583"/>
                  <a:gd name="connsiteY2" fmla="*/ 1810535 h 1810627"/>
                  <a:gd name="connsiteX3" fmla="*/ 12126 w 1883583"/>
                  <a:gd name="connsiteY3" fmla="*/ 0 h 1810627"/>
                  <a:gd name="connsiteX4" fmla="*/ 1883583 w 1883583"/>
                  <a:gd name="connsiteY4" fmla="*/ 0 h 1810627"/>
                  <a:gd name="connsiteX0" fmla="*/ 1883583 w 1883583"/>
                  <a:gd name="connsiteY0" fmla="*/ 0 h 1834277"/>
                  <a:gd name="connsiteX1" fmla="*/ 1332137 w 1883583"/>
                  <a:gd name="connsiteY1" fmla="*/ 1318477 h 1834277"/>
                  <a:gd name="connsiteX2" fmla="*/ 0 w 1883583"/>
                  <a:gd name="connsiteY2" fmla="*/ 1834184 h 1834277"/>
                  <a:gd name="connsiteX3" fmla="*/ 12126 w 1883583"/>
                  <a:gd name="connsiteY3" fmla="*/ 23649 h 1834277"/>
                  <a:gd name="connsiteX4" fmla="*/ 1883583 w 1883583"/>
                  <a:gd name="connsiteY4" fmla="*/ 0 h 1834277"/>
                  <a:gd name="connsiteX0" fmla="*/ 1883583 w 1883583"/>
                  <a:gd name="connsiteY0" fmla="*/ 15762 h 1850039"/>
                  <a:gd name="connsiteX1" fmla="*/ 1332137 w 1883583"/>
                  <a:gd name="connsiteY1" fmla="*/ 1334239 h 1850039"/>
                  <a:gd name="connsiteX2" fmla="*/ 0 w 1883583"/>
                  <a:gd name="connsiteY2" fmla="*/ 1849946 h 1850039"/>
                  <a:gd name="connsiteX3" fmla="*/ 27891 w 1883583"/>
                  <a:gd name="connsiteY3" fmla="*/ 0 h 1850039"/>
                  <a:gd name="connsiteX4" fmla="*/ 1883583 w 1883583"/>
                  <a:gd name="connsiteY4" fmla="*/ 15762 h 185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3583" h="1850039">
                    <a:moveTo>
                      <a:pt x="1883583" y="15762"/>
                    </a:moveTo>
                    <a:cubicBezTo>
                      <a:pt x="1883583" y="503130"/>
                      <a:pt x="1646067" y="1028542"/>
                      <a:pt x="1332137" y="1334239"/>
                    </a:cubicBezTo>
                    <a:cubicBezTo>
                      <a:pt x="1018207" y="1639936"/>
                      <a:pt x="485555" y="1855187"/>
                      <a:pt x="0" y="1849946"/>
                    </a:cubicBezTo>
                    <a:lnTo>
                      <a:pt x="27891" y="0"/>
                    </a:lnTo>
                    <a:lnTo>
                      <a:pt x="1883583" y="15762"/>
                    </a:lnTo>
                    <a:close/>
                  </a:path>
                </a:pathLst>
              </a:custGeom>
              <a:solidFill>
                <a:srgbClr val="EBAE20">
                  <a:lumMod val="60000"/>
                  <a:lumOff val="40000"/>
                </a:srgbClr>
              </a:solidFill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Rectangle 95">
                <a:extLst>
                  <a:ext uri="{FF2B5EF4-FFF2-40B4-BE49-F238E27FC236}">
                    <a16:creationId xmlns:a16="http://schemas.microsoft.com/office/drawing/2014/main" id="{524EA7F8-AED2-446D-B468-E2F8D6FEA2FF}"/>
                  </a:ext>
                </a:extLst>
              </p:cNvPr>
              <p:cNvSpPr/>
              <p:nvPr/>
            </p:nvSpPr>
            <p:spPr>
              <a:xfrm rot="2760601">
                <a:off x="3360865" y="1961020"/>
                <a:ext cx="2502164" cy="2416546"/>
              </a:xfrm>
              <a:custGeom>
                <a:avLst/>
                <a:gdLst>
                  <a:gd name="connsiteX0" fmla="*/ 0 w 2459450"/>
                  <a:gd name="connsiteY0" fmla="*/ 0 h 2459450"/>
                  <a:gd name="connsiteX1" fmla="*/ 2459450 w 2459450"/>
                  <a:gd name="connsiteY1" fmla="*/ 0 h 2459450"/>
                  <a:gd name="connsiteX2" fmla="*/ 2459450 w 2459450"/>
                  <a:gd name="connsiteY2" fmla="*/ 2459450 h 2459450"/>
                  <a:gd name="connsiteX3" fmla="*/ 0 w 2459450"/>
                  <a:gd name="connsiteY3" fmla="*/ 2459450 h 2459450"/>
                  <a:gd name="connsiteX4" fmla="*/ 0 w 2459450"/>
                  <a:gd name="connsiteY4" fmla="*/ 0 h 2459450"/>
                  <a:gd name="connsiteX0" fmla="*/ 0 w 2459450"/>
                  <a:gd name="connsiteY0" fmla="*/ 0 h 2459450"/>
                  <a:gd name="connsiteX1" fmla="*/ 2429993 w 2459450"/>
                  <a:gd name="connsiteY1" fmla="*/ 97163 h 2459450"/>
                  <a:gd name="connsiteX2" fmla="*/ 2459450 w 2459450"/>
                  <a:gd name="connsiteY2" fmla="*/ 2459450 h 2459450"/>
                  <a:gd name="connsiteX3" fmla="*/ 0 w 2459450"/>
                  <a:gd name="connsiteY3" fmla="*/ 2459450 h 2459450"/>
                  <a:gd name="connsiteX4" fmla="*/ 0 w 2459450"/>
                  <a:gd name="connsiteY4" fmla="*/ 0 h 2459450"/>
                  <a:gd name="connsiteX0" fmla="*/ 0 w 2502164"/>
                  <a:gd name="connsiteY0" fmla="*/ 61831 h 2362287"/>
                  <a:gd name="connsiteX1" fmla="*/ 2472707 w 2502164"/>
                  <a:gd name="connsiteY1" fmla="*/ 0 h 2362287"/>
                  <a:gd name="connsiteX2" fmla="*/ 2502164 w 2502164"/>
                  <a:gd name="connsiteY2" fmla="*/ 2362287 h 2362287"/>
                  <a:gd name="connsiteX3" fmla="*/ 42714 w 2502164"/>
                  <a:gd name="connsiteY3" fmla="*/ 2362287 h 2362287"/>
                  <a:gd name="connsiteX4" fmla="*/ 0 w 2502164"/>
                  <a:gd name="connsiteY4" fmla="*/ 61831 h 236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2164" h="2362287">
                    <a:moveTo>
                      <a:pt x="0" y="61831"/>
                    </a:moveTo>
                    <a:lnTo>
                      <a:pt x="2472707" y="0"/>
                    </a:lnTo>
                    <a:lnTo>
                      <a:pt x="2502164" y="2362287"/>
                    </a:lnTo>
                    <a:lnTo>
                      <a:pt x="42714" y="2362287"/>
                    </a:lnTo>
                    <a:lnTo>
                      <a:pt x="0" y="61831"/>
                    </a:lnTo>
                    <a:close/>
                  </a:path>
                </a:pathLst>
              </a:custGeom>
            </p:spPr>
            <p:txBody>
              <a:bodyPr spcFirstLastPara="1" wrap="square" numCol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Management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Processes</a:t>
                </a:r>
              </a:p>
            </p:txBody>
          </p:sp>
          <p:sp>
            <p:nvSpPr>
              <p:cNvPr id="27" name="Partial Circle 15">
                <a:extLst>
                  <a:ext uri="{FF2B5EF4-FFF2-40B4-BE49-F238E27FC236}">
                    <a16:creationId xmlns:a16="http://schemas.microsoft.com/office/drawing/2014/main" id="{91486804-F522-4376-BD61-FA684B8AFAEA}"/>
                  </a:ext>
                </a:extLst>
              </p:cNvPr>
              <p:cNvSpPr/>
              <p:nvPr/>
            </p:nvSpPr>
            <p:spPr>
              <a:xfrm rot="16200000">
                <a:off x="4615131" y="2086612"/>
                <a:ext cx="1073617" cy="1077916"/>
              </a:xfrm>
              <a:custGeom>
                <a:avLst/>
                <a:gdLst>
                  <a:gd name="connsiteX0" fmla="*/ 3499873 w 3499873"/>
                  <a:gd name="connsiteY0" fmla="*/ 1729492 h 3458984"/>
                  <a:gd name="connsiteX1" fmla="*/ 2980036 w 3499873"/>
                  <a:gd name="connsiteY1" fmla="*/ 2959593 h 3458984"/>
                  <a:gd name="connsiteX2" fmla="*/ 1749935 w 3499873"/>
                  <a:gd name="connsiteY2" fmla="*/ 3458984 h 3458984"/>
                  <a:gd name="connsiteX3" fmla="*/ 1749937 w 3499873"/>
                  <a:gd name="connsiteY3" fmla="*/ 1729492 h 3458984"/>
                  <a:gd name="connsiteX4" fmla="*/ 3499873 w 3499873"/>
                  <a:gd name="connsiteY4" fmla="*/ 1729492 h 3458984"/>
                  <a:gd name="connsiteX0" fmla="*/ 1759364 w 1759364"/>
                  <a:gd name="connsiteY0" fmla="*/ 56561 h 1786053"/>
                  <a:gd name="connsiteX1" fmla="*/ 1239527 w 1759364"/>
                  <a:gd name="connsiteY1" fmla="*/ 1286662 h 1786053"/>
                  <a:gd name="connsiteX2" fmla="*/ 9426 w 1759364"/>
                  <a:gd name="connsiteY2" fmla="*/ 1786053 h 1786053"/>
                  <a:gd name="connsiteX3" fmla="*/ 1 w 1759364"/>
                  <a:gd name="connsiteY3" fmla="*/ 0 h 1786053"/>
                  <a:gd name="connsiteX4" fmla="*/ 1759364 w 1759364"/>
                  <a:gd name="connsiteY4" fmla="*/ 56561 h 1786053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37798 w 1749938"/>
                  <a:gd name="connsiteY3" fmla="*/ 33591 h 1729492"/>
                  <a:gd name="connsiteX4" fmla="*/ 1749938 w 1749938"/>
                  <a:gd name="connsiteY4" fmla="*/ 0 h 1729492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29212 w 1749938"/>
                  <a:gd name="connsiteY3" fmla="*/ 12126 h 1729492"/>
                  <a:gd name="connsiteX4" fmla="*/ 1749938 w 1749938"/>
                  <a:gd name="connsiteY4" fmla="*/ 0 h 1729492"/>
                  <a:gd name="connsiteX0" fmla="*/ 1741433 w 1741433"/>
                  <a:gd name="connsiteY0" fmla="*/ 0 h 1729492"/>
                  <a:gd name="connsiteX1" fmla="*/ 1221596 w 1741433"/>
                  <a:gd name="connsiteY1" fmla="*/ 1230101 h 1729492"/>
                  <a:gd name="connsiteX2" fmla="*/ 0 w 1741433"/>
                  <a:gd name="connsiteY2" fmla="*/ 1729492 h 1729492"/>
                  <a:gd name="connsiteX3" fmla="*/ 20707 w 1741433"/>
                  <a:gd name="connsiteY3" fmla="*/ 12126 h 1729492"/>
                  <a:gd name="connsiteX4" fmla="*/ 1741433 w 1741433"/>
                  <a:gd name="connsiteY4" fmla="*/ 0 h 172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433" h="1729492">
                    <a:moveTo>
                      <a:pt x="1741433" y="0"/>
                    </a:moveTo>
                    <a:cubicBezTo>
                      <a:pt x="1741433" y="462212"/>
                      <a:pt x="1511835" y="941852"/>
                      <a:pt x="1221596" y="1230101"/>
                    </a:cubicBezTo>
                    <a:cubicBezTo>
                      <a:pt x="931357" y="1518350"/>
                      <a:pt x="460550" y="1729493"/>
                      <a:pt x="0" y="1729492"/>
                    </a:cubicBezTo>
                    <a:cubicBezTo>
                      <a:pt x="1" y="1152995"/>
                      <a:pt x="20706" y="588623"/>
                      <a:pt x="20707" y="12126"/>
                    </a:cubicBezTo>
                    <a:lnTo>
                      <a:pt x="1741433" y="0"/>
                    </a:lnTo>
                    <a:close/>
                  </a:path>
                </a:pathLst>
              </a:custGeom>
              <a:solidFill>
                <a:srgbClr val="EBAE20"/>
              </a:solidFill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D400A3E0-75BB-4B5F-BA4B-AD02CF181C14}"/>
                  </a:ext>
                </a:extLst>
              </p:cNvPr>
              <p:cNvSpPr>
                <a:spLocks noEditPoints="1"/>
              </p:cNvSpPr>
              <p:nvPr/>
            </p:nvSpPr>
            <p:spPr bwMode="black">
              <a:xfrm>
                <a:off x="4827688" y="2504488"/>
                <a:ext cx="487490" cy="434960"/>
              </a:xfrm>
              <a:custGeom>
                <a:avLst/>
                <a:gdLst>
                  <a:gd name="T0" fmla="*/ 112 w 300"/>
                  <a:gd name="T1" fmla="*/ 75 h 300"/>
                  <a:gd name="T2" fmla="*/ 187 w 300"/>
                  <a:gd name="T3" fmla="*/ 0 h 300"/>
                  <a:gd name="T4" fmla="*/ 150 w 300"/>
                  <a:gd name="T5" fmla="*/ 225 h 300"/>
                  <a:gd name="T6" fmla="*/ 150 w 300"/>
                  <a:gd name="T7" fmla="*/ 300 h 300"/>
                  <a:gd name="T8" fmla="*/ 150 w 300"/>
                  <a:gd name="T9" fmla="*/ 225 h 300"/>
                  <a:gd name="T10" fmla="*/ 217 w 300"/>
                  <a:gd name="T11" fmla="*/ 152 h 300"/>
                  <a:gd name="T12" fmla="*/ 197 w 300"/>
                  <a:gd name="T13" fmla="*/ 168 h 300"/>
                  <a:gd name="T14" fmla="*/ 196 w 300"/>
                  <a:gd name="T15" fmla="*/ 160 h 300"/>
                  <a:gd name="T16" fmla="*/ 159 w 300"/>
                  <a:gd name="T17" fmla="*/ 196 h 300"/>
                  <a:gd name="T18" fmla="*/ 168 w 300"/>
                  <a:gd name="T19" fmla="*/ 198 h 300"/>
                  <a:gd name="T20" fmla="*/ 151 w 300"/>
                  <a:gd name="T21" fmla="*/ 217 h 300"/>
                  <a:gd name="T22" fmla="*/ 131 w 300"/>
                  <a:gd name="T23" fmla="*/ 200 h 300"/>
                  <a:gd name="T24" fmla="*/ 139 w 300"/>
                  <a:gd name="T25" fmla="*/ 198 h 300"/>
                  <a:gd name="T26" fmla="*/ 140 w 300"/>
                  <a:gd name="T27" fmla="*/ 160 h 300"/>
                  <a:gd name="T28" fmla="*/ 103 w 300"/>
                  <a:gd name="T29" fmla="*/ 161 h 300"/>
                  <a:gd name="T30" fmla="*/ 100 w 300"/>
                  <a:gd name="T31" fmla="*/ 169 h 300"/>
                  <a:gd name="T32" fmla="*/ 83 w 300"/>
                  <a:gd name="T33" fmla="*/ 149 h 300"/>
                  <a:gd name="T34" fmla="*/ 103 w 300"/>
                  <a:gd name="T35" fmla="*/ 133 h 300"/>
                  <a:gd name="T36" fmla="*/ 104 w 300"/>
                  <a:gd name="T37" fmla="*/ 141 h 300"/>
                  <a:gd name="T38" fmla="*/ 140 w 300"/>
                  <a:gd name="T39" fmla="*/ 104 h 300"/>
                  <a:gd name="T40" fmla="*/ 132 w 300"/>
                  <a:gd name="T41" fmla="*/ 103 h 300"/>
                  <a:gd name="T42" fmla="*/ 148 w 300"/>
                  <a:gd name="T43" fmla="*/ 84 h 300"/>
                  <a:gd name="T44" fmla="*/ 169 w 300"/>
                  <a:gd name="T45" fmla="*/ 101 h 300"/>
                  <a:gd name="T46" fmla="*/ 160 w 300"/>
                  <a:gd name="T47" fmla="*/ 103 h 300"/>
                  <a:gd name="T48" fmla="*/ 159 w 300"/>
                  <a:gd name="T49" fmla="*/ 141 h 300"/>
                  <a:gd name="T50" fmla="*/ 197 w 300"/>
                  <a:gd name="T51" fmla="*/ 140 h 300"/>
                  <a:gd name="T52" fmla="*/ 200 w 300"/>
                  <a:gd name="T53" fmla="*/ 132 h 300"/>
                  <a:gd name="T54" fmla="*/ 150 w 300"/>
                  <a:gd name="T55" fmla="*/ 150 h 300"/>
                  <a:gd name="T56" fmla="*/ 150 w 300"/>
                  <a:gd name="T57" fmla="*/ 150 h 300"/>
                  <a:gd name="T58" fmla="*/ 0 w 300"/>
                  <a:gd name="T59" fmla="*/ 183 h 300"/>
                  <a:gd name="T60" fmla="*/ 37 w 300"/>
                  <a:gd name="T61" fmla="*/ 118 h 300"/>
                  <a:gd name="T62" fmla="*/ 281 w 300"/>
                  <a:gd name="T63" fmla="*/ 183 h 300"/>
                  <a:gd name="T64" fmla="*/ 281 w 300"/>
                  <a:gd name="T65" fmla="*/ 118 h 300"/>
                  <a:gd name="T66" fmla="*/ 225 w 300"/>
                  <a:gd name="T67" fmla="*/ 150 h 300"/>
                  <a:gd name="T68" fmla="*/ 281 w 300"/>
                  <a:gd name="T69" fmla="*/ 183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0" h="300">
                    <a:moveTo>
                      <a:pt x="187" y="75"/>
                    </a:moveTo>
                    <a:cubicBezTo>
                      <a:pt x="112" y="75"/>
                      <a:pt x="112" y="75"/>
                      <a:pt x="112" y="75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87" y="0"/>
                      <a:pt x="187" y="0"/>
                      <a:pt x="187" y="0"/>
                    </a:cubicBezTo>
                    <a:lnTo>
                      <a:pt x="187" y="75"/>
                    </a:lnTo>
                    <a:close/>
                    <a:moveTo>
                      <a:pt x="150" y="225"/>
                    </a:moveTo>
                    <a:cubicBezTo>
                      <a:pt x="129" y="225"/>
                      <a:pt x="112" y="242"/>
                      <a:pt x="112" y="263"/>
                    </a:cubicBezTo>
                    <a:cubicBezTo>
                      <a:pt x="112" y="284"/>
                      <a:pt x="129" y="300"/>
                      <a:pt x="150" y="300"/>
                    </a:cubicBezTo>
                    <a:cubicBezTo>
                      <a:pt x="171" y="300"/>
                      <a:pt x="187" y="284"/>
                      <a:pt x="187" y="263"/>
                    </a:cubicBezTo>
                    <a:cubicBezTo>
                      <a:pt x="187" y="242"/>
                      <a:pt x="171" y="225"/>
                      <a:pt x="150" y="225"/>
                    </a:cubicBezTo>
                    <a:close/>
                    <a:moveTo>
                      <a:pt x="217" y="149"/>
                    </a:moveTo>
                    <a:cubicBezTo>
                      <a:pt x="218" y="150"/>
                      <a:pt x="218" y="151"/>
                      <a:pt x="217" y="152"/>
                    </a:cubicBezTo>
                    <a:cubicBezTo>
                      <a:pt x="200" y="169"/>
                      <a:pt x="200" y="169"/>
                      <a:pt x="200" y="169"/>
                    </a:cubicBezTo>
                    <a:cubicBezTo>
                      <a:pt x="198" y="171"/>
                      <a:pt x="197" y="170"/>
                      <a:pt x="197" y="168"/>
                    </a:cubicBezTo>
                    <a:cubicBezTo>
                      <a:pt x="197" y="161"/>
                      <a:pt x="197" y="161"/>
                      <a:pt x="197" y="161"/>
                    </a:cubicBezTo>
                    <a:cubicBezTo>
                      <a:pt x="197" y="160"/>
                      <a:pt x="197" y="160"/>
                      <a:pt x="196" y="160"/>
                    </a:cubicBezTo>
                    <a:cubicBezTo>
                      <a:pt x="159" y="160"/>
                      <a:pt x="159" y="160"/>
                      <a:pt x="159" y="160"/>
                    </a:cubicBezTo>
                    <a:cubicBezTo>
                      <a:pt x="159" y="196"/>
                      <a:pt x="159" y="196"/>
                      <a:pt x="159" y="196"/>
                    </a:cubicBezTo>
                    <a:cubicBezTo>
                      <a:pt x="159" y="197"/>
                      <a:pt x="160" y="198"/>
                      <a:pt x="160" y="198"/>
                    </a:cubicBezTo>
                    <a:cubicBezTo>
                      <a:pt x="168" y="198"/>
                      <a:pt x="168" y="198"/>
                      <a:pt x="168" y="198"/>
                    </a:cubicBezTo>
                    <a:cubicBezTo>
                      <a:pt x="169" y="198"/>
                      <a:pt x="170" y="199"/>
                      <a:pt x="169" y="200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51" y="218"/>
                      <a:pt x="149" y="218"/>
                      <a:pt x="148" y="217"/>
                    </a:cubicBezTo>
                    <a:cubicBezTo>
                      <a:pt x="131" y="200"/>
                      <a:pt x="131" y="200"/>
                      <a:pt x="131" y="200"/>
                    </a:cubicBezTo>
                    <a:cubicBezTo>
                      <a:pt x="130" y="199"/>
                      <a:pt x="130" y="198"/>
                      <a:pt x="132" y="198"/>
                    </a:cubicBezTo>
                    <a:cubicBezTo>
                      <a:pt x="139" y="198"/>
                      <a:pt x="139" y="198"/>
                      <a:pt x="139" y="198"/>
                    </a:cubicBezTo>
                    <a:cubicBezTo>
                      <a:pt x="140" y="198"/>
                      <a:pt x="140" y="197"/>
                      <a:pt x="140" y="196"/>
                    </a:cubicBezTo>
                    <a:cubicBezTo>
                      <a:pt x="140" y="160"/>
                      <a:pt x="140" y="160"/>
                      <a:pt x="140" y="160"/>
                    </a:cubicBezTo>
                    <a:cubicBezTo>
                      <a:pt x="104" y="160"/>
                      <a:pt x="104" y="160"/>
                      <a:pt x="104" y="160"/>
                    </a:cubicBezTo>
                    <a:cubicBezTo>
                      <a:pt x="103" y="160"/>
                      <a:pt x="103" y="160"/>
                      <a:pt x="103" y="161"/>
                    </a:cubicBez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70"/>
                      <a:pt x="101" y="171"/>
                      <a:pt x="100" y="169"/>
                    </a:cubicBezTo>
                    <a:cubicBezTo>
                      <a:pt x="83" y="152"/>
                      <a:pt x="83" y="152"/>
                      <a:pt x="83" y="152"/>
                    </a:cubicBezTo>
                    <a:cubicBezTo>
                      <a:pt x="82" y="151"/>
                      <a:pt x="82" y="150"/>
                      <a:pt x="83" y="149"/>
                    </a:cubicBezTo>
                    <a:cubicBezTo>
                      <a:pt x="100" y="132"/>
                      <a:pt x="100" y="132"/>
                      <a:pt x="100" y="132"/>
                    </a:cubicBezTo>
                    <a:cubicBezTo>
                      <a:pt x="101" y="130"/>
                      <a:pt x="103" y="131"/>
                      <a:pt x="103" y="133"/>
                    </a:cubicBezTo>
                    <a:cubicBezTo>
                      <a:pt x="103" y="140"/>
                      <a:pt x="103" y="140"/>
                      <a:pt x="103" y="140"/>
                    </a:cubicBezTo>
                    <a:cubicBezTo>
                      <a:pt x="103" y="140"/>
                      <a:pt x="103" y="141"/>
                      <a:pt x="104" y="141"/>
                    </a:cubicBezTo>
                    <a:cubicBezTo>
                      <a:pt x="140" y="141"/>
                      <a:pt x="140" y="141"/>
                      <a:pt x="140" y="141"/>
                    </a:cubicBezTo>
                    <a:cubicBezTo>
                      <a:pt x="140" y="104"/>
                      <a:pt x="140" y="104"/>
                      <a:pt x="140" y="104"/>
                    </a:cubicBezTo>
                    <a:cubicBezTo>
                      <a:pt x="140" y="104"/>
                      <a:pt x="140" y="103"/>
                      <a:pt x="139" y="103"/>
                    </a:cubicBezTo>
                    <a:cubicBezTo>
                      <a:pt x="132" y="103"/>
                      <a:pt x="132" y="103"/>
                      <a:pt x="132" y="103"/>
                    </a:cubicBezTo>
                    <a:cubicBezTo>
                      <a:pt x="130" y="103"/>
                      <a:pt x="130" y="102"/>
                      <a:pt x="131" y="101"/>
                    </a:cubicBezTo>
                    <a:cubicBezTo>
                      <a:pt x="148" y="84"/>
                      <a:pt x="148" y="84"/>
                      <a:pt x="148" y="84"/>
                    </a:cubicBezTo>
                    <a:cubicBezTo>
                      <a:pt x="149" y="83"/>
                      <a:pt x="151" y="83"/>
                      <a:pt x="151" y="84"/>
                    </a:cubicBezTo>
                    <a:cubicBezTo>
                      <a:pt x="169" y="101"/>
                      <a:pt x="169" y="101"/>
                      <a:pt x="169" y="101"/>
                    </a:cubicBezTo>
                    <a:cubicBezTo>
                      <a:pt x="170" y="102"/>
                      <a:pt x="169" y="103"/>
                      <a:pt x="168" y="103"/>
                    </a:cubicBezTo>
                    <a:cubicBezTo>
                      <a:pt x="160" y="103"/>
                      <a:pt x="160" y="103"/>
                      <a:pt x="160" y="103"/>
                    </a:cubicBezTo>
                    <a:cubicBezTo>
                      <a:pt x="160" y="103"/>
                      <a:pt x="159" y="104"/>
                      <a:pt x="159" y="104"/>
                    </a:cubicBezTo>
                    <a:cubicBezTo>
                      <a:pt x="159" y="141"/>
                      <a:pt x="159" y="141"/>
                      <a:pt x="159" y="141"/>
                    </a:cubicBezTo>
                    <a:cubicBezTo>
                      <a:pt x="196" y="141"/>
                      <a:pt x="196" y="141"/>
                      <a:pt x="196" y="141"/>
                    </a:cubicBezTo>
                    <a:cubicBezTo>
                      <a:pt x="197" y="141"/>
                      <a:pt x="197" y="140"/>
                      <a:pt x="197" y="140"/>
                    </a:cubicBezTo>
                    <a:cubicBezTo>
                      <a:pt x="197" y="133"/>
                      <a:pt x="197" y="133"/>
                      <a:pt x="197" y="133"/>
                    </a:cubicBezTo>
                    <a:cubicBezTo>
                      <a:pt x="197" y="131"/>
                      <a:pt x="198" y="130"/>
                      <a:pt x="200" y="132"/>
                    </a:cubicBezTo>
                    <a:lnTo>
                      <a:pt x="217" y="149"/>
                    </a:lnTo>
                    <a:close/>
                    <a:moveTo>
                      <a:pt x="150" y="150"/>
                    </a:moveTo>
                    <a:cubicBezTo>
                      <a:pt x="150" y="150"/>
                      <a:pt x="150" y="150"/>
                      <a:pt x="150" y="150"/>
                    </a:cubicBezTo>
                    <a:cubicBezTo>
                      <a:pt x="150" y="150"/>
                      <a:pt x="150" y="150"/>
                      <a:pt x="150" y="150"/>
                    </a:cubicBezTo>
                    <a:cubicBezTo>
                      <a:pt x="150" y="150"/>
                      <a:pt x="150" y="150"/>
                      <a:pt x="150" y="150"/>
                    </a:cubicBezTo>
                    <a:close/>
                    <a:moveTo>
                      <a:pt x="0" y="183"/>
                    </a:moveTo>
                    <a:cubicBezTo>
                      <a:pt x="75" y="183"/>
                      <a:pt x="75" y="183"/>
                      <a:pt x="75" y="183"/>
                    </a:cubicBezTo>
                    <a:cubicBezTo>
                      <a:pt x="37" y="118"/>
                      <a:pt x="37" y="118"/>
                      <a:pt x="37" y="118"/>
                    </a:cubicBezTo>
                    <a:lnTo>
                      <a:pt x="0" y="183"/>
                    </a:lnTo>
                    <a:close/>
                    <a:moveTo>
                      <a:pt x="281" y="183"/>
                    </a:moveTo>
                    <a:cubicBezTo>
                      <a:pt x="300" y="150"/>
                      <a:pt x="300" y="150"/>
                      <a:pt x="300" y="150"/>
                    </a:cubicBezTo>
                    <a:cubicBezTo>
                      <a:pt x="281" y="118"/>
                      <a:pt x="281" y="118"/>
                      <a:pt x="281" y="118"/>
                    </a:cubicBezTo>
                    <a:cubicBezTo>
                      <a:pt x="244" y="118"/>
                      <a:pt x="244" y="118"/>
                      <a:pt x="244" y="118"/>
                    </a:cubicBezTo>
                    <a:cubicBezTo>
                      <a:pt x="225" y="150"/>
                      <a:pt x="225" y="150"/>
                      <a:pt x="225" y="150"/>
                    </a:cubicBezTo>
                    <a:cubicBezTo>
                      <a:pt x="244" y="183"/>
                      <a:pt x="244" y="183"/>
                      <a:pt x="244" y="183"/>
                    </a:cubicBezTo>
                    <a:lnTo>
                      <a:pt x="281" y="1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C16757A-3499-4F65-ADB5-48437E32BF7F}"/>
                </a:ext>
              </a:extLst>
            </p:cNvPr>
            <p:cNvGrpSpPr/>
            <p:nvPr/>
          </p:nvGrpSpPr>
          <p:grpSpPr>
            <a:xfrm>
              <a:off x="3179658" y="1785974"/>
              <a:ext cx="3124093" cy="3044039"/>
              <a:chOff x="3179658" y="1785974"/>
              <a:chExt cx="3124093" cy="3044039"/>
            </a:xfrm>
          </p:grpSpPr>
          <p:sp>
            <p:nvSpPr>
              <p:cNvPr id="21" name="Partial Circle 14">
                <a:extLst>
                  <a:ext uri="{FF2B5EF4-FFF2-40B4-BE49-F238E27FC236}">
                    <a16:creationId xmlns:a16="http://schemas.microsoft.com/office/drawing/2014/main" id="{F939ABC8-B970-439E-BA85-4D87BC1C8ACE}"/>
                  </a:ext>
                </a:extLst>
              </p:cNvPr>
              <p:cNvSpPr/>
              <p:nvPr/>
            </p:nvSpPr>
            <p:spPr>
              <a:xfrm>
                <a:off x="4605866" y="3150720"/>
                <a:ext cx="1697885" cy="1679293"/>
              </a:xfrm>
              <a:custGeom>
                <a:avLst/>
                <a:gdLst>
                  <a:gd name="connsiteX0" fmla="*/ 3393774 w 3393774"/>
                  <a:gd name="connsiteY0" fmla="*/ 1677063 h 3354125"/>
                  <a:gd name="connsiteX1" fmla="*/ 1703171 w 3393774"/>
                  <a:gd name="connsiteY1" fmla="*/ 3354115 h 3354125"/>
                  <a:gd name="connsiteX2" fmla="*/ 1696887 w 3393774"/>
                  <a:gd name="connsiteY2" fmla="*/ 1677063 h 3354125"/>
                  <a:gd name="connsiteX3" fmla="*/ 3393774 w 3393774"/>
                  <a:gd name="connsiteY3" fmla="*/ 1677063 h 3354125"/>
                  <a:gd name="connsiteX0" fmla="*/ 1697885 w 1697885"/>
                  <a:gd name="connsiteY0" fmla="*/ 0 h 1679293"/>
                  <a:gd name="connsiteX1" fmla="*/ 559 w 1697885"/>
                  <a:gd name="connsiteY1" fmla="*/ 1679293 h 1679293"/>
                  <a:gd name="connsiteX2" fmla="*/ 998 w 1697885"/>
                  <a:gd name="connsiteY2" fmla="*/ 0 h 1679293"/>
                  <a:gd name="connsiteX3" fmla="*/ 1697885 w 1697885"/>
                  <a:gd name="connsiteY3" fmla="*/ 0 h 167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7885" h="1679293">
                    <a:moveTo>
                      <a:pt x="1697885" y="0"/>
                    </a:moveTo>
                    <a:cubicBezTo>
                      <a:pt x="1697885" y="923792"/>
                      <a:pt x="935264" y="1675872"/>
                      <a:pt x="559" y="1679293"/>
                    </a:cubicBezTo>
                    <a:cubicBezTo>
                      <a:pt x="-1536" y="1120276"/>
                      <a:pt x="3093" y="559017"/>
                      <a:pt x="998" y="0"/>
                    </a:cubicBezTo>
                    <a:lnTo>
                      <a:pt x="1697885" y="0"/>
                    </a:lnTo>
                    <a:close/>
                  </a:path>
                </a:pathLst>
              </a:custGeom>
              <a:solidFill>
                <a:srgbClr val="999E9F">
                  <a:lumMod val="40000"/>
                  <a:lumOff val="60000"/>
                </a:srgbClr>
              </a:solidFill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Rectangle 27">
                <a:extLst>
                  <a:ext uri="{FF2B5EF4-FFF2-40B4-BE49-F238E27FC236}">
                    <a16:creationId xmlns:a16="http://schemas.microsoft.com/office/drawing/2014/main" id="{6DEF5097-6E0F-4F0F-9003-4460938CFA1E}"/>
                  </a:ext>
                </a:extLst>
              </p:cNvPr>
              <p:cNvSpPr/>
              <p:nvPr/>
            </p:nvSpPr>
            <p:spPr>
              <a:xfrm rot="18817136">
                <a:off x="3245139" y="1720493"/>
                <a:ext cx="2578996" cy="2709958"/>
              </a:xfrm>
              <a:custGeom>
                <a:avLst/>
                <a:gdLst>
                  <a:gd name="connsiteX0" fmla="*/ 0 w 2087431"/>
                  <a:gd name="connsiteY0" fmla="*/ 0 h 307777"/>
                  <a:gd name="connsiteX1" fmla="*/ 2087431 w 2087431"/>
                  <a:gd name="connsiteY1" fmla="*/ 0 h 307777"/>
                  <a:gd name="connsiteX2" fmla="*/ 2087431 w 2087431"/>
                  <a:gd name="connsiteY2" fmla="*/ 307777 h 307777"/>
                  <a:gd name="connsiteX3" fmla="*/ 0 w 2087431"/>
                  <a:gd name="connsiteY3" fmla="*/ 307777 h 307777"/>
                  <a:gd name="connsiteX4" fmla="*/ 0 w 2087431"/>
                  <a:gd name="connsiteY4" fmla="*/ 0 h 307777"/>
                  <a:gd name="connsiteX0" fmla="*/ 0 w 2108853"/>
                  <a:gd name="connsiteY0" fmla="*/ 466616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0 w 2108853"/>
                  <a:gd name="connsiteY4" fmla="*/ 466616 h 774393"/>
                  <a:gd name="connsiteX0" fmla="*/ 20180 w 2108853"/>
                  <a:gd name="connsiteY0" fmla="*/ 338408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20180 w 2108853"/>
                  <a:gd name="connsiteY4" fmla="*/ 338408 h 774393"/>
                  <a:gd name="connsiteX0" fmla="*/ 20180 w 2108853"/>
                  <a:gd name="connsiteY0" fmla="*/ 338408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20180 w 2108853"/>
                  <a:gd name="connsiteY4" fmla="*/ 338408 h 774393"/>
                  <a:gd name="connsiteX0" fmla="*/ 75575 w 2108853"/>
                  <a:gd name="connsiteY0" fmla="*/ 81713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75575 w 2108853"/>
                  <a:gd name="connsiteY4" fmla="*/ 81713 h 774393"/>
                  <a:gd name="connsiteX0" fmla="*/ 125823 w 2108853"/>
                  <a:gd name="connsiteY0" fmla="*/ 54420 h 875866"/>
                  <a:gd name="connsiteX1" fmla="*/ 2108853 w 2108853"/>
                  <a:gd name="connsiteY1" fmla="*/ 101473 h 875866"/>
                  <a:gd name="connsiteX2" fmla="*/ 2087431 w 2108853"/>
                  <a:gd name="connsiteY2" fmla="*/ 875866 h 875866"/>
                  <a:gd name="connsiteX3" fmla="*/ 0 w 2108853"/>
                  <a:gd name="connsiteY3" fmla="*/ 875866 h 875866"/>
                  <a:gd name="connsiteX4" fmla="*/ 125823 w 2108853"/>
                  <a:gd name="connsiteY4" fmla="*/ 54420 h 875866"/>
                  <a:gd name="connsiteX0" fmla="*/ 115379 w 2108853"/>
                  <a:gd name="connsiteY0" fmla="*/ 48004 h 1027169"/>
                  <a:gd name="connsiteX1" fmla="*/ 2108853 w 2108853"/>
                  <a:gd name="connsiteY1" fmla="*/ 252776 h 1027169"/>
                  <a:gd name="connsiteX2" fmla="*/ 2087431 w 2108853"/>
                  <a:gd name="connsiteY2" fmla="*/ 1027169 h 1027169"/>
                  <a:gd name="connsiteX3" fmla="*/ 0 w 2108853"/>
                  <a:gd name="connsiteY3" fmla="*/ 1027169 h 1027169"/>
                  <a:gd name="connsiteX4" fmla="*/ 115379 w 2108853"/>
                  <a:gd name="connsiteY4" fmla="*/ 48004 h 102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8853" h="1027169">
                    <a:moveTo>
                      <a:pt x="115379" y="48004"/>
                    </a:moveTo>
                    <a:lnTo>
                      <a:pt x="2108853" y="252776"/>
                    </a:lnTo>
                    <a:lnTo>
                      <a:pt x="2087431" y="1027169"/>
                    </a:lnTo>
                    <a:lnTo>
                      <a:pt x="0" y="1027169"/>
                    </a:lnTo>
                    <a:cubicBezTo>
                      <a:pt x="6727" y="881841"/>
                      <a:pt x="145666" y="-243495"/>
                      <a:pt x="115379" y="48004"/>
                    </a:cubicBezTo>
                    <a:close/>
                  </a:path>
                </a:pathLst>
              </a:custGeom>
              <a:noFill/>
            </p:spPr>
            <p:txBody>
              <a:bodyPr wrap="none" lIns="91440" tIns="45720" rIns="91440" bIns="4572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 w="0"/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Goals</a:t>
                </a:r>
                <a:br>
                  <a:rPr kumimoji="0" lang="en-US" sz="1600" b="1" i="0" u="none" strike="noStrike" kern="0" cap="none" spc="0" normalizeH="0" baseline="0" noProof="0" dirty="0">
                    <a:ln w="0"/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</a:br>
                <a:r>
                  <a:rPr kumimoji="0" lang="en-US" sz="1600" b="1" i="0" u="none" strike="noStrike" kern="0" cap="none" spc="0" normalizeH="0" baseline="0" noProof="0" dirty="0">
                    <a:ln w="0"/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&amp; Metrics</a:t>
                </a:r>
              </a:p>
            </p:txBody>
          </p:sp>
          <p:sp>
            <p:nvSpPr>
              <p:cNvPr id="23" name="Partial Circle 15">
                <a:extLst>
                  <a:ext uri="{FF2B5EF4-FFF2-40B4-BE49-F238E27FC236}">
                    <a16:creationId xmlns:a16="http://schemas.microsoft.com/office/drawing/2014/main" id="{23B1F716-7321-4465-8C39-6476122FC0FB}"/>
                  </a:ext>
                </a:extLst>
              </p:cNvPr>
              <p:cNvSpPr/>
              <p:nvPr/>
            </p:nvSpPr>
            <p:spPr>
              <a:xfrm>
                <a:off x="4605866" y="3150720"/>
                <a:ext cx="1073617" cy="1077916"/>
              </a:xfrm>
              <a:custGeom>
                <a:avLst/>
                <a:gdLst>
                  <a:gd name="connsiteX0" fmla="*/ 3499873 w 3499873"/>
                  <a:gd name="connsiteY0" fmla="*/ 1729492 h 3458984"/>
                  <a:gd name="connsiteX1" fmla="*/ 2980036 w 3499873"/>
                  <a:gd name="connsiteY1" fmla="*/ 2959593 h 3458984"/>
                  <a:gd name="connsiteX2" fmla="*/ 1749935 w 3499873"/>
                  <a:gd name="connsiteY2" fmla="*/ 3458984 h 3458984"/>
                  <a:gd name="connsiteX3" fmla="*/ 1749937 w 3499873"/>
                  <a:gd name="connsiteY3" fmla="*/ 1729492 h 3458984"/>
                  <a:gd name="connsiteX4" fmla="*/ 3499873 w 3499873"/>
                  <a:gd name="connsiteY4" fmla="*/ 1729492 h 3458984"/>
                  <a:gd name="connsiteX0" fmla="*/ 1759364 w 1759364"/>
                  <a:gd name="connsiteY0" fmla="*/ 56561 h 1786053"/>
                  <a:gd name="connsiteX1" fmla="*/ 1239527 w 1759364"/>
                  <a:gd name="connsiteY1" fmla="*/ 1286662 h 1786053"/>
                  <a:gd name="connsiteX2" fmla="*/ 9426 w 1759364"/>
                  <a:gd name="connsiteY2" fmla="*/ 1786053 h 1786053"/>
                  <a:gd name="connsiteX3" fmla="*/ 1 w 1759364"/>
                  <a:gd name="connsiteY3" fmla="*/ 0 h 1786053"/>
                  <a:gd name="connsiteX4" fmla="*/ 1759364 w 1759364"/>
                  <a:gd name="connsiteY4" fmla="*/ 56561 h 1786053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37798 w 1749938"/>
                  <a:gd name="connsiteY3" fmla="*/ 33591 h 1729492"/>
                  <a:gd name="connsiteX4" fmla="*/ 1749938 w 1749938"/>
                  <a:gd name="connsiteY4" fmla="*/ 0 h 1729492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29212 w 1749938"/>
                  <a:gd name="connsiteY3" fmla="*/ 12126 h 1729492"/>
                  <a:gd name="connsiteX4" fmla="*/ 1749938 w 1749938"/>
                  <a:gd name="connsiteY4" fmla="*/ 0 h 1729492"/>
                  <a:gd name="connsiteX0" fmla="*/ 1741433 w 1741433"/>
                  <a:gd name="connsiteY0" fmla="*/ 0 h 1729492"/>
                  <a:gd name="connsiteX1" fmla="*/ 1221596 w 1741433"/>
                  <a:gd name="connsiteY1" fmla="*/ 1230101 h 1729492"/>
                  <a:gd name="connsiteX2" fmla="*/ 0 w 1741433"/>
                  <a:gd name="connsiteY2" fmla="*/ 1729492 h 1729492"/>
                  <a:gd name="connsiteX3" fmla="*/ 20707 w 1741433"/>
                  <a:gd name="connsiteY3" fmla="*/ 12126 h 1729492"/>
                  <a:gd name="connsiteX4" fmla="*/ 1741433 w 1741433"/>
                  <a:gd name="connsiteY4" fmla="*/ 0 h 172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433" h="1729492">
                    <a:moveTo>
                      <a:pt x="1741433" y="0"/>
                    </a:moveTo>
                    <a:cubicBezTo>
                      <a:pt x="1741433" y="462212"/>
                      <a:pt x="1511835" y="941852"/>
                      <a:pt x="1221596" y="1230101"/>
                    </a:cubicBezTo>
                    <a:cubicBezTo>
                      <a:pt x="931357" y="1518350"/>
                      <a:pt x="460550" y="1729493"/>
                      <a:pt x="0" y="1729492"/>
                    </a:cubicBezTo>
                    <a:cubicBezTo>
                      <a:pt x="1" y="1152995"/>
                      <a:pt x="20706" y="588623"/>
                      <a:pt x="20707" y="12126"/>
                    </a:cubicBezTo>
                    <a:lnTo>
                      <a:pt x="1741433" y="0"/>
                    </a:lnTo>
                    <a:close/>
                  </a:path>
                </a:pathLst>
              </a:custGeom>
              <a:solidFill>
                <a:srgbClr val="999E9F"/>
              </a:solidFill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Freeform 18">
                <a:extLst>
                  <a:ext uri="{FF2B5EF4-FFF2-40B4-BE49-F238E27FC236}">
                    <a16:creationId xmlns:a16="http://schemas.microsoft.com/office/drawing/2014/main" id="{B7119A35-F94E-4FDC-B9C6-83C74B21637A}"/>
                  </a:ext>
                </a:extLst>
              </p:cNvPr>
              <p:cNvSpPr>
                <a:spLocks noEditPoints="1"/>
              </p:cNvSpPr>
              <p:nvPr/>
            </p:nvSpPr>
            <p:spPr bwMode="black">
              <a:xfrm>
                <a:off x="4903874" y="3309448"/>
                <a:ext cx="374532" cy="456927"/>
              </a:xfrm>
              <a:custGeom>
                <a:avLst/>
                <a:gdLst>
                  <a:gd name="T0" fmla="*/ 129 w 246"/>
                  <a:gd name="T1" fmla="*/ 192 h 300"/>
                  <a:gd name="T2" fmla="*/ 43 w 246"/>
                  <a:gd name="T3" fmla="*/ 202 h 300"/>
                  <a:gd name="T4" fmla="*/ 129 w 246"/>
                  <a:gd name="T5" fmla="*/ 126 h 300"/>
                  <a:gd name="T6" fmla="*/ 43 w 246"/>
                  <a:gd name="T7" fmla="*/ 135 h 300"/>
                  <a:gd name="T8" fmla="*/ 129 w 246"/>
                  <a:gd name="T9" fmla="*/ 126 h 300"/>
                  <a:gd name="T10" fmla="*/ 215 w 246"/>
                  <a:gd name="T11" fmla="*/ 101 h 300"/>
                  <a:gd name="T12" fmla="*/ 219 w 246"/>
                  <a:gd name="T13" fmla="*/ 90 h 300"/>
                  <a:gd name="T14" fmla="*/ 208 w 246"/>
                  <a:gd name="T15" fmla="*/ 111 h 300"/>
                  <a:gd name="T16" fmla="*/ 43 w 246"/>
                  <a:gd name="T17" fmla="*/ 92 h 300"/>
                  <a:gd name="T18" fmla="*/ 117 w 246"/>
                  <a:gd name="T19" fmla="*/ 102 h 300"/>
                  <a:gd name="T20" fmla="*/ 43 w 246"/>
                  <a:gd name="T21" fmla="*/ 235 h 300"/>
                  <a:gd name="T22" fmla="*/ 117 w 246"/>
                  <a:gd name="T23" fmla="*/ 226 h 300"/>
                  <a:gd name="T24" fmla="*/ 43 w 246"/>
                  <a:gd name="T25" fmla="*/ 235 h 300"/>
                  <a:gd name="T26" fmla="*/ 11 w 246"/>
                  <a:gd name="T27" fmla="*/ 287 h 300"/>
                  <a:gd name="T28" fmla="*/ 35 w 246"/>
                  <a:gd name="T29" fmla="*/ 36 h 300"/>
                  <a:gd name="T30" fmla="*/ 0 w 246"/>
                  <a:gd name="T31" fmla="*/ 22 h 300"/>
                  <a:gd name="T32" fmla="*/ 219 w 246"/>
                  <a:gd name="T33" fmla="*/ 300 h 300"/>
                  <a:gd name="T34" fmla="*/ 208 w 246"/>
                  <a:gd name="T35" fmla="*/ 173 h 300"/>
                  <a:gd name="T36" fmla="*/ 117 w 246"/>
                  <a:gd name="T37" fmla="*/ 159 h 300"/>
                  <a:gd name="T38" fmla="*/ 43 w 246"/>
                  <a:gd name="T39" fmla="*/ 169 h 300"/>
                  <a:gd name="T40" fmla="*/ 117 w 246"/>
                  <a:gd name="T41" fmla="*/ 159 h 300"/>
                  <a:gd name="T42" fmla="*/ 57 w 246"/>
                  <a:gd name="T43" fmla="*/ 22 h 300"/>
                  <a:gd name="T44" fmla="*/ 86 w 246"/>
                  <a:gd name="T45" fmla="*/ 20 h 300"/>
                  <a:gd name="T46" fmla="*/ 110 w 246"/>
                  <a:gd name="T47" fmla="*/ 0 h 300"/>
                  <a:gd name="T48" fmla="*/ 133 w 246"/>
                  <a:gd name="T49" fmla="*/ 20 h 300"/>
                  <a:gd name="T50" fmla="*/ 162 w 246"/>
                  <a:gd name="T51" fmla="*/ 22 h 300"/>
                  <a:gd name="T52" fmla="*/ 179 w 246"/>
                  <a:gd name="T53" fmla="*/ 43 h 300"/>
                  <a:gd name="T54" fmla="*/ 41 w 246"/>
                  <a:gd name="T55" fmla="*/ 36 h 300"/>
                  <a:gd name="T56" fmla="*/ 110 w 246"/>
                  <a:gd name="T57" fmla="*/ 20 h 300"/>
                  <a:gd name="T58" fmla="*/ 110 w 246"/>
                  <a:gd name="T59" fmla="*/ 11 h 300"/>
                  <a:gd name="T60" fmla="*/ 190 w 246"/>
                  <a:gd name="T61" fmla="*/ 269 h 300"/>
                  <a:gd name="T62" fmla="*/ 29 w 246"/>
                  <a:gd name="T63" fmla="*/ 59 h 300"/>
                  <a:gd name="T64" fmla="*/ 190 w 246"/>
                  <a:gd name="T65" fmla="*/ 71 h 300"/>
                  <a:gd name="T66" fmla="*/ 200 w 246"/>
                  <a:gd name="T67" fmla="*/ 49 h 300"/>
                  <a:gd name="T68" fmla="*/ 19 w 246"/>
                  <a:gd name="T69" fmla="*/ 278 h 300"/>
                  <a:gd name="T70" fmla="*/ 200 w 246"/>
                  <a:gd name="T71" fmla="*/ 185 h 300"/>
                  <a:gd name="T72" fmla="*/ 190 w 246"/>
                  <a:gd name="T73" fmla="*/ 269 h 300"/>
                  <a:gd name="T74" fmla="*/ 190 w 246"/>
                  <a:gd name="T75" fmla="*/ 133 h 300"/>
                  <a:gd name="T76" fmla="*/ 200 w 246"/>
                  <a:gd name="T77" fmla="*/ 124 h 300"/>
                  <a:gd name="T78" fmla="*/ 215 w 246"/>
                  <a:gd name="T79" fmla="*/ 35 h 300"/>
                  <a:gd name="T80" fmla="*/ 219 w 246"/>
                  <a:gd name="T81" fmla="*/ 22 h 300"/>
                  <a:gd name="T82" fmla="*/ 184 w 246"/>
                  <a:gd name="T83" fmla="*/ 36 h 300"/>
                  <a:gd name="T84" fmla="*/ 208 w 246"/>
                  <a:gd name="T85" fmla="*/ 44 h 300"/>
                  <a:gd name="T86" fmla="*/ 246 w 246"/>
                  <a:gd name="T87" fmla="*/ 41 h 300"/>
                  <a:gd name="T88" fmla="*/ 155 w 246"/>
                  <a:gd name="T89" fmla="*/ 134 h 300"/>
                  <a:gd name="T90" fmla="*/ 156 w 246"/>
                  <a:gd name="T91" fmla="*/ 92 h 300"/>
                  <a:gd name="T92" fmla="*/ 218 w 246"/>
                  <a:gd name="T93" fmla="*/ 41 h 300"/>
                  <a:gd name="T94" fmla="*/ 246 w 246"/>
                  <a:gd name="T95" fmla="*/ 107 h 300"/>
                  <a:gd name="T96" fmla="*/ 155 w 246"/>
                  <a:gd name="T97" fmla="*/ 201 h 300"/>
                  <a:gd name="T98" fmla="*/ 156 w 246"/>
                  <a:gd name="T99" fmla="*/ 159 h 300"/>
                  <a:gd name="T100" fmla="*/ 218 w 246"/>
                  <a:gd name="T101" fmla="*/ 10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6" h="300">
                    <a:moveTo>
                      <a:pt x="43" y="192"/>
                    </a:move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29" y="202"/>
                      <a:pt x="129" y="202"/>
                      <a:pt x="129" y="202"/>
                    </a:cubicBezTo>
                    <a:cubicBezTo>
                      <a:pt x="43" y="202"/>
                      <a:pt x="43" y="202"/>
                      <a:pt x="43" y="202"/>
                    </a:cubicBezTo>
                    <a:lnTo>
                      <a:pt x="43" y="192"/>
                    </a:lnTo>
                    <a:close/>
                    <a:moveTo>
                      <a:pt x="129" y="126"/>
                    </a:moveTo>
                    <a:cubicBezTo>
                      <a:pt x="43" y="126"/>
                      <a:pt x="43" y="126"/>
                      <a:pt x="43" y="126"/>
                    </a:cubicBezTo>
                    <a:cubicBezTo>
                      <a:pt x="43" y="135"/>
                      <a:pt x="43" y="135"/>
                      <a:pt x="43" y="135"/>
                    </a:cubicBezTo>
                    <a:cubicBezTo>
                      <a:pt x="129" y="135"/>
                      <a:pt x="129" y="135"/>
                      <a:pt x="129" y="135"/>
                    </a:cubicBezTo>
                    <a:lnTo>
                      <a:pt x="129" y="126"/>
                    </a:lnTo>
                    <a:close/>
                    <a:moveTo>
                      <a:pt x="208" y="111"/>
                    </a:moveTo>
                    <a:cubicBezTo>
                      <a:pt x="215" y="101"/>
                      <a:pt x="215" y="101"/>
                      <a:pt x="215" y="101"/>
                    </a:cubicBezTo>
                    <a:cubicBezTo>
                      <a:pt x="219" y="101"/>
                      <a:pt x="219" y="101"/>
                      <a:pt x="219" y="101"/>
                    </a:cubicBezTo>
                    <a:cubicBezTo>
                      <a:pt x="219" y="90"/>
                      <a:pt x="219" y="90"/>
                      <a:pt x="219" y="90"/>
                    </a:cubicBezTo>
                    <a:cubicBezTo>
                      <a:pt x="208" y="106"/>
                      <a:pt x="208" y="106"/>
                      <a:pt x="208" y="106"/>
                    </a:cubicBezTo>
                    <a:lnTo>
                      <a:pt x="208" y="111"/>
                    </a:lnTo>
                    <a:close/>
                    <a:moveTo>
                      <a:pt x="117" y="92"/>
                    </a:move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117" y="102"/>
                      <a:pt x="117" y="102"/>
                      <a:pt x="117" y="102"/>
                    </a:cubicBezTo>
                    <a:lnTo>
                      <a:pt x="117" y="92"/>
                    </a:lnTo>
                    <a:close/>
                    <a:moveTo>
                      <a:pt x="43" y="235"/>
                    </a:moveTo>
                    <a:cubicBezTo>
                      <a:pt x="117" y="235"/>
                      <a:pt x="117" y="235"/>
                      <a:pt x="117" y="235"/>
                    </a:cubicBezTo>
                    <a:cubicBezTo>
                      <a:pt x="117" y="226"/>
                      <a:pt x="117" y="226"/>
                      <a:pt x="117" y="226"/>
                    </a:cubicBezTo>
                    <a:cubicBezTo>
                      <a:pt x="43" y="226"/>
                      <a:pt x="43" y="226"/>
                      <a:pt x="43" y="226"/>
                    </a:cubicBezTo>
                    <a:lnTo>
                      <a:pt x="43" y="235"/>
                    </a:lnTo>
                    <a:close/>
                    <a:moveTo>
                      <a:pt x="208" y="287"/>
                    </a:moveTo>
                    <a:cubicBezTo>
                      <a:pt x="11" y="287"/>
                      <a:pt x="11" y="287"/>
                      <a:pt x="11" y="287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7" y="31"/>
                      <a:pt x="40" y="26"/>
                      <a:pt x="44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300"/>
                      <a:pt x="0" y="300"/>
                      <a:pt x="0" y="300"/>
                    </a:cubicBezTo>
                    <a:cubicBezTo>
                      <a:pt x="219" y="300"/>
                      <a:pt x="219" y="300"/>
                      <a:pt x="219" y="300"/>
                    </a:cubicBezTo>
                    <a:cubicBezTo>
                      <a:pt x="219" y="157"/>
                      <a:pt x="219" y="157"/>
                      <a:pt x="219" y="157"/>
                    </a:cubicBezTo>
                    <a:cubicBezTo>
                      <a:pt x="208" y="173"/>
                      <a:pt x="208" y="173"/>
                      <a:pt x="208" y="173"/>
                    </a:cubicBezTo>
                    <a:lnTo>
                      <a:pt x="208" y="287"/>
                    </a:lnTo>
                    <a:close/>
                    <a:moveTo>
                      <a:pt x="117" y="159"/>
                    </a:moveTo>
                    <a:cubicBezTo>
                      <a:pt x="43" y="159"/>
                      <a:pt x="43" y="159"/>
                      <a:pt x="43" y="159"/>
                    </a:cubicBezTo>
                    <a:cubicBezTo>
                      <a:pt x="43" y="169"/>
                      <a:pt x="43" y="169"/>
                      <a:pt x="43" y="169"/>
                    </a:cubicBezTo>
                    <a:cubicBezTo>
                      <a:pt x="117" y="169"/>
                      <a:pt x="117" y="169"/>
                      <a:pt x="117" y="169"/>
                    </a:cubicBezTo>
                    <a:lnTo>
                      <a:pt x="117" y="159"/>
                    </a:lnTo>
                    <a:close/>
                    <a:moveTo>
                      <a:pt x="41" y="36"/>
                    </a:moveTo>
                    <a:cubicBezTo>
                      <a:pt x="43" y="29"/>
                      <a:pt x="50" y="25"/>
                      <a:pt x="57" y="22"/>
                    </a:cubicBezTo>
                    <a:cubicBezTo>
                      <a:pt x="63" y="21"/>
                      <a:pt x="71" y="20"/>
                      <a:pt x="77" y="20"/>
                    </a:cubicBezTo>
                    <a:cubicBezTo>
                      <a:pt x="80" y="20"/>
                      <a:pt x="83" y="20"/>
                      <a:pt x="86" y="20"/>
                    </a:cubicBezTo>
                    <a:cubicBezTo>
                      <a:pt x="87" y="20"/>
                      <a:pt x="88" y="20"/>
                      <a:pt x="89" y="20"/>
                    </a:cubicBezTo>
                    <a:cubicBezTo>
                      <a:pt x="89" y="9"/>
                      <a:pt x="98" y="0"/>
                      <a:pt x="110" y="0"/>
                    </a:cubicBezTo>
                    <a:cubicBezTo>
                      <a:pt x="121" y="0"/>
                      <a:pt x="130" y="9"/>
                      <a:pt x="130" y="20"/>
                    </a:cubicBezTo>
                    <a:cubicBezTo>
                      <a:pt x="131" y="20"/>
                      <a:pt x="132" y="20"/>
                      <a:pt x="133" y="20"/>
                    </a:cubicBezTo>
                    <a:cubicBezTo>
                      <a:pt x="136" y="20"/>
                      <a:pt x="139" y="20"/>
                      <a:pt x="142" y="20"/>
                    </a:cubicBezTo>
                    <a:cubicBezTo>
                      <a:pt x="149" y="20"/>
                      <a:pt x="156" y="21"/>
                      <a:pt x="162" y="22"/>
                    </a:cubicBezTo>
                    <a:cubicBezTo>
                      <a:pt x="170" y="25"/>
                      <a:pt x="176" y="29"/>
                      <a:pt x="178" y="36"/>
                    </a:cubicBezTo>
                    <a:cubicBezTo>
                      <a:pt x="179" y="38"/>
                      <a:pt x="179" y="41"/>
                      <a:pt x="179" y="43"/>
                    </a:cubicBezTo>
                    <a:cubicBezTo>
                      <a:pt x="145" y="43"/>
                      <a:pt x="74" y="43"/>
                      <a:pt x="40" y="43"/>
                    </a:cubicBezTo>
                    <a:cubicBezTo>
                      <a:pt x="40" y="41"/>
                      <a:pt x="41" y="38"/>
                      <a:pt x="41" y="36"/>
                    </a:cubicBezTo>
                    <a:close/>
                    <a:moveTo>
                      <a:pt x="99" y="20"/>
                    </a:moveTo>
                    <a:cubicBezTo>
                      <a:pt x="103" y="20"/>
                      <a:pt x="106" y="20"/>
                      <a:pt x="110" y="20"/>
                    </a:cubicBezTo>
                    <a:cubicBezTo>
                      <a:pt x="113" y="20"/>
                      <a:pt x="116" y="20"/>
                      <a:pt x="120" y="20"/>
                    </a:cubicBezTo>
                    <a:cubicBezTo>
                      <a:pt x="119" y="15"/>
                      <a:pt x="115" y="11"/>
                      <a:pt x="110" y="11"/>
                    </a:cubicBezTo>
                    <a:cubicBezTo>
                      <a:pt x="104" y="11"/>
                      <a:pt x="100" y="15"/>
                      <a:pt x="99" y="20"/>
                    </a:cubicBezTo>
                    <a:close/>
                    <a:moveTo>
                      <a:pt x="190" y="269"/>
                    </a:moveTo>
                    <a:cubicBezTo>
                      <a:pt x="29" y="269"/>
                      <a:pt x="29" y="269"/>
                      <a:pt x="29" y="26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90" y="59"/>
                      <a:pt x="190" y="59"/>
                      <a:pt x="190" y="59"/>
                    </a:cubicBezTo>
                    <a:cubicBezTo>
                      <a:pt x="190" y="71"/>
                      <a:pt x="190" y="71"/>
                      <a:pt x="190" y="71"/>
                    </a:cubicBezTo>
                    <a:cubicBezTo>
                      <a:pt x="200" y="57"/>
                      <a:pt x="200" y="57"/>
                      <a:pt x="200" y="57"/>
                    </a:cubicBezTo>
                    <a:cubicBezTo>
                      <a:pt x="200" y="49"/>
                      <a:pt x="200" y="49"/>
                      <a:pt x="200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278"/>
                      <a:pt x="19" y="278"/>
                      <a:pt x="19" y="278"/>
                    </a:cubicBezTo>
                    <a:cubicBezTo>
                      <a:pt x="200" y="278"/>
                      <a:pt x="200" y="278"/>
                      <a:pt x="200" y="278"/>
                    </a:cubicBezTo>
                    <a:cubicBezTo>
                      <a:pt x="200" y="185"/>
                      <a:pt x="200" y="185"/>
                      <a:pt x="200" y="185"/>
                    </a:cubicBezTo>
                    <a:cubicBezTo>
                      <a:pt x="190" y="199"/>
                      <a:pt x="190" y="199"/>
                      <a:pt x="190" y="199"/>
                    </a:cubicBezTo>
                    <a:lnTo>
                      <a:pt x="190" y="269"/>
                    </a:lnTo>
                    <a:close/>
                    <a:moveTo>
                      <a:pt x="200" y="119"/>
                    </a:moveTo>
                    <a:cubicBezTo>
                      <a:pt x="190" y="133"/>
                      <a:pt x="190" y="133"/>
                      <a:pt x="190" y="133"/>
                    </a:cubicBezTo>
                    <a:cubicBezTo>
                      <a:pt x="190" y="138"/>
                      <a:pt x="190" y="138"/>
                      <a:pt x="190" y="138"/>
                    </a:cubicBezTo>
                    <a:cubicBezTo>
                      <a:pt x="200" y="124"/>
                      <a:pt x="200" y="124"/>
                      <a:pt x="200" y="124"/>
                    </a:cubicBezTo>
                    <a:lnTo>
                      <a:pt x="200" y="119"/>
                    </a:lnTo>
                    <a:close/>
                    <a:moveTo>
                      <a:pt x="215" y="35"/>
                    </a:moveTo>
                    <a:cubicBezTo>
                      <a:pt x="219" y="35"/>
                      <a:pt x="219" y="35"/>
                      <a:pt x="219" y="35"/>
                    </a:cubicBezTo>
                    <a:cubicBezTo>
                      <a:pt x="219" y="22"/>
                      <a:pt x="219" y="22"/>
                      <a:pt x="219" y="22"/>
                    </a:cubicBezTo>
                    <a:cubicBezTo>
                      <a:pt x="175" y="22"/>
                      <a:pt x="175" y="22"/>
                      <a:pt x="175" y="22"/>
                    </a:cubicBezTo>
                    <a:cubicBezTo>
                      <a:pt x="179" y="26"/>
                      <a:pt x="182" y="30"/>
                      <a:pt x="184" y="36"/>
                    </a:cubicBezTo>
                    <a:cubicBezTo>
                      <a:pt x="208" y="36"/>
                      <a:pt x="208" y="36"/>
                      <a:pt x="208" y="36"/>
                    </a:cubicBezTo>
                    <a:cubicBezTo>
                      <a:pt x="208" y="44"/>
                      <a:pt x="208" y="44"/>
                      <a:pt x="208" y="44"/>
                    </a:cubicBezTo>
                    <a:lnTo>
                      <a:pt x="215" y="35"/>
                    </a:lnTo>
                    <a:close/>
                    <a:moveTo>
                      <a:pt x="246" y="41"/>
                    </a:moveTo>
                    <a:cubicBezTo>
                      <a:pt x="182" y="134"/>
                      <a:pt x="182" y="134"/>
                      <a:pt x="182" y="134"/>
                    </a:cubicBezTo>
                    <a:cubicBezTo>
                      <a:pt x="155" y="134"/>
                      <a:pt x="155" y="134"/>
                      <a:pt x="155" y="134"/>
                    </a:cubicBezTo>
                    <a:cubicBezTo>
                      <a:pt x="129" y="92"/>
                      <a:pt x="129" y="92"/>
                      <a:pt x="129" y="92"/>
                    </a:cubicBezTo>
                    <a:cubicBezTo>
                      <a:pt x="156" y="92"/>
                      <a:pt x="156" y="92"/>
                      <a:pt x="156" y="92"/>
                    </a:cubicBezTo>
                    <a:cubicBezTo>
                      <a:pt x="169" y="113"/>
                      <a:pt x="169" y="113"/>
                      <a:pt x="169" y="113"/>
                    </a:cubicBezTo>
                    <a:cubicBezTo>
                      <a:pt x="218" y="41"/>
                      <a:pt x="218" y="41"/>
                      <a:pt x="218" y="41"/>
                    </a:cubicBezTo>
                    <a:lnTo>
                      <a:pt x="246" y="41"/>
                    </a:lnTo>
                    <a:close/>
                    <a:moveTo>
                      <a:pt x="246" y="107"/>
                    </a:moveTo>
                    <a:cubicBezTo>
                      <a:pt x="182" y="201"/>
                      <a:pt x="182" y="201"/>
                      <a:pt x="182" y="201"/>
                    </a:cubicBezTo>
                    <a:cubicBezTo>
                      <a:pt x="155" y="201"/>
                      <a:pt x="155" y="201"/>
                      <a:pt x="155" y="201"/>
                    </a:cubicBezTo>
                    <a:cubicBezTo>
                      <a:pt x="129" y="159"/>
                      <a:pt x="129" y="159"/>
                      <a:pt x="129" y="159"/>
                    </a:cubicBezTo>
                    <a:cubicBezTo>
                      <a:pt x="156" y="159"/>
                      <a:pt x="156" y="159"/>
                      <a:pt x="156" y="159"/>
                    </a:cubicBezTo>
                    <a:cubicBezTo>
                      <a:pt x="169" y="180"/>
                      <a:pt x="169" y="180"/>
                      <a:pt x="169" y="180"/>
                    </a:cubicBezTo>
                    <a:cubicBezTo>
                      <a:pt x="218" y="107"/>
                      <a:pt x="218" y="107"/>
                      <a:pt x="218" y="107"/>
                    </a:cubicBezTo>
                    <a:lnTo>
                      <a:pt x="246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3289D2D-AF38-411A-A17F-C988529099EE}"/>
                </a:ext>
              </a:extLst>
            </p:cNvPr>
            <p:cNvCxnSpPr>
              <a:cxnSpLocks/>
            </p:cNvCxnSpPr>
            <p:nvPr/>
          </p:nvCxnSpPr>
          <p:spPr>
            <a:xfrm>
              <a:off x="2850426" y="3148362"/>
              <a:ext cx="3504907" cy="1"/>
            </a:xfrm>
            <a:prstGeom prst="line">
              <a:avLst/>
            </a:prstGeom>
            <a:noFill/>
            <a:ln w="57150" cap="flat" cmpd="sng" algn="ctr">
              <a:solidFill>
                <a:srgbClr val="FFFFFF"/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5480D02-2390-416F-829E-0736CFE03FD7}"/>
                </a:ext>
              </a:extLst>
            </p:cNvPr>
            <p:cNvCxnSpPr/>
            <p:nvPr/>
          </p:nvCxnSpPr>
          <p:spPr>
            <a:xfrm>
              <a:off x="4610542" y="1451552"/>
              <a:ext cx="0" cy="3389169"/>
            </a:xfrm>
            <a:prstGeom prst="line">
              <a:avLst/>
            </a:prstGeom>
            <a:noFill/>
            <a:ln w="57150" cap="flat" cmpd="sng" algn="ctr">
              <a:solidFill>
                <a:srgbClr val="FFFFFF"/>
              </a:solidFill>
              <a:prstDash val="solid"/>
            </a:ln>
            <a:effectLst/>
          </p:spPr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42C4F6C-B115-4EE9-AD6C-DAC85CBBB14B}"/>
                </a:ext>
              </a:extLst>
            </p:cNvPr>
            <p:cNvGrpSpPr/>
            <p:nvPr/>
          </p:nvGrpSpPr>
          <p:grpSpPr>
            <a:xfrm>
              <a:off x="2946428" y="1844219"/>
              <a:ext cx="2994241" cy="2988994"/>
              <a:chOff x="2946428" y="1844219"/>
              <a:chExt cx="2994241" cy="2988994"/>
            </a:xfrm>
          </p:grpSpPr>
          <p:sp>
            <p:nvSpPr>
              <p:cNvPr id="17" name="Partial Circle 16">
                <a:extLst>
                  <a:ext uri="{FF2B5EF4-FFF2-40B4-BE49-F238E27FC236}">
                    <a16:creationId xmlns:a16="http://schemas.microsoft.com/office/drawing/2014/main" id="{34CAD586-D8B9-49BE-AB2D-CD3AC8A435B7}"/>
                  </a:ext>
                </a:extLst>
              </p:cNvPr>
              <p:cNvSpPr/>
              <p:nvPr/>
            </p:nvSpPr>
            <p:spPr>
              <a:xfrm rot="5400000">
                <a:off x="2943771" y="3159451"/>
                <a:ext cx="1676419" cy="1671106"/>
              </a:xfrm>
              <a:custGeom>
                <a:avLst/>
                <a:gdLst>
                  <a:gd name="connsiteX0" fmla="*/ 3451386 w 3451386"/>
                  <a:gd name="connsiteY0" fmla="*/ 1705532 h 3411063"/>
                  <a:gd name="connsiteX1" fmla="*/ 1778820 w 3451386"/>
                  <a:gd name="connsiteY1" fmla="*/ 3410256 h 3411063"/>
                  <a:gd name="connsiteX2" fmla="*/ 1725693 w 3451386"/>
                  <a:gd name="connsiteY2" fmla="*/ 1705532 h 3411063"/>
                  <a:gd name="connsiteX3" fmla="*/ 3451386 w 3451386"/>
                  <a:gd name="connsiteY3" fmla="*/ 1705532 h 3411063"/>
                  <a:gd name="connsiteX0" fmla="*/ 1674175 w 1674175"/>
                  <a:gd name="connsiteY0" fmla="*/ 0 h 1704724"/>
                  <a:gd name="connsiteX1" fmla="*/ 1609 w 1674175"/>
                  <a:gd name="connsiteY1" fmla="*/ 1704724 h 1704724"/>
                  <a:gd name="connsiteX2" fmla="*/ 0 w 1674175"/>
                  <a:gd name="connsiteY2" fmla="*/ 47223 h 1704724"/>
                  <a:gd name="connsiteX3" fmla="*/ 1674175 w 1674175"/>
                  <a:gd name="connsiteY3" fmla="*/ 0 h 1704724"/>
                  <a:gd name="connsiteX0" fmla="*/ 1676419 w 1676419"/>
                  <a:gd name="connsiteY0" fmla="*/ 0 h 1671106"/>
                  <a:gd name="connsiteX1" fmla="*/ 1609 w 1676419"/>
                  <a:gd name="connsiteY1" fmla="*/ 1671106 h 1671106"/>
                  <a:gd name="connsiteX2" fmla="*/ 0 w 1676419"/>
                  <a:gd name="connsiteY2" fmla="*/ 13605 h 1671106"/>
                  <a:gd name="connsiteX3" fmla="*/ 1676419 w 1676419"/>
                  <a:gd name="connsiteY3" fmla="*/ 0 h 1671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6419" h="1671106">
                    <a:moveTo>
                      <a:pt x="1676419" y="0"/>
                    </a:moveTo>
                    <a:cubicBezTo>
                      <a:pt x="1676419" y="921496"/>
                      <a:pt x="933556" y="1642737"/>
                      <a:pt x="1609" y="1671106"/>
                    </a:cubicBezTo>
                    <a:cubicBezTo>
                      <a:pt x="1073" y="1118606"/>
                      <a:pt x="536" y="566105"/>
                      <a:pt x="0" y="13605"/>
                    </a:cubicBezTo>
                    <a:lnTo>
                      <a:pt x="1676419" y="0"/>
                    </a:lnTo>
                    <a:close/>
                  </a:path>
                </a:pathLst>
              </a:custGeom>
              <a:solidFill>
                <a:srgbClr val="00558C"/>
              </a:solidFill>
              <a:ln>
                <a:solidFill>
                  <a:srgbClr val="383838"/>
                </a:solidFill>
              </a:ln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Rectangle 27">
                <a:extLst>
                  <a:ext uri="{FF2B5EF4-FFF2-40B4-BE49-F238E27FC236}">
                    <a16:creationId xmlns:a16="http://schemas.microsoft.com/office/drawing/2014/main" id="{EF8A221E-7AEB-4537-95D2-C6B49E83D1BC}"/>
                  </a:ext>
                </a:extLst>
              </p:cNvPr>
              <p:cNvSpPr/>
              <p:nvPr/>
            </p:nvSpPr>
            <p:spPr>
              <a:xfrm rot="2546727">
                <a:off x="3361673" y="1844219"/>
                <a:ext cx="2578996" cy="2572600"/>
              </a:xfrm>
              <a:custGeom>
                <a:avLst/>
                <a:gdLst>
                  <a:gd name="connsiteX0" fmla="*/ 0 w 2087431"/>
                  <a:gd name="connsiteY0" fmla="*/ 0 h 307777"/>
                  <a:gd name="connsiteX1" fmla="*/ 2087431 w 2087431"/>
                  <a:gd name="connsiteY1" fmla="*/ 0 h 307777"/>
                  <a:gd name="connsiteX2" fmla="*/ 2087431 w 2087431"/>
                  <a:gd name="connsiteY2" fmla="*/ 307777 h 307777"/>
                  <a:gd name="connsiteX3" fmla="*/ 0 w 2087431"/>
                  <a:gd name="connsiteY3" fmla="*/ 307777 h 307777"/>
                  <a:gd name="connsiteX4" fmla="*/ 0 w 2087431"/>
                  <a:gd name="connsiteY4" fmla="*/ 0 h 307777"/>
                  <a:gd name="connsiteX0" fmla="*/ 0 w 2108853"/>
                  <a:gd name="connsiteY0" fmla="*/ 466616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0 w 2108853"/>
                  <a:gd name="connsiteY4" fmla="*/ 466616 h 774393"/>
                  <a:gd name="connsiteX0" fmla="*/ 20180 w 2108853"/>
                  <a:gd name="connsiteY0" fmla="*/ 338408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20180 w 2108853"/>
                  <a:gd name="connsiteY4" fmla="*/ 338408 h 774393"/>
                  <a:gd name="connsiteX0" fmla="*/ 20180 w 2108853"/>
                  <a:gd name="connsiteY0" fmla="*/ 338408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20180 w 2108853"/>
                  <a:gd name="connsiteY4" fmla="*/ 338408 h 774393"/>
                  <a:gd name="connsiteX0" fmla="*/ 75575 w 2108853"/>
                  <a:gd name="connsiteY0" fmla="*/ 81713 h 774393"/>
                  <a:gd name="connsiteX1" fmla="*/ 2108853 w 2108853"/>
                  <a:gd name="connsiteY1" fmla="*/ 0 h 774393"/>
                  <a:gd name="connsiteX2" fmla="*/ 2087431 w 2108853"/>
                  <a:gd name="connsiteY2" fmla="*/ 774393 h 774393"/>
                  <a:gd name="connsiteX3" fmla="*/ 0 w 2108853"/>
                  <a:gd name="connsiteY3" fmla="*/ 774393 h 774393"/>
                  <a:gd name="connsiteX4" fmla="*/ 75575 w 2108853"/>
                  <a:gd name="connsiteY4" fmla="*/ 81713 h 774393"/>
                  <a:gd name="connsiteX0" fmla="*/ 125823 w 2108853"/>
                  <a:gd name="connsiteY0" fmla="*/ 54420 h 875866"/>
                  <a:gd name="connsiteX1" fmla="*/ 2108853 w 2108853"/>
                  <a:gd name="connsiteY1" fmla="*/ 101473 h 875866"/>
                  <a:gd name="connsiteX2" fmla="*/ 2087431 w 2108853"/>
                  <a:gd name="connsiteY2" fmla="*/ 875866 h 875866"/>
                  <a:gd name="connsiteX3" fmla="*/ 0 w 2108853"/>
                  <a:gd name="connsiteY3" fmla="*/ 875866 h 875866"/>
                  <a:gd name="connsiteX4" fmla="*/ 125823 w 2108853"/>
                  <a:gd name="connsiteY4" fmla="*/ 54420 h 875866"/>
                  <a:gd name="connsiteX0" fmla="*/ 115379 w 2108853"/>
                  <a:gd name="connsiteY0" fmla="*/ 48004 h 1027169"/>
                  <a:gd name="connsiteX1" fmla="*/ 2108853 w 2108853"/>
                  <a:gd name="connsiteY1" fmla="*/ 252776 h 1027169"/>
                  <a:gd name="connsiteX2" fmla="*/ 2087431 w 2108853"/>
                  <a:gd name="connsiteY2" fmla="*/ 1027169 h 1027169"/>
                  <a:gd name="connsiteX3" fmla="*/ 0 w 2108853"/>
                  <a:gd name="connsiteY3" fmla="*/ 1027169 h 1027169"/>
                  <a:gd name="connsiteX4" fmla="*/ 115379 w 2108853"/>
                  <a:gd name="connsiteY4" fmla="*/ 48004 h 102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8853" h="1027169">
                    <a:moveTo>
                      <a:pt x="115379" y="48004"/>
                    </a:moveTo>
                    <a:lnTo>
                      <a:pt x="2108853" y="252776"/>
                    </a:lnTo>
                    <a:lnTo>
                      <a:pt x="2087431" y="1027169"/>
                    </a:lnTo>
                    <a:lnTo>
                      <a:pt x="0" y="1027169"/>
                    </a:lnTo>
                    <a:cubicBezTo>
                      <a:pt x="6727" y="881841"/>
                      <a:pt x="145666" y="-243495"/>
                      <a:pt x="115379" y="48004"/>
                    </a:cubicBezTo>
                    <a:close/>
                  </a:path>
                </a:pathLst>
              </a:custGeom>
              <a:noFill/>
            </p:spPr>
            <p:txBody>
              <a:bodyPr wrap="none" lIns="91440" tIns="45720" rIns="91440" bIns="45720">
                <a:prstTxWarp prst="textArchDown">
                  <a:avLst>
                    <a:gd name="adj" fmla="val 20281628"/>
                  </a:avLst>
                </a:prstTxWarp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 w="0"/>
                    <a:solidFill>
                      <a:prstClr val="white"/>
                    </a:solidFill>
                    <a:effectLst/>
                    <a:uLnTx/>
                    <a:uFillTx/>
                  </a:rPr>
                  <a:t>Leadership,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 w="0"/>
                    <a:solidFill>
                      <a:prstClr val="white"/>
                    </a:solidFill>
                    <a:effectLst/>
                    <a:uLnTx/>
                    <a:uFillTx/>
                  </a:rPr>
                  <a:t>&amp; Culture</a:t>
                </a:r>
              </a:p>
            </p:txBody>
          </p:sp>
          <p:sp>
            <p:nvSpPr>
              <p:cNvPr id="19" name="Partial Circle 15">
                <a:extLst>
                  <a:ext uri="{FF2B5EF4-FFF2-40B4-BE49-F238E27FC236}">
                    <a16:creationId xmlns:a16="http://schemas.microsoft.com/office/drawing/2014/main" id="{6FA66442-14D1-41A9-B1B8-154770F506C8}"/>
                  </a:ext>
                </a:extLst>
              </p:cNvPr>
              <p:cNvSpPr/>
              <p:nvPr/>
            </p:nvSpPr>
            <p:spPr>
              <a:xfrm rot="5400000">
                <a:off x="3560239" y="3154645"/>
                <a:ext cx="1073617" cy="1077916"/>
              </a:xfrm>
              <a:custGeom>
                <a:avLst/>
                <a:gdLst>
                  <a:gd name="connsiteX0" fmla="*/ 3499873 w 3499873"/>
                  <a:gd name="connsiteY0" fmla="*/ 1729492 h 3458984"/>
                  <a:gd name="connsiteX1" fmla="*/ 2980036 w 3499873"/>
                  <a:gd name="connsiteY1" fmla="*/ 2959593 h 3458984"/>
                  <a:gd name="connsiteX2" fmla="*/ 1749935 w 3499873"/>
                  <a:gd name="connsiteY2" fmla="*/ 3458984 h 3458984"/>
                  <a:gd name="connsiteX3" fmla="*/ 1749937 w 3499873"/>
                  <a:gd name="connsiteY3" fmla="*/ 1729492 h 3458984"/>
                  <a:gd name="connsiteX4" fmla="*/ 3499873 w 3499873"/>
                  <a:gd name="connsiteY4" fmla="*/ 1729492 h 3458984"/>
                  <a:gd name="connsiteX0" fmla="*/ 1759364 w 1759364"/>
                  <a:gd name="connsiteY0" fmla="*/ 56561 h 1786053"/>
                  <a:gd name="connsiteX1" fmla="*/ 1239527 w 1759364"/>
                  <a:gd name="connsiteY1" fmla="*/ 1286662 h 1786053"/>
                  <a:gd name="connsiteX2" fmla="*/ 9426 w 1759364"/>
                  <a:gd name="connsiteY2" fmla="*/ 1786053 h 1786053"/>
                  <a:gd name="connsiteX3" fmla="*/ 1 w 1759364"/>
                  <a:gd name="connsiteY3" fmla="*/ 0 h 1786053"/>
                  <a:gd name="connsiteX4" fmla="*/ 1759364 w 1759364"/>
                  <a:gd name="connsiteY4" fmla="*/ 56561 h 1786053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37798 w 1749938"/>
                  <a:gd name="connsiteY3" fmla="*/ 33591 h 1729492"/>
                  <a:gd name="connsiteX4" fmla="*/ 1749938 w 1749938"/>
                  <a:gd name="connsiteY4" fmla="*/ 0 h 1729492"/>
                  <a:gd name="connsiteX0" fmla="*/ 1749938 w 1749938"/>
                  <a:gd name="connsiteY0" fmla="*/ 0 h 1729492"/>
                  <a:gd name="connsiteX1" fmla="*/ 1230101 w 1749938"/>
                  <a:gd name="connsiteY1" fmla="*/ 1230101 h 1729492"/>
                  <a:gd name="connsiteX2" fmla="*/ 0 w 1749938"/>
                  <a:gd name="connsiteY2" fmla="*/ 1729492 h 1729492"/>
                  <a:gd name="connsiteX3" fmla="*/ 29212 w 1749938"/>
                  <a:gd name="connsiteY3" fmla="*/ 12126 h 1729492"/>
                  <a:gd name="connsiteX4" fmla="*/ 1749938 w 1749938"/>
                  <a:gd name="connsiteY4" fmla="*/ 0 h 1729492"/>
                  <a:gd name="connsiteX0" fmla="*/ 1741433 w 1741433"/>
                  <a:gd name="connsiteY0" fmla="*/ 0 h 1729492"/>
                  <a:gd name="connsiteX1" fmla="*/ 1221596 w 1741433"/>
                  <a:gd name="connsiteY1" fmla="*/ 1230101 h 1729492"/>
                  <a:gd name="connsiteX2" fmla="*/ 0 w 1741433"/>
                  <a:gd name="connsiteY2" fmla="*/ 1729492 h 1729492"/>
                  <a:gd name="connsiteX3" fmla="*/ 20707 w 1741433"/>
                  <a:gd name="connsiteY3" fmla="*/ 12126 h 1729492"/>
                  <a:gd name="connsiteX4" fmla="*/ 1741433 w 1741433"/>
                  <a:gd name="connsiteY4" fmla="*/ 0 h 172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433" h="1729492">
                    <a:moveTo>
                      <a:pt x="1741433" y="0"/>
                    </a:moveTo>
                    <a:cubicBezTo>
                      <a:pt x="1741433" y="462212"/>
                      <a:pt x="1511835" y="941852"/>
                      <a:pt x="1221596" y="1230101"/>
                    </a:cubicBezTo>
                    <a:cubicBezTo>
                      <a:pt x="931357" y="1518350"/>
                      <a:pt x="460550" y="1729493"/>
                      <a:pt x="0" y="1729492"/>
                    </a:cubicBezTo>
                    <a:cubicBezTo>
                      <a:pt x="1" y="1152995"/>
                      <a:pt x="20706" y="588623"/>
                      <a:pt x="20707" y="12126"/>
                    </a:cubicBezTo>
                    <a:lnTo>
                      <a:pt x="1741433" y="0"/>
                    </a:lnTo>
                    <a:close/>
                  </a:path>
                </a:pathLst>
              </a:custGeom>
              <a:solidFill>
                <a:srgbClr val="007BCF"/>
              </a:solidFill>
            </p:spPr>
            <p:txBody>
              <a:bodyPr wrap="square" lIns="38100" tIns="38100" rIns="38100" bIns="381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0" name="Picture 6" descr="\\MAGNUM\Projects\Microsoft\Cloud Power FY12\Design\ICONS_PNG\Professionals.png">
                <a:extLst>
                  <a:ext uri="{FF2B5EF4-FFF2-40B4-BE49-F238E27FC236}">
                    <a16:creationId xmlns:a16="http://schemas.microsoft.com/office/drawing/2014/main" id="{61EAE427-7C3E-48E9-9E3A-35F6CB9CDA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biLevel thresh="25000"/>
              </a:blip>
              <a:srcRect/>
              <a:stretch>
                <a:fillRect/>
              </a:stretch>
            </p:blipFill>
            <p:spPr bwMode="auto">
              <a:xfrm>
                <a:off x="3909581" y="3335948"/>
                <a:ext cx="548640" cy="5486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749874B-62BE-4632-B9CC-C67BC48FA6CE}"/>
                </a:ext>
              </a:extLst>
            </p:cNvPr>
            <p:cNvCxnSpPr>
              <a:cxnSpLocks/>
            </p:cNvCxnSpPr>
            <p:nvPr/>
          </p:nvCxnSpPr>
          <p:spPr>
            <a:xfrm>
              <a:off x="2946427" y="3160317"/>
              <a:ext cx="3323240" cy="0"/>
            </a:xfrm>
            <a:prstGeom prst="line">
              <a:avLst/>
            </a:prstGeom>
            <a:noFill/>
            <a:ln w="69850" cap="flat" cmpd="sng" algn="ctr">
              <a:solidFill>
                <a:srgbClr val="FFFFFF"/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E0F07E-89F4-459A-BF3A-3BE1BCCCFE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18566" y="1504952"/>
              <a:ext cx="11668" cy="3328262"/>
            </a:xfrm>
            <a:prstGeom prst="line">
              <a:avLst/>
            </a:prstGeom>
            <a:noFill/>
            <a:ln w="69850" cap="flat" cmpd="sng" algn="ctr">
              <a:solidFill>
                <a:srgbClr val="FFFFFF"/>
              </a:solidFill>
              <a:prstDash val="solid"/>
            </a:ln>
            <a:effectLst/>
          </p:spPr>
        </p:cxn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968CB717-0A41-43C6-854C-04B7EC1520FA}"/>
                </a:ext>
              </a:extLst>
            </p:cNvPr>
            <p:cNvSpPr/>
            <p:nvPr/>
          </p:nvSpPr>
          <p:spPr>
            <a:xfrm>
              <a:off x="2868482" y="1398795"/>
              <a:ext cx="3474720" cy="3474720"/>
            </a:xfrm>
            <a:prstGeom prst="donut">
              <a:avLst>
                <a:gd name="adj" fmla="val 2818"/>
              </a:avLst>
            </a:prstGeom>
            <a:solidFill>
              <a:srgbClr val="C1C6C8"/>
            </a:solidFill>
            <a:ln w="3175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15888" marR="0" lvl="0" indent="-1158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64A457D-8286-44B8-8C6A-79346E2B0817}"/>
              </a:ext>
            </a:extLst>
          </p:cNvPr>
          <p:cNvSpPr txBox="1"/>
          <p:nvPr/>
        </p:nvSpPr>
        <p:spPr>
          <a:xfrm>
            <a:off x="374339" y="2815768"/>
            <a:ext cx="36832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Significant </a:t>
            </a:r>
            <a:r>
              <a:rPr lang="en-US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unit-by-unit restructuring</a:t>
            </a:r>
          </a:p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Permanently </a:t>
            </a:r>
            <a:r>
              <a:rPr lang="en-US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changed organizational structures</a:t>
            </a:r>
          </a:p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Annual </a:t>
            </a:r>
            <a:r>
              <a:rPr lang="en-US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personnel savings in excess of $25MM 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achieved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253783-AA25-4C9D-8838-FA9CDDAC6FE8}"/>
              </a:ext>
            </a:extLst>
          </p:cNvPr>
          <p:cNvSpPr txBox="1"/>
          <p:nvPr/>
        </p:nvSpPr>
        <p:spPr>
          <a:xfrm>
            <a:off x="290249" y="4555515"/>
            <a:ext cx="38080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Weekly </a:t>
            </a:r>
            <a:r>
              <a:rPr lang="en-US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cross-campus leadership meetings</a:t>
            </a:r>
          </a:p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Enterprise view 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of institutional success</a:t>
            </a:r>
          </a:p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Improved </a:t>
            </a:r>
            <a:r>
              <a:rPr lang="en-US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accountability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for campus and unit performance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CA9B82-D876-4324-AECF-C8D501431057}"/>
              </a:ext>
            </a:extLst>
          </p:cNvPr>
          <p:cNvSpPr txBox="1"/>
          <p:nvPr/>
        </p:nvSpPr>
        <p:spPr>
          <a:xfrm>
            <a:off x="8023733" y="2815768"/>
            <a:ext cx="3878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Improved </a:t>
            </a:r>
            <a:r>
              <a:rPr lang="en-US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position control</a:t>
            </a:r>
          </a:p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Increased appetite for </a:t>
            </a:r>
            <a:r>
              <a:rPr lang="en-US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shared administrative services</a:t>
            </a:r>
          </a:p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Fostered </a:t>
            </a:r>
            <a:r>
              <a:rPr lang="en-US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longer-term approach to institutional investment </a:t>
            </a: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and success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CF2367-D882-45E4-A672-F148C5A5F9E7}"/>
              </a:ext>
            </a:extLst>
          </p:cNvPr>
          <p:cNvSpPr txBox="1"/>
          <p:nvPr/>
        </p:nvSpPr>
        <p:spPr>
          <a:xfrm>
            <a:off x="8006326" y="4545124"/>
            <a:ext cx="3877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Ongoing </a:t>
            </a:r>
            <a:r>
              <a:rPr lang="en-US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monitoring of financial performance</a:t>
            </a:r>
          </a:p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Improved </a:t>
            </a:r>
            <a:r>
              <a:rPr lang="en-US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insight into units’ financials</a:t>
            </a:r>
          </a:p>
          <a:p>
            <a:pPr marL="285750" indent="-285750" defTabSz="9144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Organizational redesign efforts aimed at </a:t>
            </a:r>
            <a:r>
              <a:rPr lang="en-US" sz="14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normalizing service levels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A91A080-810E-4281-922F-1D85F636AEFB}"/>
              </a:ext>
            </a:extLst>
          </p:cNvPr>
          <p:cNvCxnSpPr>
            <a:cxnSpLocks/>
          </p:cNvCxnSpPr>
          <p:nvPr/>
        </p:nvCxnSpPr>
        <p:spPr>
          <a:xfrm>
            <a:off x="290249" y="4397167"/>
            <a:ext cx="3644296" cy="7144"/>
          </a:xfrm>
          <a:prstGeom prst="line">
            <a:avLst/>
          </a:prstGeom>
          <a:noFill/>
          <a:ln w="25400" cap="flat" cmpd="sng" algn="ctr">
            <a:solidFill>
              <a:srgbClr val="003B7C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496344-DCE0-487C-A5A5-E50302ECFB3D}"/>
              </a:ext>
            </a:extLst>
          </p:cNvPr>
          <p:cNvCxnSpPr>
            <a:cxnSpLocks/>
          </p:cNvCxnSpPr>
          <p:nvPr/>
        </p:nvCxnSpPr>
        <p:spPr>
          <a:xfrm>
            <a:off x="7860196" y="4397167"/>
            <a:ext cx="3644296" cy="7144"/>
          </a:xfrm>
          <a:prstGeom prst="line">
            <a:avLst/>
          </a:prstGeom>
          <a:noFill/>
          <a:ln w="25400" cap="flat" cmpd="sng" algn="ctr">
            <a:solidFill>
              <a:srgbClr val="003B7C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0" name="Title 1">
            <a:extLst>
              <a:ext uri="{FF2B5EF4-FFF2-40B4-BE49-F238E27FC236}">
                <a16:creationId xmlns:a16="http://schemas.microsoft.com/office/drawing/2014/main" id="{0B80438A-1130-496A-AE74-B689D55E4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7400"/>
            <a:ext cx="10972800" cy="585600"/>
          </a:xfrm>
        </p:spPr>
        <p:txBody>
          <a:bodyPr/>
          <a:lstStyle/>
          <a:p>
            <a:r>
              <a:rPr lang="en-US" sz="3800" b="1" dirty="0"/>
              <a:t>Case 1: Broad Org. Effectiveness Initiative </a:t>
            </a:r>
            <a:r>
              <a:rPr lang="en-US" sz="2400" b="1" dirty="0"/>
              <a:t>(2 of 2)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00909928-6C07-4F59-BDE1-44D7EE7826D3}"/>
              </a:ext>
            </a:extLst>
          </p:cNvPr>
          <p:cNvSpPr txBox="1">
            <a:spLocks/>
          </p:cNvSpPr>
          <p:nvPr/>
        </p:nvSpPr>
        <p:spPr>
          <a:xfrm>
            <a:off x="609600" y="1421000"/>
            <a:ext cx="10972800" cy="585600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867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43834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867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02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5336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75336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Huron was recently engaged by a large research institution to assist in breaking down campus “silos” and creating a more centralized and efficient service delivery model.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C3C66E-01D8-4D4D-8B55-9C1B07637902}"/>
              </a:ext>
            </a:extLst>
          </p:cNvPr>
          <p:cNvSpPr txBox="1"/>
          <p:nvPr/>
        </p:nvSpPr>
        <p:spPr>
          <a:xfrm>
            <a:off x="4535825" y="2137971"/>
            <a:ext cx="284302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RESULTS ACHIEVED</a:t>
            </a:r>
          </a:p>
        </p:txBody>
      </p:sp>
    </p:spTree>
    <p:extLst>
      <p:ext uri="{BB962C8B-B14F-4D97-AF65-F5344CB8AC3E}">
        <p14:creationId xmlns:p14="http://schemas.microsoft.com/office/powerpoint/2010/main" val="389145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EACA-D7A1-334A-9C5F-5726B324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 dirty="0"/>
              <a:t>Case 2: Recent USG Initiatives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2F14D126-B488-457A-8007-14166013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883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838BE-5EAD-434C-B290-9193BA76332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5563E1D-A99B-428E-84D5-A05621D46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942539"/>
              </p:ext>
            </p:extLst>
          </p:nvPr>
        </p:nvGraphicFramePr>
        <p:xfrm>
          <a:off x="487680" y="1452882"/>
          <a:ext cx="11224945" cy="4146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280">
                  <a:extLst>
                    <a:ext uri="{9D8B030D-6E8A-4147-A177-3AD203B41FA5}">
                      <a16:colId xmlns:a16="http://schemas.microsoft.com/office/drawing/2014/main" val="3243814677"/>
                    </a:ext>
                  </a:extLst>
                </a:gridCol>
                <a:gridCol w="5231966">
                  <a:extLst>
                    <a:ext uri="{9D8B030D-6E8A-4147-A177-3AD203B41FA5}">
                      <a16:colId xmlns:a16="http://schemas.microsoft.com/office/drawing/2014/main" val="2268405472"/>
                    </a:ext>
                  </a:extLst>
                </a:gridCol>
                <a:gridCol w="4280699">
                  <a:extLst>
                    <a:ext uri="{9D8B030D-6E8A-4147-A177-3AD203B41FA5}">
                      <a16:colId xmlns:a16="http://schemas.microsoft.com/office/drawing/2014/main" val="518051450"/>
                    </a:ext>
                  </a:extLst>
                </a:gridCol>
              </a:tblGrid>
              <a:tr h="2954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Initiative</a:t>
                      </a:r>
                    </a:p>
                  </a:txBody>
                  <a:tcPr marT="73152" marB="731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Background / Summary</a:t>
                      </a:r>
                    </a:p>
                  </a:txBody>
                  <a:tcPr marT="73152" marB="731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Outcomes</a:t>
                      </a:r>
                    </a:p>
                  </a:txBody>
                  <a:tcPr marT="73152" marB="73152" anchor="ctr"/>
                </a:tc>
                <a:extLst>
                  <a:ext uri="{0D108BD9-81ED-4DB2-BD59-A6C34878D82A}">
                    <a16:rowId xmlns:a16="http://schemas.microsoft.com/office/drawing/2014/main" val="735236257"/>
                  </a:ext>
                </a:extLst>
              </a:tr>
              <a:tr h="125272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Centralization of Administrative Services</a:t>
                      </a:r>
                    </a:p>
                  </a:txBody>
                  <a:tcPr marT="73152" marB="73152" anchor="b"/>
                </a:tc>
                <a:tc>
                  <a:txBody>
                    <a:bodyPr/>
                    <a:lstStyle/>
                    <a:p>
                      <a:pPr marL="342900" indent="-22860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Highly distributed core administrative services contributed to high costs and inconsistent service levels</a:t>
                      </a:r>
                    </a:p>
                    <a:p>
                      <a:pPr marL="342900" indent="-22860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USG sought to centralize HR, IT, and Business Manager (finance/budget) functions</a:t>
                      </a:r>
                    </a:p>
                  </a:txBody>
                  <a:tcPr marT="73152" marB="73152" anchor="ctr"/>
                </a:tc>
                <a:tc>
                  <a:txBody>
                    <a:bodyPr/>
                    <a:lstStyle/>
                    <a:p>
                      <a:pPr marL="342900" indent="-22860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Centrally managed, consistent and standardized services</a:t>
                      </a:r>
                    </a:p>
                    <a:p>
                      <a:pPr marL="342900" indent="-22860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Reduced costs, and improved accountability and greater transparency into processes</a:t>
                      </a:r>
                    </a:p>
                  </a:txBody>
                  <a:tcPr marT="73152" marB="73152" anchor="ctr"/>
                </a:tc>
                <a:extLst>
                  <a:ext uri="{0D108BD9-81ED-4DB2-BD59-A6C34878D82A}">
                    <a16:rowId xmlns:a16="http://schemas.microsoft.com/office/drawing/2014/main" val="76518379"/>
                  </a:ext>
                </a:extLst>
              </a:tr>
              <a:tr h="94756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Strategic Implementation Unit</a:t>
                      </a:r>
                    </a:p>
                  </a:txBody>
                  <a:tcPr marT="73152" marB="73152" anchor="b"/>
                </a:tc>
                <a:tc>
                  <a:txBody>
                    <a:bodyPr/>
                    <a:lstStyle/>
                    <a:p>
                      <a:pPr marL="342900" marR="0" lvl="0" indent="-22860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Historically informal approach / structure for managing change of these and other major initiatives</a:t>
                      </a:r>
                    </a:p>
                    <a:p>
                      <a:pPr marL="342900" indent="-22860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Opportunity to fully integrate project governance, project management, and change management under one unit</a:t>
                      </a:r>
                    </a:p>
                  </a:txBody>
                  <a:tcPr marT="73152" marB="73152" anchor="ctr"/>
                </a:tc>
                <a:tc>
                  <a:txBody>
                    <a:bodyPr/>
                    <a:lstStyle/>
                    <a:p>
                      <a:pPr marL="342900" indent="-22860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Dedicated unit to support effective implementation of material change initiatives (technology and other)</a:t>
                      </a:r>
                    </a:p>
                    <a:p>
                      <a:pPr marL="342900" indent="-22860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Heavy focus on change management to ensure initiatives’ long-term success</a:t>
                      </a:r>
                    </a:p>
                  </a:txBody>
                  <a:tcPr marT="73152" marB="73152" anchor="ctr"/>
                </a:tc>
                <a:extLst>
                  <a:ext uri="{0D108BD9-81ED-4DB2-BD59-A6C34878D82A}">
                    <a16:rowId xmlns:a16="http://schemas.microsoft.com/office/drawing/2014/main" val="2924839829"/>
                  </a:ext>
                </a:extLst>
              </a:tr>
              <a:tr h="125272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Forward-</a:t>
                      </a:r>
                      <a:br>
                        <a:rPr lang="en-US" sz="1400" b="1" dirty="0"/>
                      </a:br>
                      <a:r>
                        <a:rPr lang="en-US" sz="1400" b="1" dirty="0"/>
                        <a:t>Looking Initiatives</a:t>
                      </a:r>
                    </a:p>
                  </a:txBody>
                  <a:tcPr marT="73152" marB="73152" anchor="b"/>
                </a:tc>
                <a:tc>
                  <a:txBody>
                    <a:bodyPr/>
                    <a:lstStyle/>
                    <a:p>
                      <a:pPr marL="342900" indent="-22860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Recognition of need to focus on long-term employee pipeline and evolving workforce needs</a:t>
                      </a:r>
                    </a:p>
                    <a:p>
                      <a:pPr marL="342900" indent="-22860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Future of work (i.e., remote) post-Covid</a:t>
                      </a:r>
                    </a:p>
                    <a:p>
                      <a:pPr marL="342900" indent="-22860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Other</a:t>
                      </a:r>
                    </a:p>
                  </a:txBody>
                  <a:tcPr marT="73152" marB="73152" anchor="ctr"/>
                </a:tc>
                <a:tc>
                  <a:txBody>
                    <a:bodyPr/>
                    <a:lstStyle/>
                    <a:p>
                      <a:pPr marL="342900" lvl="0" indent="-22860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Proactive workforce planning / hiring pipeline to avoid under-resourcing</a:t>
                      </a:r>
                    </a:p>
                    <a:p>
                      <a:pPr marL="342900" marR="0" lvl="0" indent="-22860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Ensuring org structures and staffing levels reflect true business / service needs</a:t>
                      </a:r>
                    </a:p>
                  </a:txBody>
                  <a:tcPr marT="73152" marB="73152" anchor="ctr"/>
                </a:tc>
                <a:extLst>
                  <a:ext uri="{0D108BD9-81ED-4DB2-BD59-A6C34878D82A}">
                    <a16:rowId xmlns:a16="http://schemas.microsoft.com/office/drawing/2014/main" val="982984147"/>
                  </a:ext>
                </a:extLst>
              </a:tr>
            </a:tbl>
          </a:graphicData>
        </a:graphic>
      </p:graphicFrame>
      <p:pic>
        <p:nvPicPr>
          <p:cNvPr id="5" name="Graphic 4" descr="Share with solid fill">
            <a:extLst>
              <a:ext uri="{FF2B5EF4-FFF2-40B4-BE49-F238E27FC236}">
                <a16:creationId xmlns:a16="http://schemas.microsoft.com/office/drawing/2014/main" id="{177A93F0-B8ED-4CC1-BBA7-C6B10C434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812" y="4409140"/>
            <a:ext cx="457200" cy="457200"/>
          </a:xfrm>
          <a:prstGeom prst="rect">
            <a:avLst/>
          </a:prstGeom>
        </p:spPr>
      </p:pic>
      <p:pic>
        <p:nvPicPr>
          <p:cNvPr id="7" name="Graphic 6" descr="Playbook with solid fill">
            <a:extLst>
              <a:ext uri="{FF2B5EF4-FFF2-40B4-BE49-F238E27FC236}">
                <a16:creationId xmlns:a16="http://schemas.microsoft.com/office/drawing/2014/main" id="{E6A8B629-C966-4AE3-913B-3141E0B6A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739" y="3109540"/>
            <a:ext cx="548640" cy="548640"/>
          </a:xfrm>
          <a:prstGeom prst="rect">
            <a:avLst/>
          </a:prstGeom>
        </p:spPr>
      </p:pic>
      <p:pic>
        <p:nvPicPr>
          <p:cNvPr id="9" name="Graphic 8" descr="Social network with solid fill">
            <a:extLst>
              <a:ext uri="{FF2B5EF4-FFF2-40B4-BE49-F238E27FC236}">
                <a16:creationId xmlns:a16="http://schemas.microsoft.com/office/drawing/2014/main" id="{0A9C04B1-C740-4098-825E-DA6D9ACED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0167" y="1879628"/>
            <a:ext cx="553212" cy="5532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E4B14A-DC8C-451D-ACD9-0C8673472BEA}"/>
              </a:ext>
            </a:extLst>
          </p:cNvPr>
          <p:cNvSpPr/>
          <p:nvPr/>
        </p:nvSpPr>
        <p:spPr>
          <a:xfrm>
            <a:off x="487680" y="5798034"/>
            <a:ext cx="11224944" cy="640080"/>
          </a:xfrm>
          <a:prstGeom prst="rect">
            <a:avLst/>
          </a:prstGeom>
          <a:solidFill>
            <a:srgbClr val="00538A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FFFFFF"/>
                </a:solidFill>
                <a:latin typeface="Arial"/>
              </a:rPr>
              <a:t>Cost savings associated with these initiatives have been utilized for investment in strategic initiatives, such as new faculty hiring, strengthening core academic programs, student success efforts, and increased financial aid.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800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EACA-D7A1-334A-9C5F-5726B324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 dirty="0"/>
              <a:t>Case 3: Impact of an Efficiency Initiative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2F14D126-B488-457A-8007-14166013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883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838BE-5EAD-434C-B290-9193BA76332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3519AC9-ED97-41A1-8338-4A62EBA53EEC}"/>
              </a:ext>
            </a:extLst>
          </p:cNvPr>
          <p:cNvSpPr txBox="1">
            <a:spLocks/>
          </p:cNvSpPr>
          <p:nvPr/>
        </p:nvSpPr>
        <p:spPr>
          <a:xfrm>
            <a:off x="609600" y="1421000"/>
            <a:ext cx="10972800" cy="585600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867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43834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867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02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5336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75336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 2015-2016, Huron partnered with a ~$1 billion research institution to identify opportunities to eliminate its recurring annual operating deficit of $15-20 million.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294562A-91AC-482D-8E52-3C7E5A7EB2AE}"/>
              </a:ext>
            </a:extLst>
          </p:cNvPr>
          <p:cNvSpPr txBox="1">
            <a:spLocks/>
          </p:cNvSpPr>
          <p:nvPr/>
        </p:nvSpPr>
        <p:spPr>
          <a:xfrm>
            <a:off x="0" y="6493671"/>
            <a:ext cx="487680" cy="364331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883" b="1" kern="1200">
                <a:solidFill>
                  <a:srgbClr val="FFFFFF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defRPr/>
            </a:pPr>
            <a:fld id="{B28838BE-5EAD-434C-B290-9193BA76332A}" type="slidenum">
              <a:rPr lang="en-US" sz="1200" smtClean="0"/>
              <a:pPr defTabSz="609585">
                <a:defRPr/>
              </a:pPr>
              <a:t>14</a:t>
            </a:fld>
            <a:endParaRPr lang="en-US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10E110-D10D-415D-A764-4D0A5620188C}"/>
              </a:ext>
            </a:extLst>
          </p:cNvPr>
          <p:cNvSpPr/>
          <p:nvPr/>
        </p:nvSpPr>
        <p:spPr>
          <a:xfrm>
            <a:off x="8184232" y="4570542"/>
            <a:ext cx="3550136" cy="1956798"/>
          </a:xfrm>
          <a:prstGeom prst="rect">
            <a:avLst/>
          </a:prstGeom>
        </p:spPr>
        <p:txBody>
          <a:bodyPr wrap="square" lIns="0" tIns="0" rIns="0" bIns="0" anchor="ctr" anchorCtr="0">
            <a:normAutofit lnSpcReduction="10000"/>
          </a:bodyPr>
          <a:lstStyle/>
          <a:p>
            <a:pPr defTabSz="609585">
              <a:buClr>
                <a:srgbClr val="C1C6C8"/>
              </a:buClr>
              <a:defRPr/>
            </a:pPr>
            <a:r>
              <a:rPr lang="en-US" altLang="x-none" sz="1867" dirty="0">
                <a:solidFill>
                  <a:srgbClr val="71C5E8"/>
                </a:solidFill>
                <a:latin typeface="Arial" charset="0"/>
                <a:ea typeface="Arial" charset="0"/>
                <a:cs typeface="Arial" charset="0"/>
              </a:rPr>
              <a:t>Operating deficit eliminated, unleashing resources to invest in </a:t>
            </a:r>
            <a:r>
              <a:rPr lang="en-US" altLang="x-none" sz="1867" dirty="0">
                <a:latin typeface="Arial" charset="0"/>
                <a:ea typeface="Arial" charset="0"/>
                <a:cs typeface="Arial" charset="0"/>
              </a:rPr>
              <a:t>academics, research, aid, infrastructure, and other critical mission priorities; </a:t>
            </a:r>
            <a:r>
              <a:rPr lang="en-US" altLang="x-none" sz="1867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record admissions numbers and rankings improvement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BA09F1-4801-4BD8-90F1-4EAED67457B8}"/>
              </a:ext>
            </a:extLst>
          </p:cNvPr>
          <p:cNvSpPr/>
          <p:nvPr/>
        </p:nvSpPr>
        <p:spPr>
          <a:xfrm>
            <a:off x="704615" y="2360154"/>
            <a:ext cx="3368265" cy="1901952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/>
          <a:p>
            <a:pPr defTabSz="685783" fontAlgn="base">
              <a:spcAft>
                <a:spcPts val="600"/>
              </a:spcAft>
              <a:buClr>
                <a:srgbClr val="00548B"/>
              </a:buClr>
            </a:pPr>
            <a:r>
              <a:rPr lang="en-US" sz="1600" b="1" dirty="0">
                <a:solidFill>
                  <a:schemeClr val="accent2"/>
                </a:solidFill>
                <a:latin typeface="Arial" panose="020B0604020202020204"/>
              </a:rPr>
              <a:t>Recurring Operating Deficits</a:t>
            </a:r>
          </a:p>
          <a:p>
            <a:pPr marL="171446" indent="-171446" defTabSz="685783" fontAlgn="base">
              <a:buClr>
                <a:srgbClr val="00548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E6E6E6">
                    <a:lumMod val="25000"/>
                  </a:srgbClr>
                </a:solidFill>
                <a:latin typeface="Arial" panose="020B0604020202020204"/>
              </a:rPr>
              <a:t>Minimal or negative cash flows limited ability to invest in strategic initiatives and critical deferred maintenance needs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E35074-9465-4DBA-A6B5-19B7D28E7173}"/>
              </a:ext>
            </a:extLst>
          </p:cNvPr>
          <p:cNvSpPr/>
          <p:nvPr/>
        </p:nvSpPr>
        <p:spPr>
          <a:xfrm>
            <a:off x="4293009" y="2292007"/>
            <a:ext cx="1690769" cy="1477328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r" defTabSz="685783" fontAlgn="base"/>
            <a:r>
              <a:rPr lang="en-US" sz="8000" dirty="0">
                <a:solidFill>
                  <a:srgbClr val="71C5E8"/>
                </a:solidFill>
                <a:latin typeface="Arial" panose="020B0604020202020204"/>
              </a:rPr>
              <a:t>75</a:t>
            </a:r>
            <a:endParaRPr lang="en-US" sz="4000" dirty="0">
              <a:solidFill>
                <a:srgbClr val="71C5E8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AE9B54-C3FB-4F51-87E9-9BEB64D9DA31}"/>
              </a:ext>
            </a:extLst>
          </p:cNvPr>
          <p:cNvSpPr/>
          <p:nvPr/>
        </p:nvSpPr>
        <p:spPr>
          <a:xfrm>
            <a:off x="6208224" y="2396403"/>
            <a:ext cx="1614977" cy="146947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/>
          <a:p>
            <a:pPr defTabSz="609585"/>
            <a:r>
              <a:rPr lang="en-US" altLang="x-none" sz="1867" dirty="0">
                <a:solidFill>
                  <a:srgbClr val="E6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Discrete efficiency / effectiveness opportunities identified</a:t>
            </a:r>
            <a:endParaRPr lang="en-US" sz="1867" dirty="0">
              <a:solidFill>
                <a:srgbClr val="E6E6E6">
                  <a:lumMod val="25000"/>
                </a:srgbClr>
              </a:solidFill>
              <a:latin typeface="Arial" panose="020B060402020202020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A2BE56-2A3B-4F59-86BC-0D7FF63265EF}"/>
              </a:ext>
            </a:extLst>
          </p:cNvPr>
          <p:cNvCxnSpPr>
            <a:cxnSpLocks/>
          </p:cNvCxnSpPr>
          <p:nvPr/>
        </p:nvCxnSpPr>
        <p:spPr>
          <a:xfrm>
            <a:off x="7965296" y="4290627"/>
            <a:ext cx="0" cy="212193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842811-F00B-4AD8-8A5A-F420B05D5127}"/>
              </a:ext>
            </a:extLst>
          </p:cNvPr>
          <p:cNvCxnSpPr>
            <a:cxnSpLocks/>
          </p:cNvCxnSpPr>
          <p:nvPr/>
        </p:nvCxnSpPr>
        <p:spPr>
          <a:xfrm>
            <a:off x="8122915" y="4156619"/>
            <a:ext cx="3459485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C4D818-99BF-4312-85C7-A5E814170246}"/>
              </a:ext>
            </a:extLst>
          </p:cNvPr>
          <p:cNvCxnSpPr>
            <a:cxnSpLocks/>
          </p:cNvCxnSpPr>
          <p:nvPr/>
        </p:nvCxnSpPr>
        <p:spPr>
          <a:xfrm>
            <a:off x="609601" y="4156619"/>
            <a:ext cx="3476559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0238F-DD71-452C-8790-C03D8F8D4D84}"/>
              </a:ext>
            </a:extLst>
          </p:cNvPr>
          <p:cNvCxnSpPr>
            <a:cxnSpLocks/>
          </p:cNvCxnSpPr>
          <p:nvPr/>
        </p:nvCxnSpPr>
        <p:spPr>
          <a:xfrm>
            <a:off x="7965296" y="2144764"/>
            <a:ext cx="0" cy="1780575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E5E60C-4419-4D52-82E3-4520E30505E4}"/>
              </a:ext>
            </a:extLst>
          </p:cNvPr>
          <p:cNvCxnSpPr>
            <a:cxnSpLocks/>
          </p:cNvCxnSpPr>
          <p:nvPr/>
        </p:nvCxnSpPr>
        <p:spPr>
          <a:xfrm>
            <a:off x="4349153" y="4156619"/>
            <a:ext cx="3457487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67AFFE-1BF1-497C-8B91-273CAD3CDB80}"/>
              </a:ext>
            </a:extLst>
          </p:cNvPr>
          <p:cNvCxnSpPr>
            <a:cxnSpLocks/>
          </p:cNvCxnSpPr>
          <p:nvPr/>
        </p:nvCxnSpPr>
        <p:spPr>
          <a:xfrm flipH="1">
            <a:off x="4214980" y="2189720"/>
            <a:ext cx="404" cy="173561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85F8FA-6291-4FB2-BB2B-19226E366AB3}"/>
              </a:ext>
            </a:extLst>
          </p:cNvPr>
          <p:cNvCxnSpPr>
            <a:cxnSpLocks/>
          </p:cNvCxnSpPr>
          <p:nvPr/>
        </p:nvCxnSpPr>
        <p:spPr>
          <a:xfrm>
            <a:off x="4215384" y="4290627"/>
            <a:ext cx="0" cy="212193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6D5E83A-B77E-4A07-A43E-317389824E2E}"/>
              </a:ext>
            </a:extLst>
          </p:cNvPr>
          <p:cNvSpPr txBox="1"/>
          <p:nvPr/>
        </p:nvSpPr>
        <p:spPr>
          <a:xfrm>
            <a:off x="704088" y="2189720"/>
            <a:ext cx="3364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 fontAlgn="base">
              <a:buClr>
                <a:srgbClr val="00548B"/>
              </a:buClr>
            </a:pPr>
            <a:r>
              <a:rPr lang="en-US" sz="1800" b="1" dirty="0">
                <a:solidFill>
                  <a:srgbClr val="00548B"/>
                </a:solidFill>
                <a:latin typeface="Arial" panose="020B0604020202020204"/>
              </a:rPr>
              <a:t>Challenge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013806-BB17-49B0-B937-4C502718D8A2}"/>
              </a:ext>
            </a:extLst>
          </p:cNvPr>
          <p:cNvSpPr txBox="1"/>
          <p:nvPr/>
        </p:nvSpPr>
        <p:spPr>
          <a:xfrm>
            <a:off x="667886" y="4240740"/>
            <a:ext cx="3364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 fontAlgn="base">
              <a:buClr>
                <a:srgbClr val="00548B"/>
              </a:buClr>
            </a:pPr>
            <a:r>
              <a:rPr lang="en-US" sz="1800" b="1" dirty="0">
                <a:latin typeface="Arial" panose="020B0604020202020204"/>
              </a:rPr>
              <a:t>Goal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139CF9-C029-4BB8-A0A7-E1648E1AA9E5}"/>
              </a:ext>
            </a:extLst>
          </p:cNvPr>
          <p:cNvSpPr txBox="1"/>
          <p:nvPr/>
        </p:nvSpPr>
        <p:spPr>
          <a:xfrm>
            <a:off x="8159124" y="4243820"/>
            <a:ext cx="3364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 fontAlgn="base">
              <a:buClr>
                <a:srgbClr val="00548B"/>
              </a:buClr>
            </a:pPr>
            <a:r>
              <a:rPr lang="en-US" sz="1800" b="1" dirty="0">
                <a:solidFill>
                  <a:srgbClr val="00548B"/>
                </a:solidFill>
                <a:latin typeface="Arial" panose="020B0604020202020204"/>
              </a:rPr>
              <a:t>Outcome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21001B-F39C-4ECF-A868-F646A7D78983}"/>
              </a:ext>
            </a:extLst>
          </p:cNvPr>
          <p:cNvSpPr/>
          <p:nvPr/>
        </p:nvSpPr>
        <p:spPr>
          <a:xfrm>
            <a:off x="696112" y="4425406"/>
            <a:ext cx="3368265" cy="1901952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/>
          <a:p>
            <a:pPr defTabSz="685783" fontAlgn="base">
              <a:spcAft>
                <a:spcPts val="600"/>
              </a:spcAft>
              <a:buClr>
                <a:srgbClr val="00548B"/>
              </a:buClr>
            </a:pPr>
            <a:r>
              <a:rPr lang="en-US" sz="1600" b="1" dirty="0">
                <a:solidFill>
                  <a:schemeClr val="accent2"/>
                </a:solidFill>
                <a:latin typeface="Arial" panose="020B0604020202020204"/>
              </a:rPr>
              <a:t>Identify Resources for Investment</a:t>
            </a:r>
          </a:p>
          <a:p>
            <a:pPr marL="171446" indent="-171446" defTabSz="685783" fontAlgn="base">
              <a:buClr>
                <a:srgbClr val="00548B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E6E6E6">
                    <a:lumMod val="25000"/>
                  </a:srgbClr>
                </a:solidFill>
                <a:latin typeface="Arial" panose="020B0604020202020204"/>
              </a:rPr>
              <a:t>Uncover and implement cost savings and revenue enhancement initiatives to eliminate recurring deficit, and enable investment in critical strategic endeavors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4E5D5C7-379E-4572-BF8E-E929933E9334}"/>
              </a:ext>
            </a:extLst>
          </p:cNvPr>
          <p:cNvSpPr/>
          <p:nvPr/>
        </p:nvSpPr>
        <p:spPr>
          <a:xfrm>
            <a:off x="4258204" y="4718128"/>
            <a:ext cx="1690769" cy="1477328"/>
          </a:xfrm>
          <a:prstGeom prst="rect">
            <a:avLst/>
          </a:prstGeom>
        </p:spPr>
        <p:txBody>
          <a:bodyPr wrap="square" anchor="ctr" anchorCtr="0">
            <a:normAutofit fontScale="92500"/>
          </a:bodyPr>
          <a:lstStyle/>
          <a:p>
            <a:pPr algn="r" defTabSz="685783" fontAlgn="base"/>
            <a:r>
              <a:rPr lang="en-US" sz="4400" dirty="0">
                <a:solidFill>
                  <a:srgbClr val="71C5E8"/>
                </a:solidFill>
                <a:latin typeface="Arial" panose="020B0604020202020204"/>
              </a:rPr>
              <a:t>$30 million</a:t>
            </a:r>
            <a:endParaRPr lang="en-US" sz="2400" dirty="0">
              <a:solidFill>
                <a:srgbClr val="71C5E8"/>
              </a:solidFill>
              <a:latin typeface="Arial" panose="020B060402020202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121E2A-9C2B-4B7C-BE08-0B51E99BB905}"/>
              </a:ext>
            </a:extLst>
          </p:cNvPr>
          <p:cNvSpPr/>
          <p:nvPr/>
        </p:nvSpPr>
        <p:spPr>
          <a:xfrm>
            <a:off x="6141920" y="4429333"/>
            <a:ext cx="1614977" cy="146947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/>
          <a:p>
            <a:pPr defTabSz="609585"/>
            <a:endParaRPr lang="en-US" sz="1867" dirty="0">
              <a:solidFill>
                <a:srgbClr val="E6E6E6">
                  <a:lumMod val="25000"/>
                </a:srgbClr>
              </a:solidFill>
              <a:latin typeface="Arial" panose="020B060402020202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577DEBC-4223-4362-A672-676CB11B2E2B}"/>
              </a:ext>
            </a:extLst>
          </p:cNvPr>
          <p:cNvSpPr/>
          <p:nvPr/>
        </p:nvSpPr>
        <p:spPr>
          <a:xfrm>
            <a:off x="6037347" y="4467264"/>
            <a:ext cx="1822849" cy="205808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/>
          <a:p>
            <a:pPr defTabSz="609585"/>
            <a:r>
              <a:rPr lang="en-US" altLang="x-none" sz="1867" dirty="0">
                <a:solidFill>
                  <a:srgbClr val="E6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15 prioritized opportunities selected for implementation, with annual financial impact of $30MM+</a:t>
            </a:r>
            <a:endParaRPr lang="en-US" sz="1867" dirty="0">
              <a:solidFill>
                <a:srgbClr val="E6E6E6">
                  <a:lumMod val="25000"/>
                </a:srgbClr>
              </a:solidFill>
              <a:latin typeface="Arial" panose="020B060402020202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28F846-688E-43AC-89C4-695B23C8B1E7}"/>
              </a:ext>
            </a:extLst>
          </p:cNvPr>
          <p:cNvSpPr txBox="1"/>
          <p:nvPr/>
        </p:nvSpPr>
        <p:spPr>
          <a:xfrm>
            <a:off x="8281572" y="2144764"/>
            <a:ext cx="3395842" cy="181588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indent="0">
              <a:spcBef>
                <a:spcPts val="400"/>
              </a:spcBef>
              <a:spcAft>
                <a:spcPts val="400"/>
              </a:spcAft>
              <a:buNone/>
              <a:defRPr/>
            </a:pPr>
            <a:r>
              <a:rPr lang="en-US" sz="1600" i="1" dirty="0">
                <a:solidFill>
                  <a:prstClr val="black"/>
                </a:solidFill>
              </a:rPr>
              <a:t>“We are projecting a surplus for FY18… we have also had record breaking success in admissions, development, and rankings… What a difference two years makes!  Thanks for all your help!”</a:t>
            </a:r>
            <a:br>
              <a:rPr lang="en-US" sz="1600" i="1" dirty="0">
                <a:solidFill>
                  <a:prstClr val="black"/>
                </a:solidFill>
              </a:rPr>
            </a:br>
            <a:r>
              <a:rPr lang="en-US" sz="1600" i="1" dirty="0">
                <a:solidFill>
                  <a:prstClr val="black"/>
                </a:solidFill>
              </a:rPr>
              <a:t>    </a:t>
            </a:r>
            <a:r>
              <a:rPr lang="en-US" sz="1600" dirty="0">
                <a:solidFill>
                  <a:prstClr val="black"/>
                </a:solidFill>
              </a:rPr>
              <a:t>- University President</a:t>
            </a:r>
          </a:p>
        </p:txBody>
      </p:sp>
    </p:spTree>
    <p:extLst>
      <p:ext uri="{BB962C8B-B14F-4D97-AF65-F5344CB8AC3E}">
        <p14:creationId xmlns:p14="http://schemas.microsoft.com/office/powerpoint/2010/main" val="3195133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17184F-BEE4-594F-8CFC-965FCB47A4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836712"/>
            <a:ext cx="6096000" cy="606267"/>
          </a:xfrm>
        </p:spPr>
        <p:txBody>
          <a:bodyPr/>
          <a:lstStyle/>
          <a:p>
            <a:r>
              <a:rPr lang="en-US" dirty="0"/>
              <a:t>Poll Question #2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ED100-27BF-6746-B35A-C06F46A90E89}"/>
              </a:ext>
            </a:extLst>
          </p:cNvPr>
          <p:cNvSpPr/>
          <p:nvPr/>
        </p:nvSpPr>
        <p:spPr>
          <a:xfrm>
            <a:off x="6276020" y="3337038"/>
            <a:ext cx="2278505" cy="999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E541C7-9153-4D3E-A5BA-4FA179F10411}"/>
              </a:ext>
            </a:extLst>
          </p:cNvPr>
          <p:cNvSpPr txBox="1"/>
          <p:nvPr/>
        </p:nvSpPr>
        <p:spPr>
          <a:xfrm>
            <a:off x="263352" y="1362815"/>
            <a:ext cx="11777931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bg1"/>
                </a:solidFill>
              </a:rPr>
              <a:t>Do you believe that efficiency / effectiveness initiatives will be needed at your institution to strengthen its financial and competitive position?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45FF91-520D-4928-8DCC-583B4CD6650F}"/>
              </a:ext>
            </a:extLst>
          </p:cNvPr>
          <p:cNvSpPr/>
          <p:nvPr/>
        </p:nvSpPr>
        <p:spPr>
          <a:xfrm>
            <a:off x="6315374" y="3595506"/>
            <a:ext cx="3924436" cy="970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3690" indent="-376757">
              <a:lnSpc>
                <a:spcPct val="125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Yes</a:t>
            </a:r>
          </a:p>
          <a:p>
            <a:pPr marL="393690" indent="-376757">
              <a:lnSpc>
                <a:spcPct val="125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660159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animal, outdoor, snow&#10;&#10;Description automatically generated">
            <a:extLst>
              <a:ext uri="{FF2B5EF4-FFF2-40B4-BE49-F238E27FC236}">
                <a16:creationId xmlns:a16="http://schemas.microsoft.com/office/drawing/2014/main" id="{702E6E6B-603E-2748-9001-D111B6D1EE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2CC7234E-CE5D-4962-AF27-81138D7EDBD6}"/>
              </a:ext>
            </a:extLst>
          </p:cNvPr>
          <p:cNvSpPr txBox="1">
            <a:spLocks/>
          </p:cNvSpPr>
          <p:nvPr/>
        </p:nvSpPr>
        <p:spPr>
          <a:xfrm>
            <a:off x="0" y="2578720"/>
            <a:ext cx="12192000" cy="1930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800" b="0" i="0" kern="1200" cap="none" baseline="0">
                <a:solidFill>
                  <a:schemeClr val="bg1"/>
                </a:solidFill>
                <a:latin typeface="+mj-lt"/>
                <a:ea typeface="+mj-ea"/>
                <a:cs typeface="Arial Narrow"/>
              </a:defRPr>
            </a:lvl1pPr>
          </a:lstStyle>
          <a:p>
            <a:pPr algn="ctr"/>
            <a:r>
              <a:rPr lang="en-US" sz="5400" b="1" dirty="0"/>
              <a:t>MOVING FORWARD</a:t>
            </a:r>
          </a:p>
        </p:txBody>
      </p:sp>
    </p:spTree>
    <p:extLst>
      <p:ext uri="{BB962C8B-B14F-4D97-AF65-F5344CB8AC3E}">
        <p14:creationId xmlns:p14="http://schemas.microsoft.com/office/powerpoint/2010/main" val="2341162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EACA-D7A1-334A-9C5F-5726B324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 dirty="0"/>
              <a:t>“Building the Airplane as We Fly”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2F14D126-B488-457A-8007-14166013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883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838BE-5EAD-434C-B290-9193BA76332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3519AC9-ED97-41A1-8338-4A62EBA53EEC}"/>
              </a:ext>
            </a:extLst>
          </p:cNvPr>
          <p:cNvSpPr txBox="1">
            <a:spLocks/>
          </p:cNvSpPr>
          <p:nvPr/>
        </p:nvSpPr>
        <p:spPr>
          <a:xfrm>
            <a:off x="609600" y="1421000"/>
            <a:ext cx="10972800" cy="585600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867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43834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867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02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5336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75336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Improving organizational effectiveness does not require transforming the entire institution at once.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294562A-91AC-482D-8E52-3C7E5A7EB2AE}"/>
              </a:ext>
            </a:extLst>
          </p:cNvPr>
          <p:cNvSpPr txBox="1">
            <a:spLocks/>
          </p:cNvSpPr>
          <p:nvPr/>
        </p:nvSpPr>
        <p:spPr>
          <a:xfrm>
            <a:off x="0" y="6493671"/>
            <a:ext cx="487680" cy="364331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883" b="1" kern="1200">
                <a:solidFill>
                  <a:srgbClr val="FFFFFF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defRPr/>
            </a:pPr>
            <a:fld id="{B28838BE-5EAD-434C-B290-9193BA76332A}" type="slidenum">
              <a:rPr lang="en-US" sz="1200" smtClean="0"/>
              <a:pPr defTabSz="609585">
                <a:defRPr/>
              </a:pPr>
              <a:t>17</a:t>
            </a:fld>
            <a:endParaRPr lang="en-US" sz="1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6DA116-77E8-42E7-A18B-E65BEAF98653}"/>
              </a:ext>
            </a:extLst>
          </p:cNvPr>
          <p:cNvSpPr txBox="1"/>
          <p:nvPr/>
        </p:nvSpPr>
        <p:spPr>
          <a:xfrm>
            <a:off x="609601" y="2893376"/>
            <a:ext cx="4956313" cy="25139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67" dirty="0"/>
              <a:t>Assigning ownership (publicly)</a:t>
            </a:r>
          </a:p>
          <a:p>
            <a:pPr marL="380990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67" dirty="0"/>
              <a:t>Be clear about decision authority</a:t>
            </a:r>
          </a:p>
          <a:p>
            <a:pPr marL="380990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67" dirty="0"/>
              <a:t>Sharing common, real-time information and data (dashboards)</a:t>
            </a:r>
          </a:p>
          <a:p>
            <a:pPr marL="380990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67" dirty="0"/>
              <a:t>Establishing regular cadences of communication</a:t>
            </a:r>
          </a:p>
          <a:p>
            <a:pPr marL="380990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US" sz="1867" dirty="0"/>
          </a:p>
        </p:txBody>
      </p:sp>
      <p:sp>
        <p:nvSpPr>
          <p:cNvPr id="40" name="Rounded Rectangle 3">
            <a:extLst>
              <a:ext uri="{FF2B5EF4-FFF2-40B4-BE49-F238E27FC236}">
                <a16:creationId xmlns:a16="http://schemas.microsoft.com/office/drawing/2014/main" id="{B3664B87-F23B-40C7-ACD1-44019522F4FC}"/>
              </a:ext>
            </a:extLst>
          </p:cNvPr>
          <p:cNvSpPr/>
          <p:nvPr/>
        </p:nvSpPr>
        <p:spPr>
          <a:xfrm>
            <a:off x="609601" y="2441971"/>
            <a:ext cx="4956313" cy="451405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/>
              <a:t>Get the Parts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FB5A4E-7519-485B-B967-892142D0E882}"/>
              </a:ext>
            </a:extLst>
          </p:cNvPr>
          <p:cNvSpPr txBox="1"/>
          <p:nvPr/>
        </p:nvSpPr>
        <p:spPr>
          <a:xfrm>
            <a:off x="6626090" y="2892713"/>
            <a:ext cx="4956313" cy="25139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67" dirty="0"/>
              <a:t>Hold people accountable (publicly)</a:t>
            </a:r>
          </a:p>
          <a:p>
            <a:pPr marL="380990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67" dirty="0"/>
              <a:t>Address and learn from issues</a:t>
            </a:r>
          </a:p>
          <a:p>
            <a:pPr marL="380990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67" dirty="0"/>
              <a:t>Capture and communicate lessons learned</a:t>
            </a:r>
          </a:p>
          <a:p>
            <a:pPr marL="380990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67" dirty="0"/>
              <a:t>Converge around themes/outcomes, not organization boundaries</a:t>
            </a:r>
          </a:p>
          <a:p>
            <a:pPr marL="380990" indent="-38099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1867" dirty="0"/>
              <a:t>Celebrate success </a:t>
            </a:r>
          </a:p>
        </p:txBody>
      </p:sp>
      <p:sp>
        <p:nvSpPr>
          <p:cNvPr id="42" name="Rounded Rectangle 7">
            <a:extLst>
              <a:ext uri="{FF2B5EF4-FFF2-40B4-BE49-F238E27FC236}">
                <a16:creationId xmlns:a16="http://schemas.microsoft.com/office/drawing/2014/main" id="{92D0E893-0158-4FFE-A719-D824B85C533A}"/>
              </a:ext>
            </a:extLst>
          </p:cNvPr>
          <p:cNvSpPr/>
          <p:nvPr/>
        </p:nvSpPr>
        <p:spPr>
          <a:xfrm>
            <a:off x="6626090" y="2441308"/>
            <a:ext cx="4956313" cy="451405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/>
              <a:t>Fly the Plane</a:t>
            </a: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18F36694-7CF7-47D9-A67C-B52D4EC89D11}"/>
              </a:ext>
            </a:extLst>
          </p:cNvPr>
          <p:cNvSpPr/>
          <p:nvPr/>
        </p:nvSpPr>
        <p:spPr>
          <a:xfrm rot="5400000">
            <a:off x="4696054" y="3654540"/>
            <a:ext cx="2962069" cy="602851"/>
          </a:xfrm>
          <a:prstGeom prst="triangle">
            <a:avLst>
              <a:gd name="adj" fmla="val 50496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103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EACA-D7A1-334A-9C5F-5726B324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Join Us: Upcoming Sessions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2F14D126-B488-457A-8007-14166013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883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838BE-5EAD-434C-B290-9193BA76332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D2CA01F-AEA3-4CF7-A09F-61A7BB232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69514"/>
              </p:ext>
            </p:extLst>
          </p:nvPr>
        </p:nvGraphicFramePr>
        <p:xfrm>
          <a:off x="731404" y="1736812"/>
          <a:ext cx="9698868" cy="27503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212438">
                  <a:extLst>
                    <a:ext uri="{9D8B030D-6E8A-4147-A177-3AD203B41FA5}">
                      <a16:colId xmlns:a16="http://schemas.microsoft.com/office/drawing/2014/main" val="847595696"/>
                    </a:ext>
                  </a:extLst>
                </a:gridCol>
                <a:gridCol w="2486430">
                  <a:extLst>
                    <a:ext uri="{9D8B030D-6E8A-4147-A177-3AD203B41FA5}">
                      <a16:colId xmlns:a16="http://schemas.microsoft.com/office/drawing/2014/main" val="354839473"/>
                    </a:ext>
                  </a:extLst>
                </a:gridCol>
              </a:tblGrid>
              <a:tr h="723769">
                <a:tc>
                  <a:txBody>
                    <a:bodyPr/>
                    <a:lstStyle/>
                    <a:p>
                      <a:r>
                        <a:rPr lang="en-US" sz="2800" dirty="0"/>
                        <a:t>Topic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7215627"/>
                  </a:ext>
                </a:extLst>
              </a:tr>
              <a:tr h="101327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6"/>
                          </a:solidFill>
                        </a:rPr>
                        <a:t>Enrollment Management and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6"/>
                          </a:solidFill>
                        </a:rPr>
                        <a:t>April 28</a:t>
                      </a:r>
                      <a:r>
                        <a:rPr lang="en-US" sz="2000" b="1" baseline="30000" dirty="0">
                          <a:solidFill>
                            <a:schemeClr val="accent6"/>
                          </a:solidFill>
                        </a:rPr>
                        <a:t>th</a:t>
                      </a:r>
                      <a:endParaRPr lang="en-US" sz="2000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767048"/>
                  </a:ext>
                </a:extLst>
              </a:tr>
              <a:tr h="1013277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Ensuring Community Colleges Emerge Stronger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May 12</a:t>
                      </a:r>
                      <a:r>
                        <a:rPr lang="en-US" sz="2000" baseline="30000" dirty="0">
                          <a:solidFill>
                            <a:schemeClr val="accent6"/>
                          </a:solidFill>
                        </a:rPr>
                        <a:t>th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921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668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777E46F-EC7A-470D-B968-DF4FD864E58C}"/>
              </a:ext>
            </a:extLst>
          </p:cNvPr>
          <p:cNvSpPr txBox="1">
            <a:spLocks/>
          </p:cNvSpPr>
          <p:nvPr/>
        </p:nvSpPr>
        <p:spPr>
          <a:xfrm>
            <a:off x="587388" y="2348880"/>
            <a:ext cx="10855832" cy="1930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800" b="0" i="0" kern="1200" cap="none" baseline="0">
                <a:solidFill>
                  <a:schemeClr val="bg1"/>
                </a:solidFill>
                <a:latin typeface="+mj-lt"/>
                <a:ea typeface="+mj-ea"/>
                <a:cs typeface="Arial Narrow"/>
              </a:defRPr>
            </a:lvl1pPr>
          </a:lstStyle>
          <a:p>
            <a:pPr algn="ctr"/>
            <a:r>
              <a:rPr lang="en-US" sz="5400" b="1" dirty="0"/>
              <a:t>Question &amp; Answer and</a:t>
            </a:r>
          </a:p>
          <a:p>
            <a:pPr algn="ctr"/>
            <a:r>
              <a:rPr lang="en-US" sz="5400" b="1" dirty="0"/>
              <a:t>Group Discussion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30E4F2-C406-4C32-B01D-2A6FFD175E2C}"/>
              </a:ext>
            </a:extLst>
          </p:cNvPr>
          <p:cNvSpPr txBox="1"/>
          <p:nvPr/>
        </p:nvSpPr>
        <p:spPr>
          <a:xfrm>
            <a:off x="2999656" y="4438975"/>
            <a:ext cx="6192688" cy="101566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 anchor="b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Learn more: www.HuronConsultingGroup.com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1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EACA-D7A1-334A-9C5F-5726B324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Agenda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2F14D126-B488-457A-8007-14166013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883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838BE-5EAD-434C-B290-9193BA76332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C6D645-EADF-4891-BCEA-F2554B5F7DB9}"/>
              </a:ext>
            </a:extLst>
          </p:cNvPr>
          <p:cNvSpPr txBox="1"/>
          <p:nvPr/>
        </p:nvSpPr>
        <p:spPr>
          <a:xfrm>
            <a:off x="637880" y="1658702"/>
            <a:ext cx="95553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Introductions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Overview of </a:t>
            </a:r>
            <a:r>
              <a:rPr lang="en-US" sz="2400" dirty="0">
                <a:solidFill>
                  <a:srgbClr val="2B2B2B"/>
                </a:solidFill>
                <a:latin typeface="Arial" panose="020B0604020202020204"/>
              </a:rPr>
              <a:t>organizational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efficiency and effectiveness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dirty="0">
                <a:solidFill>
                  <a:srgbClr val="2B2B2B"/>
                </a:solidFill>
                <a:latin typeface="Arial" panose="020B0604020202020204"/>
              </a:rPr>
              <a:t>Case studies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Tx/>
              <a:buAutoNum type="arabicPeriod"/>
            </a:pPr>
            <a:r>
              <a:rPr lang="en-US" sz="2400" dirty="0">
                <a:solidFill>
                  <a:srgbClr val="2B2B2B"/>
                </a:solidFill>
                <a:latin typeface="Arial" panose="020B0604020202020204"/>
              </a:rPr>
              <a:t>Considerations moving forward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Tx/>
              <a:buAutoNum type="arabicPeriod"/>
            </a:pPr>
            <a:r>
              <a:rPr lang="en-US" sz="2400" dirty="0">
                <a:solidFill>
                  <a:srgbClr val="2B2B2B"/>
                </a:solidFill>
                <a:latin typeface="Arial" panose="020B0604020202020204"/>
              </a:rPr>
              <a:t>Q&amp;A / group discussion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614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EACA-D7A1-334A-9C5F-5726B324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Introductions: Today’s Presenters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2F14D126-B488-457A-8007-14166013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883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838BE-5EAD-434C-B290-9193BA76332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B0AAC-8B0E-4036-B988-AA34104CDEC4}"/>
              </a:ext>
            </a:extLst>
          </p:cNvPr>
          <p:cNvSpPr txBox="1"/>
          <p:nvPr/>
        </p:nvSpPr>
        <p:spPr>
          <a:xfrm>
            <a:off x="1035716" y="5472470"/>
            <a:ext cx="2988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Dr. Juanita Hicks</a:t>
            </a:r>
          </a:p>
          <a:p>
            <a:pPr algn="ctr"/>
            <a:r>
              <a:rPr lang="en-US" sz="1600" dirty="0"/>
              <a:t>Vice Chancellor for</a:t>
            </a:r>
            <a:br>
              <a:rPr lang="en-US" sz="1600" dirty="0"/>
            </a:br>
            <a:r>
              <a:rPr lang="en-US" sz="1600" dirty="0"/>
              <a:t>Human Resources,</a:t>
            </a:r>
            <a:br>
              <a:rPr lang="en-US" sz="1600" dirty="0"/>
            </a:br>
            <a:r>
              <a:rPr lang="en-US" sz="1600" dirty="0"/>
              <a:t>University System of Georgia</a:t>
            </a:r>
          </a:p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F4CB16-70F5-41EF-BD9B-5DFBDB1D4B5B}"/>
              </a:ext>
            </a:extLst>
          </p:cNvPr>
          <p:cNvSpPr txBox="1"/>
          <p:nvPr/>
        </p:nvSpPr>
        <p:spPr>
          <a:xfrm>
            <a:off x="4872862" y="5472470"/>
            <a:ext cx="29883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Dr. John M. </a:t>
            </a:r>
            <a:r>
              <a:rPr lang="en-US" b="1" dirty="0" err="1"/>
              <a:t>Fuchko</a:t>
            </a:r>
            <a:r>
              <a:rPr lang="en-US" b="1" dirty="0"/>
              <a:t>, III</a:t>
            </a:r>
          </a:p>
          <a:p>
            <a:pPr algn="ctr"/>
            <a:r>
              <a:rPr lang="en-US" sz="1600" dirty="0"/>
              <a:t>Vice Chancellor for Organizational Effectiveness, University System of Georgia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4B3D34-C9DC-4065-9519-9CD65BFC27D4}"/>
              </a:ext>
            </a:extLst>
          </p:cNvPr>
          <p:cNvSpPr txBox="1"/>
          <p:nvPr/>
        </p:nvSpPr>
        <p:spPr>
          <a:xfrm>
            <a:off x="8720082" y="5472470"/>
            <a:ext cx="27363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Chris Byrne</a:t>
            </a:r>
          </a:p>
          <a:p>
            <a:pPr algn="ctr"/>
            <a:r>
              <a:rPr lang="en-US" sz="1600" dirty="0"/>
              <a:t>Director, Huron</a:t>
            </a:r>
          </a:p>
          <a:p>
            <a:pPr algn="ctr"/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9CABECA-5747-4AB9-B444-A8256595E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772816"/>
            <a:ext cx="3561184" cy="356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FFBFE8A-FB95-4D68-A792-EF4EB5E83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16" y="1772815"/>
            <a:ext cx="3561185" cy="356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0D88CB3E-7590-42E5-8E44-5F7B4DF5A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068" y="1706497"/>
            <a:ext cx="2988332" cy="36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8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29EDB-E99D-432E-BC08-B9F6DADA3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2592919"/>
            <a:ext cx="12030075" cy="2969033"/>
          </a:xfrm>
        </p:spPr>
        <p:txBody>
          <a:bodyPr/>
          <a:lstStyle/>
          <a:p>
            <a:r>
              <a:rPr lang="en-US" dirty="0"/>
              <a:t>Organizational efficiency and effectiveness overview</a:t>
            </a:r>
          </a:p>
        </p:txBody>
      </p:sp>
    </p:spTree>
    <p:extLst>
      <p:ext uri="{BB962C8B-B14F-4D97-AF65-F5344CB8AC3E}">
        <p14:creationId xmlns:p14="http://schemas.microsoft.com/office/powerpoint/2010/main" val="1908691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EACA-D7A1-334A-9C5F-5726B324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 dirty="0"/>
              <a:t>Impetus for Efficiency / Effectiveness Initiatives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2F14D126-B488-457A-8007-14166013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883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838BE-5EAD-434C-B290-9193BA76332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B743CF-91E9-4450-BEC8-7BABA17EE5A4}"/>
              </a:ext>
            </a:extLst>
          </p:cNvPr>
          <p:cNvSpPr txBox="1"/>
          <p:nvPr/>
        </p:nvSpPr>
        <p:spPr>
          <a:xfrm>
            <a:off x="984161" y="1737787"/>
            <a:ext cx="2834640" cy="1107912"/>
          </a:xfrm>
          <a:prstGeom prst="rect">
            <a:avLst/>
          </a:prstGeom>
          <a:solidFill>
            <a:srgbClr val="00548B"/>
          </a:solidFill>
          <a:ln w="28575"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Long-Standing Trends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BE9AEF-71D9-4E7A-956C-13C4F03422E9}"/>
              </a:ext>
            </a:extLst>
          </p:cNvPr>
          <p:cNvSpPr txBox="1"/>
          <p:nvPr/>
        </p:nvSpPr>
        <p:spPr>
          <a:xfrm>
            <a:off x="984161" y="2845699"/>
            <a:ext cx="2834640" cy="3200400"/>
          </a:xfrm>
          <a:prstGeom prst="rect">
            <a:avLst/>
          </a:prstGeom>
          <a:solidFill>
            <a:srgbClr val="7A7E7F">
              <a:lumMod val="20000"/>
              <a:lumOff val="80000"/>
            </a:srgbClr>
          </a:solidFill>
          <a:ln w="28575">
            <a:noFill/>
          </a:ln>
        </p:spPr>
        <p:txBody>
          <a:bodyPr wrap="square" rtlCol="0" anchor="ctr">
            <a:noAutofit/>
          </a:bodyPr>
          <a:lstStyle/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Demographic declines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Rising discount rates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Declining NTR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Cost reduction efforts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Shared services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Portfolio optimization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Delivery innovation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Diversity, equity, inclusion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Consolidation/M&amp;A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4CE9E4-2A55-4FEC-AF4D-6CB767D7F55A}"/>
              </a:ext>
            </a:extLst>
          </p:cNvPr>
          <p:cNvSpPr txBox="1"/>
          <p:nvPr/>
        </p:nvSpPr>
        <p:spPr>
          <a:xfrm>
            <a:off x="4706351" y="2834506"/>
            <a:ext cx="2834640" cy="3200400"/>
          </a:xfrm>
          <a:prstGeom prst="rect">
            <a:avLst/>
          </a:prstGeom>
          <a:solidFill>
            <a:srgbClr val="7A7E7F">
              <a:lumMod val="20000"/>
              <a:lumOff val="80000"/>
            </a:srgbClr>
          </a:solidFill>
          <a:ln w="28575">
            <a:noFill/>
          </a:ln>
        </p:spPr>
        <p:txBody>
          <a:bodyPr wrap="square" rtlCol="0" anchor="ctr">
            <a:noAutofit/>
          </a:bodyPr>
          <a:lstStyle/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Executive pay cuts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Furloughs and layoffs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Room and board refunds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Enrollment risk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Remote instruction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Remote work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Pricing discounts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Reduced athletics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Reputational risk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09028B-1AB9-46D0-9432-03C19EE79275}"/>
              </a:ext>
            </a:extLst>
          </p:cNvPr>
          <p:cNvSpPr txBox="1"/>
          <p:nvPr/>
        </p:nvSpPr>
        <p:spPr>
          <a:xfrm>
            <a:off x="8361295" y="2851332"/>
            <a:ext cx="2834640" cy="3200400"/>
          </a:xfrm>
          <a:prstGeom prst="rect">
            <a:avLst/>
          </a:prstGeom>
          <a:solidFill>
            <a:srgbClr val="7A7E7F">
              <a:lumMod val="20000"/>
              <a:lumOff val="80000"/>
            </a:srgbClr>
          </a:solidFill>
          <a:ln w="28575">
            <a:noFill/>
          </a:ln>
        </p:spPr>
        <p:txBody>
          <a:bodyPr wrap="square" rtlCol="0" anchor="ctr">
            <a:noAutofit/>
          </a:bodyPr>
          <a:lstStyle/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Organizational restructuring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Work from home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Classroom and facilities 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HyFlex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delivery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Academic quality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Growth strategy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Geographic reach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Competitive positioning</a:t>
            </a:r>
          </a:p>
          <a:p>
            <a:pPr marL="128588" marR="0" lvl="0" indent="-1285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Pricing innovation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E74543-39C6-43A6-85F5-50F424D9DECC}"/>
              </a:ext>
            </a:extLst>
          </p:cNvPr>
          <p:cNvSpPr txBox="1"/>
          <p:nvPr/>
        </p:nvSpPr>
        <p:spPr>
          <a:xfrm>
            <a:off x="4693788" y="1726594"/>
            <a:ext cx="2834640" cy="1107912"/>
          </a:xfrm>
          <a:prstGeom prst="rect">
            <a:avLst/>
          </a:prstGeom>
          <a:solidFill>
            <a:srgbClr val="00548B"/>
          </a:solidFill>
          <a:ln w="28575"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Present Crisis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EBFB45-8DFB-40CF-AE02-27126855188C}"/>
              </a:ext>
            </a:extLst>
          </p:cNvPr>
          <p:cNvSpPr txBox="1"/>
          <p:nvPr/>
        </p:nvSpPr>
        <p:spPr>
          <a:xfrm>
            <a:off x="8372281" y="1751165"/>
            <a:ext cx="2834640" cy="1107912"/>
          </a:xfrm>
          <a:prstGeom prst="rect">
            <a:avLst/>
          </a:prstGeom>
          <a:solidFill>
            <a:srgbClr val="00548B"/>
          </a:solidFill>
          <a:ln w="28575"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</a:rPr>
              <a:t>Lasting Outcomes</a:t>
            </a:r>
          </a:p>
        </p:txBody>
      </p:sp>
      <p:pic>
        <p:nvPicPr>
          <p:cNvPr id="33" name="Graphic 32" descr="Route (Two Pins With A Path) with solid fill">
            <a:extLst>
              <a:ext uri="{FF2B5EF4-FFF2-40B4-BE49-F238E27FC236}">
                <a16:creationId xmlns:a16="http://schemas.microsoft.com/office/drawing/2014/main" id="{CFEF7D22-8C10-4416-BE0A-35C7763C3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9561" y="1783259"/>
            <a:ext cx="640080" cy="640080"/>
          </a:xfrm>
          <a:prstGeom prst="rect">
            <a:avLst/>
          </a:prstGeom>
        </p:spPr>
      </p:pic>
      <p:pic>
        <p:nvPicPr>
          <p:cNvPr id="34" name="Graphic 33" descr="Warning with solid fill">
            <a:extLst>
              <a:ext uri="{FF2B5EF4-FFF2-40B4-BE49-F238E27FC236}">
                <a16:creationId xmlns:a16="http://schemas.microsoft.com/office/drawing/2014/main" id="{5E3CA80A-4A16-44AA-A7C5-7AB77EE4C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0791" y="1814878"/>
            <a:ext cx="640080" cy="640080"/>
          </a:xfrm>
          <a:prstGeom prst="rect">
            <a:avLst/>
          </a:prstGeom>
        </p:spPr>
      </p:pic>
      <p:pic>
        <p:nvPicPr>
          <p:cNvPr id="35" name="Graphic 34" descr="Scatterplot with solid fill">
            <a:extLst>
              <a:ext uri="{FF2B5EF4-FFF2-40B4-BE49-F238E27FC236}">
                <a16:creationId xmlns:a16="http://schemas.microsoft.com/office/drawing/2014/main" id="{BBA397AB-0267-42DB-A505-B3ACD9002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52147" y="182607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39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17184F-BEE4-594F-8CFC-965FCB47A4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124744"/>
            <a:ext cx="6096000" cy="606267"/>
          </a:xfrm>
        </p:spPr>
        <p:txBody>
          <a:bodyPr/>
          <a:lstStyle/>
          <a:p>
            <a:r>
              <a:rPr lang="en-US" dirty="0"/>
              <a:t>Poll Question #1</a:t>
            </a:r>
          </a:p>
        </p:txBody>
      </p:sp>
      <p:sp>
        <p:nvSpPr>
          <p:cNvPr id="9" name="Rectangle 8"/>
          <p:cNvSpPr/>
          <p:nvPr/>
        </p:nvSpPr>
        <p:spPr>
          <a:xfrm>
            <a:off x="3935760" y="3407613"/>
            <a:ext cx="6876764" cy="1893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3690" indent="-376757">
              <a:lnSpc>
                <a:spcPct val="125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Improved procurement / pricing practices</a:t>
            </a:r>
          </a:p>
          <a:p>
            <a:pPr marL="393690" indent="-376757">
              <a:lnSpc>
                <a:spcPct val="125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Outsourcing selected functions</a:t>
            </a:r>
          </a:p>
          <a:p>
            <a:pPr marL="393690" indent="-376757">
              <a:lnSpc>
                <a:spcPct val="125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Organizational restructuring / centralization</a:t>
            </a:r>
          </a:p>
          <a:p>
            <a:pPr marL="393690" indent="-376757">
              <a:lnSpc>
                <a:spcPct val="125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None of the above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ED100-27BF-6746-B35A-C06F46A90E89}"/>
              </a:ext>
            </a:extLst>
          </p:cNvPr>
          <p:cNvSpPr/>
          <p:nvPr/>
        </p:nvSpPr>
        <p:spPr>
          <a:xfrm>
            <a:off x="4002567" y="3109447"/>
            <a:ext cx="5909857" cy="999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E541C7-9153-4D3E-A5BA-4FA179F10411}"/>
              </a:ext>
            </a:extLst>
          </p:cNvPr>
          <p:cNvSpPr txBox="1"/>
          <p:nvPr/>
        </p:nvSpPr>
        <p:spPr>
          <a:xfrm>
            <a:off x="299356" y="1758859"/>
            <a:ext cx="1177793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bg1"/>
                </a:solidFill>
              </a:rPr>
              <a:t>Which administrative efficiency efforts have been most successfully implemented at your institution?</a:t>
            </a:r>
          </a:p>
        </p:txBody>
      </p:sp>
    </p:spTree>
    <p:extLst>
      <p:ext uri="{BB962C8B-B14F-4D97-AF65-F5344CB8AC3E}">
        <p14:creationId xmlns:p14="http://schemas.microsoft.com/office/powerpoint/2010/main" val="3031004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4F07F4-2798-4E8F-AB2E-27A308A90C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Effectiveness focuses on the ability to realize institutional </a:t>
            </a:r>
            <a:r>
              <a:rPr lang="en-US" b="1" dirty="0"/>
              <a:t>outcomes and outputs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373F6-8B6E-4D7D-B38B-3E1B4563A50A}"/>
              </a:ext>
            </a:extLst>
          </p:cNvPr>
          <p:cNvSpPr txBox="1"/>
          <p:nvPr/>
        </p:nvSpPr>
        <p:spPr>
          <a:xfrm>
            <a:off x="550606" y="2006599"/>
            <a:ext cx="2782108" cy="1983407"/>
          </a:xfrm>
          <a:prstGeom prst="roundRect">
            <a:avLst/>
          </a:prstGeom>
          <a:solidFill>
            <a:schemeClr val="accent2"/>
          </a:solidFill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en-US" sz="1867" b="1" dirty="0">
                <a:solidFill>
                  <a:schemeClr val="bg1"/>
                </a:solidFill>
              </a:rPr>
              <a:t>Effectiveness</a:t>
            </a:r>
            <a:r>
              <a:rPr lang="en-US" sz="1867" dirty="0">
                <a:solidFill>
                  <a:schemeClr val="bg1"/>
                </a:solidFill>
              </a:rPr>
              <a:t> is the </a:t>
            </a:r>
          </a:p>
          <a:p>
            <a:pPr algn="ctr"/>
            <a:r>
              <a:rPr lang="en-US" sz="1867" dirty="0">
                <a:solidFill>
                  <a:schemeClr val="bg1"/>
                </a:solidFill>
              </a:rPr>
              <a:t>ability of an organization to achieve its strategic objectives in a </a:t>
            </a:r>
          </a:p>
          <a:p>
            <a:pPr algn="ctr"/>
            <a:r>
              <a:rPr lang="en-US" sz="1867" dirty="0">
                <a:solidFill>
                  <a:schemeClr val="bg1"/>
                </a:solidFill>
              </a:rPr>
              <a:t>sustained way.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598E5C-E8A4-4A47-B641-ABD1E0BF33EA}"/>
              </a:ext>
            </a:extLst>
          </p:cNvPr>
          <p:cNvSpPr txBox="1"/>
          <p:nvPr/>
        </p:nvSpPr>
        <p:spPr>
          <a:xfrm>
            <a:off x="8970335" y="2445619"/>
            <a:ext cx="3249332" cy="83099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Accelerating</a:t>
            </a:r>
          </a:p>
          <a:p>
            <a:pPr algn="ctr"/>
            <a:r>
              <a:rPr lang="en-US" sz="2400" b="1" dirty="0">
                <a:solidFill>
                  <a:schemeClr val="accent2"/>
                </a:solidFill>
              </a:rPr>
              <a:t>Results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6B9E4E-9D85-4C89-895C-D31178345B9C}"/>
              </a:ext>
            </a:extLst>
          </p:cNvPr>
          <p:cNvSpPr txBox="1"/>
          <p:nvPr/>
        </p:nvSpPr>
        <p:spPr>
          <a:xfrm>
            <a:off x="6133641" y="3488834"/>
            <a:ext cx="3249332" cy="83099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Reducing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Waste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28963E66-1317-4323-B6C6-11D464D9B05B}"/>
              </a:ext>
            </a:extLst>
          </p:cNvPr>
          <p:cNvSpPr/>
          <p:nvPr/>
        </p:nvSpPr>
        <p:spPr>
          <a:xfrm rot="17100000">
            <a:off x="7445267" y="-66377"/>
            <a:ext cx="8022644" cy="14408244"/>
          </a:xfrm>
          <a:prstGeom prst="arc">
            <a:avLst>
              <a:gd name="adj1" fmla="val 16200000"/>
              <a:gd name="adj2" fmla="val 19090578"/>
            </a:avLst>
          </a:prstGeom>
          <a:ln w="28575" cmpd="sng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9BFECC0-B533-4A44-BE77-8A4F3D680C8F}"/>
              </a:ext>
            </a:extLst>
          </p:cNvPr>
          <p:cNvSpPr/>
          <p:nvPr/>
        </p:nvSpPr>
        <p:spPr>
          <a:xfrm rot="5400000">
            <a:off x="9162036" y="2722931"/>
            <a:ext cx="279400" cy="216197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0AAA2F-DC1D-4843-ACDD-0F67A0B60DB5}"/>
              </a:ext>
            </a:extLst>
          </p:cNvPr>
          <p:cNvGrpSpPr/>
          <p:nvPr/>
        </p:nvGrpSpPr>
        <p:grpSpPr>
          <a:xfrm>
            <a:off x="4120390" y="2347981"/>
            <a:ext cx="7451316" cy="3273619"/>
            <a:chOff x="3090292" y="1760985"/>
            <a:chExt cx="5588487" cy="245521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BDA7F6-D672-4557-9ED3-3EFDD18A9B85}"/>
                </a:ext>
              </a:extLst>
            </p:cNvPr>
            <p:cNvSpPr txBox="1"/>
            <p:nvPr/>
          </p:nvSpPr>
          <p:spPr>
            <a:xfrm>
              <a:off x="4794177" y="3977624"/>
              <a:ext cx="2436999" cy="2385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67" dirty="0"/>
                <a:t>OUTPUTS / OUTCOMES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84B496-1CE7-483E-B6C9-61EFAFCF6575}"/>
                </a:ext>
              </a:extLst>
            </p:cNvPr>
            <p:cNvSpPr txBox="1"/>
            <p:nvPr/>
          </p:nvSpPr>
          <p:spPr>
            <a:xfrm rot="16200000">
              <a:off x="2449186" y="2742226"/>
              <a:ext cx="1520788" cy="2385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</a:lstStyle>
            <a:p>
              <a:r>
                <a:rPr lang="en-US" sz="1467" dirty="0">
                  <a:solidFill>
                    <a:schemeClr val="tx1"/>
                  </a:solidFill>
                </a:rPr>
                <a:t>COSTS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70800D8-C232-4F2B-AF59-EA5D96A1F398}"/>
                </a:ext>
              </a:extLst>
            </p:cNvPr>
            <p:cNvCxnSpPr>
              <a:cxnSpLocks/>
            </p:cNvCxnSpPr>
            <p:nvPr/>
          </p:nvCxnSpPr>
          <p:spPr>
            <a:xfrm>
              <a:off x="3312695" y="3968099"/>
              <a:ext cx="5366084" cy="0"/>
            </a:xfrm>
            <a:prstGeom prst="line">
              <a:avLst/>
            </a:prstGeom>
            <a:ln w="57150" cmpd="sng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A748A05-DE64-4230-8D1C-C6E708123A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0385" y="1760985"/>
              <a:ext cx="0" cy="2207114"/>
            </a:xfrm>
            <a:prstGeom prst="line">
              <a:avLst/>
            </a:prstGeom>
            <a:ln w="57150" cmpd="sng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5F9176C-E355-4951-8511-BB0E30760F8D}"/>
              </a:ext>
            </a:extLst>
          </p:cNvPr>
          <p:cNvSpPr txBox="1"/>
          <p:nvPr/>
        </p:nvSpPr>
        <p:spPr>
          <a:xfrm>
            <a:off x="550606" y="4094639"/>
            <a:ext cx="2782108" cy="1983407"/>
          </a:xfrm>
          <a:prstGeom prst="roundRect">
            <a:avLst/>
          </a:prstGeom>
          <a:solidFill>
            <a:schemeClr val="accent1"/>
          </a:solidFill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en-US" sz="1867" b="1" dirty="0">
                <a:solidFill>
                  <a:schemeClr val="bg1"/>
                </a:solidFill>
              </a:rPr>
              <a:t>Efficiency</a:t>
            </a:r>
            <a:r>
              <a:rPr lang="en-US" sz="1867" dirty="0">
                <a:solidFill>
                  <a:schemeClr val="bg1"/>
                </a:solidFill>
              </a:rPr>
              <a:t> refers to the resources required to achieve those results.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F20F07F-5FBA-4786-A8C8-165B00AFCE06}"/>
              </a:ext>
            </a:extLst>
          </p:cNvPr>
          <p:cNvSpPr/>
          <p:nvPr/>
        </p:nvSpPr>
        <p:spPr>
          <a:xfrm rot="17100000">
            <a:off x="8027814" y="-84389"/>
            <a:ext cx="6880585" cy="14408244"/>
          </a:xfrm>
          <a:prstGeom prst="arc">
            <a:avLst>
              <a:gd name="adj1" fmla="val 16200000"/>
              <a:gd name="adj2" fmla="val 18371812"/>
            </a:avLst>
          </a:prstGeom>
          <a:ln w="38100" cmpd="sng">
            <a:solidFill>
              <a:schemeClr val="accent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64E5D49-7F20-41F7-9AEE-4C914BE1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7400"/>
            <a:ext cx="10972800" cy="585600"/>
          </a:xfrm>
        </p:spPr>
        <p:txBody>
          <a:bodyPr/>
          <a:lstStyle/>
          <a:p>
            <a:r>
              <a:rPr lang="en-US" sz="3800" b="1" dirty="0"/>
              <a:t>What is Organizational Effectiveness?</a:t>
            </a:r>
          </a:p>
        </p:txBody>
      </p: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E7845EF3-BEBA-428A-B8F4-EC53283EC182}"/>
              </a:ext>
            </a:extLst>
          </p:cNvPr>
          <p:cNvSpPr txBox="1">
            <a:spLocks/>
          </p:cNvSpPr>
          <p:nvPr/>
        </p:nvSpPr>
        <p:spPr>
          <a:xfrm>
            <a:off x="0" y="6493671"/>
            <a:ext cx="487680" cy="364331"/>
          </a:xfrm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883" b="1" kern="1200">
                <a:solidFill>
                  <a:srgbClr val="FFFFFF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defRPr/>
            </a:pPr>
            <a:fld id="{B28838BE-5EAD-434C-B290-9193BA76332A}" type="slidenum">
              <a:rPr lang="en-US" sz="1200" smtClean="0"/>
              <a:pPr defTabSz="609585">
                <a:defRPr/>
              </a:pPr>
              <a:t>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9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4" grpId="0"/>
      <p:bldP spid="19" grpId="0" animBg="1"/>
      <p:bldP spid="25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EACA-D7A1-334A-9C5F-5726B324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 dirty="0"/>
              <a:t>Org. Effectiveness and the Operating Model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2F14D126-B488-457A-8007-14166013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883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838BE-5EAD-434C-B290-9193BA76332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13BE0D7-B469-4D10-AB1F-B713DF9FB671}"/>
              </a:ext>
            </a:extLst>
          </p:cNvPr>
          <p:cNvGrpSpPr/>
          <p:nvPr/>
        </p:nvGrpSpPr>
        <p:grpSpPr>
          <a:xfrm>
            <a:off x="3856605" y="1913695"/>
            <a:ext cx="4982595" cy="4704845"/>
            <a:chOff x="2892454" y="1435271"/>
            <a:chExt cx="3736946" cy="3528634"/>
          </a:xfrm>
        </p:grpSpPr>
        <p:sp>
          <p:nvSpPr>
            <p:cNvPr id="69" name="Partial Circle 15">
              <a:extLst>
                <a:ext uri="{FF2B5EF4-FFF2-40B4-BE49-F238E27FC236}">
                  <a16:creationId xmlns:a16="http://schemas.microsoft.com/office/drawing/2014/main" id="{BD9C577B-6CB0-447E-8DA1-3D4BD2DE377E}"/>
                </a:ext>
              </a:extLst>
            </p:cNvPr>
            <p:cNvSpPr/>
            <p:nvPr/>
          </p:nvSpPr>
          <p:spPr>
            <a:xfrm rot="10800000">
              <a:off x="2892454" y="1435271"/>
              <a:ext cx="1741433" cy="1729492"/>
            </a:xfrm>
            <a:custGeom>
              <a:avLst/>
              <a:gdLst>
                <a:gd name="connsiteX0" fmla="*/ 3499873 w 3499873"/>
                <a:gd name="connsiteY0" fmla="*/ 1729492 h 3458984"/>
                <a:gd name="connsiteX1" fmla="*/ 2980036 w 3499873"/>
                <a:gd name="connsiteY1" fmla="*/ 2959593 h 3458984"/>
                <a:gd name="connsiteX2" fmla="*/ 1749935 w 3499873"/>
                <a:gd name="connsiteY2" fmla="*/ 3458984 h 3458984"/>
                <a:gd name="connsiteX3" fmla="*/ 1749937 w 3499873"/>
                <a:gd name="connsiteY3" fmla="*/ 1729492 h 3458984"/>
                <a:gd name="connsiteX4" fmla="*/ 3499873 w 3499873"/>
                <a:gd name="connsiteY4" fmla="*/ 1729492 h 3458984"/>
                <a:gd name="connsiteX0" fmla="*/ 1759364 w 1759364"/>
                <a:gd name="connsiteY0" fmla="*/ 56561 h 1786053"/>
                <a:gd name="connsiteX1" fmla="*/ 1239527 w 1759364"/>
                <a:gd name="connsiteY1" fmla="*/ 1286662 h 1786053"/>
                <a:gd name="connsiteX2" fmla="*/ 9426 w 1759364"/>
                <a:gd name="connsiteY2" fmla="*/ 1786053 h 1786053"/>
                <a:gd name="connsiteX3" fmla="*/ 1 w 1759364"/>
                <a:gd name="connsiteY3" fmla="*/ 0 h 1786053"/>
                <a:gd name="connsiteX4" fmla="*/ 1759364 w 1759364"/>
                <a:gd name="connsiteY4" fmla="*/ 56561 h 1786053"/>
                <a:gd name="connsiteX0" fmla="*/ 1749938 w 1749938"/>
                <a:gd name="connsiteY0" fmla="*/ 0 h 1729492"/>
                <a:gd name="connsiteX1" fmla="*/ 1230101 w 1749938"/>
                <a:gd name="connsiteY1" fmla="*/ 1230101 h 1729492"/>
                <a:gd name="connsiteX2" fmla="*/ 0 w 1749938"/>
                <a:gd name="connsiteY2" fmla="*/ 1729492 h 1729492"/>
                <a:gd name="connsiteX3" fmla="*/ 37798 w 1749938"/>
                <a:gd name="connsiteY3" fmla="*/ 33591 h 1729492"/>
                <a:gd name="connsiteX4" fmla="*/ 1749938 w 1749938"/>
                <a:gd name="connsiteY4" fmla="*/ 0 h 1729492"/>
                <a:gd name="connsiteX0" fmla="*/ 1749938 w 1749938"/>
                <a:gd name="connsiteY0" fmla="*/ 0 h 1729492"/>
                <a:gd name="connsiteX1" fmla="*/ 1230101 w 1749938"/>
                <a:gd name="connsiteY1" fmla="*/ 1230101 h 1729492"/>
                <a:gd name="connsiteX2" fmla="*/ 0 w 1749938"/>
                <a:gd name="connsiteY2" fmla="*/ 1729492 h 1729492"/>
                <a:gd name="connsiteX3" fmla="*/ 29212 w 1749938"/>
                <a:gd name="connsiteY3" fmla="*/ 12126 h 1729492"/>
                <a:gd name="connsiteX4" fmla="*/ 1749938 w 1749938"/>
                <a:gd name="connsiteY4" fmla="*/ 0 h 1729492"/>
                <a:gd name="connsiteX0" fmla="*/ 1741433 w 1741433"/>
                <a:gd name="connsiteY0" fmla="*/ 0 h 1729492"/>
                <a:gd name="connsiteX1" fmla="*/ 1221596 w 1741433"/>
                <a:gd name="connsiteY1" fmla="*/ 1230101 h 1729492"/>
                <a:gd name="connsiteX2" fmla="*/ 0 w 1741433"/>
                <a:gd name="connsiteY2" fmla="*/ 1729492 h 1729492"/>
                <a:gd name="connsiteX3" fmla="*/ 20707 w 1741433"/>
                <a:gd name="connsiteY3" fmla="*/ 12126 h 1729492"/>
                <a:gd name="connsiteX4" fmla="*/ 1741433 w 1741433"/>
                <a:gd name="connsiteY4" fmla="*/ 0 h 172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433" h="1729492">
                  <a:moveTo>
                    <a:pt x="1741433" y="0"/>
                  </a:moveTo>
                  <a:cubicBezTo>
                    <a:pt x="1741433" y="462212"/>
                    <a:pt x="1511835" y="941852"/>
                    <a:pt x="1221596" y="1230101"/>
                  </a:cubicBezTo>
                  <a:cubicBezTo>
                    <a:pt x="931357" y="1518350"/>
                    <a:pt x="460550" y="1729493"/>
                    <a:pt x="0" y="1729492"/>
                  </a:cubicBezTo>
                  <a:cubicBezTo>
                    <a:pt x="1" y="1152995"/>
                    <a:pt x="20706" y="588623"/>
                    <a:pt x="20707" y="12126"/>
                  </a:cubicBezTo>
                  <a:lnTo>
                    <a:pt x="1741433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50800" tIns="50800" rIns="50800" bIns="50800" rtlCol="0" anchor="ctr">
              <a:noAutofit/>
            </a:bodyPr>
            <a:lstStyle/>
            <a:p>
              <a:pPr algn="ctr" defTabSz="1219170">
                <a:defRPr/>
              </a:pPr>
              <a:endParaRPr lang="en-US" sz="2667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77989E7-C37A-42A5-A649-03FA5BFB0D16}"/>
                </a:ext>
              </a:extLst>
            </p:cNvPr>
            <p:cNvSpPr/>
            <p:nvPr/>
          </p:nvSpPr>
          <p:spPr>
            <a:xfrm rot="18873867">
              <a:off x="3467148" y="1801652"/>
              <a:ext cx="3007756" cy="3316749"/>
            </a:xfrm>
            <a:prstGeom prst="rect">
              <a:avLst/>
            </a:prstGeom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2133" b="1" dirty="0">
                  <a:solidFill>
                    <a:prstClr val="white"/>
                  </a:solidFill>
                  <a:cs typeface="Arial" panose="020B0604020202020204" pitchFamily="34" charset="0"/>
                </a:rPr>
                <a:t>Organizational</a:t>
              </a:r>
            </a:p>
            <a:p>
              <a:pPr algn="ctr">
                <a:defRPr/>
              </a:pPr>
              <a:r>
                <a:rPr lang="en-US" sz="2133" b="1" dirty="0">
                  <a:solidFill>
                    <a:prstClr val="white"/>
                  </a:solidFill>
                  <a:cs typeface="Arial" panose="020B0604020202020204" pitchFamily="34" charset="0"/>
                </a:rPr>
                <a:t>Structure</a:t>
              </a:r>
            </a:p>
          </p:txBody>
        </p:sp>
        <p:sp>
          <p:nvSpPr>
            <p:cNvPr id="71" name="Partial Circle 15">
              <a:extLst>
                <a:ext uri="{FF2B5EF4-FFF2-40B4-BE49-F238E27FC236}">
                  <a16:creationId xmlns:a16="http://schemas.microsoft.com/office/drawing/2014/main" id="{09809346-3712-42DC-98B8-5ACB557EF376}"/>
                </a:ext>
              </a:extLst>
            </p:cNvPr>
            <p:cNvSpPr/>
            <p:nvPr/>
          </p:nvSpPr>
          <p:spPr>
            <a:xfrm rot="10800000">
              <a:off x="3560270" y="2086847"/>
              <a:ext cx="1073617" cy="1077916"/>
            </a:xfrm>
            <a:custGeom>
              <a:avLst/>
              <a:gdLst>
                <a:gd name="connsiteX0" fmla="*/ 3499873 w 3499873"/>
                <a:gd name="connsiteY0" fmla="*/ 1729492 h 3458984"/>
                <a:gd name="connsiteX1" fmla="*/ 2980036 w 3499873"/>
                <a:gd name="connsiteY1" fmla="*/ 2959593 h 3458984"/>
                <a:gd name="connsiteX2" fmla="*/ 1749935 w 3499873"/>
                <a:gd name="connsiteY2" fmla="*/ 3458984 h 3458984"/>
                <a:gd name="connsiteX3" fmla="*/ 1749937 w 3499873"/>
                <a:gd name="connsiteY3" fmla="*/ 1729492 h 3458984"/>
                <a:gd name="connsiteX4" fmla="*/ 3499873 w 3499873"/>
                <a:gd name="connsiteY4" fmla="*/ 1729492 h 3458984"/>
                <a:gd name="connsiteX0" fmla="*/ 1759364 w 1759364"/>
                <a:gd name="connsiteY0" fmla="*/ 56561 h 1786053"/>
                <a:gd name="connsiteX1" fmla="*/ 1239527 w 1759364"/>
                <a:gd name="connsiteY1" fmla="*/ 1286662 h 1786053"/>
                <a:gd name="connsiteX2" fmla="*/ 9426 w 1759364"/>
                <a:gd name="connsiteY2" fmla="*/ 1786053 h 1786053"/>
                <a:gd name="connsiteX3" fmla="*/ 1 w 1759364"/>
                <a:gd name="connsiteY3" fmla="*/ 0 h 1786053"/>
                <a:gd name="connsiteX4" fmla="*/ 1759364 w 1759364"/>
                <a:gd name="connsiteY4" fmla="*/ 56561 h 1786053"/>
                <a:gd name="connsiteX0" fmla="*/ 1749938 w 1749938"/>
                <a:gd name="connsiteY0" fmla="*/ 0 h 1729492"/>
                <a:gd name="connsiteX1" fmla="*/ 1230101 w 1749938"/>
                <a:gd name="connsiteY1" fmla="*/ 1230101 h 1729492"/>
                <a:gd name="connsiteX2" fmla="*/ 0 w 1749938"/>
                <a:gd name="connsiteY2" fmla="*/ 1729492 h 1729492"/>
                <a:gd name="connsiteX3" fmla="*/ 37798 w 1749938"/>
                <a:gd name="connsiteY3" fmla="*/ 33591 h 1729492"/>
                <a:gd name="connsiteX4" fmla="*/ 1749938 w 1749938"/>
                <a:gd name="connsiteY4" fmla="*/ 0 h 1729492"/>
                <a:gd name="connsiteX0" fmla="*/ 1749938 w 1749938"/>
                <a:gd name="connsiteY0" fmla="*/ 0 h 1729492"/>
                <a:gd name="connsiteX1" fmla="*/ 1230101 w 1749938"/>
                <a:gd name="connsiteY1" fmla="*/ 1230101 h 1729492"/>
                <a:gd name="connsiteX2" fmla="*/ 0 w 1749938"/>
                <a:gd name="connsiteY2" fmla="*/ 1729492 h 1729492"/>
                <a:gd name="connsiteX3" fmla="*/ 29212 w 1749938"/>
                <a:gd name="connsiteY3" fmla="*/ 12126 h 1729492"/>
                <a:gd name="connsiteX4" fmla="*/ 1749938 w 1749938"/>
                <a:gd name="connsiteY4" fmla="*/ 0 h 1729492"/>
                <a:gd name="connsiteX0" fmla="*/ 1741433 w 1741433"/>
                <a:gd name="connsiteY0" fmla="*/ 0 h 1729492"/>
                <a:gd name="connsiteX1" fmla="*/ 1221596 w 1741433"/>
                <a:gd name="connsiteY1" fmla="*/ 1230101 h 1729492"/>
                <a:gd name="connsiteX2" fmla="*/ 0 w 1741433"/>
                <a:gd name="connsiteY2" fmla="*/ 1729492 h 1729492"/>
                <a:gd name="connsiteX3" fmla="*/ 20707 w 1741433"/>
                <a:gd name="connsiteY3" fmla="*/ 12126 h 1729492"/>
                <a:gd name="connsiteX4" fmla="*/ 1741433 w 1741433"/>
                <a:gd name="connsiteY4" fmla="*/ 0 h 172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433" h="1729492">
                  <a:moveTo>
                    <a:pt x="1741433" y="0"/>
                  </a:moveTo>
                  <a:cubicBezTo>
                    <a:pt x="1741433" y="462212"/>
                    <a:pt x="1511835" y="941852"/>
                    <a:pt x="1221596" y="1230101"/>
                  </a:cubicBezTo>
                  <a:cubicBezTo>
                    <a:pt x="931357" y="1518350"/>
                    <a:pt x="460550" y="1729493"/>
                    <a:pt x="0" y="1729492"/>
                  </a:cubicBezTo>
                  <a:cubicBezTo>
                    <a:pt x="1" y="1152995"/>
                    <a:pt x="20706" y="588623"/>
                    <a:pt x="20707" y="12126"/>
                  </a:cubicBezTo>
                  <a:lnTo>
                    <a:pt x="1741433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lIns="50800" tIns="50800" rIns="50800" bIns="50800" rtlCol="0" anchor="ctr">
              <a:noAutofit/>
            </a:bodyPr>
            <a:lstStyle/>
            <a:p>
              <a:pPr algn="ctr" defTabSz="1219170">
                <a:defRPr/>
              </a:pPr>
              <a:endParaRPr lang="en-US" sz="2667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72" name="Freeform 117">
              <a:extLst>
                <a:ext uri="{FF2B5EF4-FFF2-40B4-BE49-F238E27FC236}">
                  <a16:creationId xmlns:a16="http://schemas.microsoft.com/office/drawing/2014/main" id="{F483D786-FDDB-471E-A751-BBA408D1461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962891" y="2532351"/>
              <a:ext cx="442020" cy="410826"/>
            </a:xfrm>
            <a:custGeom>
              <a:avLst/>
              <a:gdLst>
                <a:gd name="T0" fmla="*/ 1417 w 4648"/>
                <a:gd name="T1" fmla="*/ 4320 h 4320"/>
                <a:gd name="T2" fmla="*/ 1361 w 4648"/>
                <a:gd name="T3" fmla="*/ 3044 h 4320"/>
                <a:gd name="T4" fmla="*/ 1361 w 4648"/>
                <a:gd name="T5" fmla="*/ 1865 h 4320"/>
                <a:gd name="T6" fmla="*/ 396 w 4648"/>
                <a:gd name="T7" fmla="*/ 1372 h 4320"/>
                <a:gd name="T8" fmla="*/ 396 w 4648"/>
                <a:gd name="T9" fmla="*/ 0 h 4320"/>
                <a:gd name="T10" fmla="*/ 1529 w 4648"/>
                <a:gd name="T11" fmla="*/ 589 h 4320"/>
                <a:gd name="T12" fmla="*/ 2550 w 4648"/>
                <a:gd name="T13" fmla="*/ 1179 h 4320"/>
                <a:gd name="T14" fmla="*/ 3459 w 4648"/>
                <a:gd name="T15" fmla="*/ 589 h 4320"/>
                <a:gd name="T16" fmla="*/ 4648 w 4648"/>
                <a:gd name="T17" fmla="*/ 1275 h 4320"/>
                <a:gd name="T18" fmla="*/ 3571 w 4648"/>
                <a:gd name="T19" fmla="*/ 1962 h 4320"/>
                <a:gd name="T20" fmla="*/ 3627 w 4648"/>
                <a:gd name="T21" fmla="*/ 3044 h 4320"/>
                <a:gd name="T22" fmla="*/ 2550 w 4648"/>
                <a:gd name="T23" fmla="*/ 3730 h 4320"/>
                <a:gd name="T24" fmla="*/ 1529 w 4648"/>
                <a:gd name="T25" fmla="*/ 4127 h 4320"/>
                <a:gd name="T26" fmla="*/ 2383 w 4648"/>
                <a:gd name="T27" fmla="*/ 3633 h 4320"/>
                <a:gd name="T28" fmla="*/ 1529 w 4648"/>
                <a:gd name="T29" fmla="*/ 3140 h 4320"/>
                <a:gd name="T30" fmla="*/ 1529 w 4648"/>
                <a:gd name="T31" fmla="*/ 4127 h 4320"/>
                <a:gd name="T32" fmla="*/ 3119 w 4648"/>
                <a:gd name="T33" fmla="*/ 3537 h 4320"/>
                <a:gd name="T34" fmla="*/ 3119 w 4648"/>
                <a:gd name="T35" fmla="*/ 2551 h 4320"/>
                <a:gd name="T36" fmla="*/ 2265 w 4648"/>
                <a:gd name="T37" fmla="*/ 3044 h 4320"/>
                <a:gd name="T38" fmla="*/ 1529 w 4648"/>
                <a:gd name="T39" fmla="*/ 2947 h 4320"/>
                <a:gd name="T40" fmla="*/ 2383 w 4648"/>
                <a:gd name="T41" fmla="*/ 2454 h 4320"/>
                <a:gd name="T42" fmla="*/ 1529 w 4648"/>
                <a:gd name="T43" fmla="*/ 1962 h 4320"/>
                <a:gd name="T44" fmla="*/ 1529 w 4648"/>
                <a:gd name="T45" fmla="*/ 2947 h 4320"/>
                <a:gd name="T46" fmla="*/ 3119 w 4648"/>
                <a:gd name="T47" fmla="*/ 2358 h 4320"/>
                <a:gd name="T48" fmla="*/ 3119 w 4648"/>
                <a:gd name="T49" fmla="*/ 1372 h 4320"/>
                <a:gd name="T50" fmla="*/ 2265 w 4648"/>
                <a:gd name="T51" fmla="*/ 1865 h 4320"/>
                <a:gd name="T52" fmla="*/ 3571 w 4648"/>
                <a:gd name="T53" fmla="*/ 1768 h 4320"/>
                <a:gd name="T54" fmla="*/ 4425 w 4648"/>
                <a:gd name="T55" fmla="*/ 1275 h 4320"/>
                <a:gd name="T56" fmla="*/ 3571 w 4648"/>
                <a:gd name="T57" fmla="*/ 782 h 4320"/>
                <a:gd name="T58" fmla="*/ 3571 w 4648"/>
                <a:gd name="T59" fmla="*/ 1768 h 4320"/>
                <a:gd name="T60" fmla="*/ 2098 w 4648"/>
                <a:gd name="T61" fmla="*/ 1768 h 4320"/>
                <a:gd name="T62" fmla="*/ 2098 w 4648"/>
                <a:gd name="T63" fmla="*/ 782 h 4320"/>
                <a:gd name="T64" fmla="*/ 1244 w 4648"/>
                <a:gd name="T65" fmla="*/ 1275 h 4320"/>
                <a:gd name="T66" fmla="*/ 507 w 4648"/>
                <a:gd name="T67" fmla="*/ 1179 h 4320"/>
                <a:gd name="T68" fmla="*/ 1361 w 4648"/>
                <a:gd name="T69" fmla="*/ 685 h 4320"/>
                <a:gd name="T70" fmla="*/ 507 w 4648"/>
                <a:gd name="T71" fmla="*/ 192 h 4320"/>
                <a:gd name="T72" fmla="*/ 507 w 4648"/>
                <a:gd name="T73" fmla="*/ 117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48" h="4320">
                  <a:moveTo>
                    <a:pt x="2210" y="4320"/>
                  </a:moveTo>
                  <a:lnTo>
                    <a:pt x="1417" y="4320"/>
                  </a:lnTo>
                  <a:lnTo>
                    <a:pt x="1021" y="3633"/>
                  </a:lnTo>
                  <a:lnTo>
                    <a:pt x="1361" y="3044"/>
                  </a:lnTo>
                  <a:lnTo>
                    <a:pt x="1021" y="2454"/>
                  </a:lnTo>
                  <a:lnTo>
                    <a:pt x="1361" y="1865"/>
                  </a:lnTo>
                  <a:lnTo>
                    <a:pt x="1077" y="1372"/>
                  </a:lnTo>
                  <a:lnTo>
                    <a:pt x="396" y="1372"/>
                  </a:lnTo>
                  <a:lnTo>
                    <a:pt x="0" y="685"/>
                  </a:lnTo>
                  <a:lnTo>
                    <a:pt x="396" y="0"/>
                  </a:lnTo>
                  <a:lnTo>
                    <a:pt x="1189" y="0"/>
                  </a:lnTo>
                  <a:lnTo>
                    <a:pt x="1529" y="589"/>
                  </a:lnTo>
                  <a:lnTo>
                    <a:pt x="2210" y="589"/>
                  </a:lnTo>
                  <a:lnTo>
                    <a:pt x="2550" y="1179"/>
                  </a:lnTo>
                  <a:lnTo>
                    <a:pt x="3119" y="1179"/>
                  </a:lnTo>
                  <a:lnTo>
                    <a:pt x="3459" y="589"/>
                  </a:lnTo>
                  <a:lnTo>
                    <a:pt x="4252" y="589"/>
                  </a:lnTo>
                  <a:lnTo>
                    <a:pt x="4648" y="1275"/>
                  </a:lnTo>
                  <a:lnTo>
                    <a:pt x="4252" y="1962"/>
                  </a:lnTo>
                  <a:lnTo>
                    <a:pt x="3571" y="1962"/>
                  </a:lnTo>
                  <a:lnTo>
                    <a:pt x="3287" y="2454"/>
                  </a:lnTo>
                  <a:lnTo>
                    <a:pt x="3627" y="3044"/>
                  </a:lnTo>
                  <a:lnTo>
                    <a:pt x="3231" y="3730"/>
                  </a:lnTo>
                  <a:lnTo>
                    <a:pt x="2550" y="3730"/>
                  </a:lnTo>
                  <a:lnTo>
                    <a:pt x="2210" y="4320"/>
                  </a:lnTo>
                  <a:close/>
                  <a:moveTo>
                    <a:pt x="1529" y="4127"/>
                  </a:moveTo>
                  <a:lnTo>
                    <a:pt x="2098" y="4127"/>
                  </a:lnTo>
                  <a:lnTo>
                    <a:pt x="2383" y="3633"/>
                  </a:lnTo>
                  <a:lnTo>
                    <a:pt x="2098" y="3140"/>
                  </a:lnTo>
                  <a:lnTo>
                    <a:pt x="1529" y="3140"/>
                  </a:lnTo>
                  <a:lnTo>
                    <a:pt x="1244" y="3633"/>
                  </a:lnTo>
                  <a:lnTo>
                    <a:pt x="1529" y="4127"/>
                  </a:lnTo>
                  <a:close/>
                  <a:moveTo>
                    <a:pt x="2550" y="3537"/>
                  </a:moveTo>
                  <a:lnTo>
                    <a:pt x="3119" y="3537"/>
                  </a:lnTo>
                  <a:lnTo>
                    <a:pt x="3404" y="3044"/>
                  </a:lnTo>
                  <a:lnTo>
                    <a:pt x="3119" y="2551"/>
                  </a:lnTo>
                  <a:lnTo>
                    <a:pt x="2550" y="2551"/>
                  </a:lnTo>
                  <a:lnTo>
                    <a:pt x="2265" y="3044"/>
                  </a:lnTo>
                  <a:lnTo>
                    <a:pt x="2550" y="3537"/>
                  </a:lnTo>
                  <a:close/>
                  <a:moveTo>
                    <a:pt x="1529" y="2947"/>
                  </a:moveTo>
                  <a:lnTo>
                    <a:pt x="2098" y="2947"/>
                  </a:lnTo>
                  <a:lnTo>
                    <a:pt x="2383" y="2454"/>
                  </a:lnTo>
                  <a:lnTo>
                    <a:pt x="2098" y="1962"/>
                  </a:lnTo>
                  <a:lnTo>
                    <a:pt x="1529" y="1962"/>
                  </a:lnTo>
                  <a:lnTo>
                    <a:pt x="1244" y="2454"/>
                  </a:lnTo>
                  <a:lnTo>
                    <a:pt x="1529" y="2947"/>
                  </a:lnTo>
                  <a:close/>
                  <a:moveTo>
                    <a:pt x="2550" y="2358"/>
                  </a:moveTo>
                  <a:lnTo>
                    <a:pt x="3119" y="2358"/>
                  </a:lnTo>
                  <a:lnTo>
                    <a:pt x="3404" y="1865"/>
                  </a:lnTo>
                  <a:lnTo>
                    <a:pt x="3119" y="1372"/>
                  </a:lnTo>
                  <a:lnTo>
                    <a:pt x="2550" y="1372"/>
                  </a:lnTo>
                  <a:lnTo>
                    <a:pt x="2265" y="1865"/>
                  </a:lnTo>
                  <a:lnTo>
                    <a:pt x="2550" y="2358"/>
                  </a:lnTo>
                  <a:close/>
                  <a:moveTo>
                    <a:pt x="3571" y="1768"/>
                  </a:moveTo>
                  <a:lnTo>
                    <a:pt x="4140" y="1768"/>
                  </a:lnTo>
                  <a:lnTo>
                    <a:pt x="4425" y="1275"/>
                  </a:lnTo>
                  <a:lnTo>
                    <a:pt x="4140" y="782"/>
                  </a:lnTo>
                  <a:lnTo>
                    <a:pt x="3571" y="782"/>
                  </a:lnTo>
                  <a:lnTo>
                    <a:pt x="3287" y="1275"/>
                  </a:lnTo>
                  <a:lnTo>
                    <a:pt x="3571" y="1768"/>
                  </a:lnTo>
                  <a:close/>
                  <a:moveTo>
                    <a:pt x="1529" y="1768"/>
                  </a:moveTo>
                  <a:lnTo>
                    <a:pt x="2098" y="1768"/>
                  </a:lnTo>
                  <a:lnTo>
                    <a:pt x="2383" y="1275"/>
                  </a:lnTo>
                  <a:lnTo>
                    <a:pt x="2098" y="782"/>
                  </a:lnTo>
                  <a:lnTo>
                    <a:pt x="1529" y="782"/>
                  </a:lnTo>
                  <a:lnTo>
                    <a:pt x="1244" y="1275"/>
                  </a:lnTo>
                  <a:lnTo>
                    <a:pt x="1529" y="1768"/>
                  </a:lnTo>
                  <a:close/>
                  <a:moveTo>
                    <a:pt x="507" y="1179"/>
                  </a:moveTo>
                  <a:lnTo>
                    <a:pt x="1077" y="1179"/>
                  </a:lnTo>
                  <a:lnTo>
                    <a:pt x="1361" y="685"/>
                  </a:lnTo>
                  <a:lnTo>
                    <a:pt x="1077" y="192"/>
                  </a:lnTo>
                  <a:lnTo>
                    <a:pt x="507" y="192"/>
                  </a:lnTo>
                  <a:lnTo>
                    <a:pt x="223" y="685"/>
                  </a:lnTo>
                  <a:lnTo>
                    <a:pt x="507" y="11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2400" kern="0" dirty="0">
                <a:solidFill>
                  <a:srgbClr val="595959"/>
                </a:solidFill>
              </a:endParaRPr>
            </a:p>
          </p:txBody>
        </p:sp>
      </p:grp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60733858-5281-405B-B28C-ED84CEA3DD1A}"/>
              </a:ext>
            </a:extLst>
          </p:cNvPr>
          <p:cNvSpPr txBox="1">
            <a:spLocks/>
          </p:cNvSpPr>
          <p:nvPr/>
        </p:nvSpPr>
        <p:spPr>
          <a:xfrm>
            <a:off x="515380" y="1421000"/>
            <a:ext cx="10972800" cy="585600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867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43834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867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02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5336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75336" indent="0" algn="l" defTabSz="609585" rtl="0" eaLnBrk="1" latinLnBrk="0" hangingPunct="1">
              <a:spcBef>
                <a:spcPts val="1333"/>
              </a:spcBef>
              <a:buClr>
                <a:schemeClr val="tx1"/>
              </a:buClr>
              <a:buFont typeface="Arial" panose="020B0604020202020204" pitchFamily="34" charset="0"/>
              <a:buNone/>
              <a:defRPr sz="1467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Achieving effectiveness requires thinking of the entire operating model of the institution.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4077DFD-89F2-4F78-8B29-75FFBD634D55}"/>
              </a:ext>
            </a:extLst>
          </p:cNvPr>
          <p:cNvGrpSpPr/>
          <p:nvPr/>
        </p:nvGrpSpPr>
        <p:grpSpPr>
          <a:xfrm>
            <a:off x="4538232" y="1933375"/>
            <a:ext cx="3854883" cy="3960459"/>
            <a:chOff x="3403674" y="1450031"/>
            <a:chExt cx="2891162" cy="2970344"/>
          </a:xfrm>
        </p:grpSpPr>
        <p:sp>
          <p:nvSpPr>
            <p:cNvPr id="75" name="Partial Circle 17">
              <a:extLst>
                <a:ext uri="{FF2B5EF4-FFF2-40B4-BE49-F238E27FC236}">
                  <a16:creationId xmlns:a16="http://schemas.microsoft.com/office/drawing/2014/main" id="{E3B38467-B826-43B8-9D53-3C85DA6EA7E5}"/>
                </a:ext>
              </a:extLst>
            </p:cNvPr>
            <p:cNvSpPr/>
            <p:nvPr/>
          </p:nvSpPr>
          <p:spPr>
            <a:xfrm rot="16200000">
              <a:off x="4597735" y="1465277"/>
              <a:ext cx="1712348" cy="1681855"/>
            </a:xfrm>
            <a:custGeom>
              <a:avLst/>
              <a:gdLst>
                <a:gd name="connsiteX0" fmla="*/ 3664087 w 3664087"/>
                <a:gd name="connsiteY0" fmla="*/ 1810640 h 3621279"/>
                <a:gd name="connsiteX1" fmla="*/ 3112641 w 3664087"/>
                <a:gd name="connsiteY1" fmla="*/ 3105468 h 3621279"/>
                <a:gd name="connsiteX2" fmla="*/ 1812035 w 3664087"/>
                <a:gd name="connsiteY2" fmla="*/ 3621172 h 3621279"/>
                <a:gd name="connsiteX3" fmla="*/ 1832044 w 3664087"/>
                <a:gd name="connsiteY3" fmla="*/ 1810640 h 3621279"/>
                <a:gd name="connsiteX4" fmla="*/ 3664087 w 3664087"/>
                <a:gd name="connsiteY4" fmla="*/ 1810640 h 3621279"/>
                <a:gd name="connsiteX0" fmla="*/ 1871457 w 1871457"/>
                <a:gd name="connsiteY0" fmla="*/ 0 h 1810640"/>
                <a:gd name="connsiteX1" fmla="*/ 1320011 w 1871457"/>
                <a:gd name="connsiteY1" fmla="*/ 1294828 h 1810640"/>
                <a:gd name="connsiteX2" fmla="*/ 19405 w 1871457"/>
                <a:gd name="connsiteY2" fmla="*/ 1810532 h 1810640"/>
                <a:gd name="connsiteX3" fmla="*/ 0 w 1871457"/>
                <a:gd name="connsiteY3" fmla="*/ 0 h 1810640"/>
                <a:gd name="connsiteX4" fmla="*/ 1871457 w 1871457"/>
                <a:gd name="connsiteY4" fmla="*/ 0 h 1810640"/>
                <a:gd name="connsiteX0" fmla="*/ 1883583 w 1883583"/>
                <a:gd name="connsiteY0" fmla="*/ 0 h 1810627"/>
                <a:gd name="connsiteX1" fmla="*/ 1332137 w 1883583"/>
                <a:gd name="connsiteY1" fmla="*/ 1294828 h 1810627"/>
                <a:gd name="connsiteX2" fmla="*/ 0 w 1883583"/>
                <a:gd name="connsiteY2" fmla="*/ 1810535 h 1810627"/>
                <a:gd name="connsiteX3" fmla="*/ 12126 w 1883583"/>
                <a:gd name="connsiteY3" fmla="*/ 0 h 1810627"/>
                <a:gd name="connsiteX4" fmla="*/ 1883583 w 1883583"/>
                <a:gd name="connsiteY4" fmla="*/ 0 h 1810627"/>
                <a:gd name="connsiteX0" fmla="*/ 1883583 w 1883583"/>
                <a:gd name="connsiteY0" fmla="*/ 0 h 1834277"/>
                <a:gd name="connsiteX1" fmla="*/ 1332137 w 1883583"/>
                <a:gd name="connsiteY1" fmla="*/ 1318477 h 1834277"/>
                <a:gd name="connsiteX2" fmla="*/ 0 w 1883583"/>
                <a:gd name="connsiteY2" fmla="*/ 1834184 h 1834277"/>
                <a:gd name="connsiteX3" fmla="*/ 12126 w 1883583"/>
                <a:gd name="connsiteY3" fmla="*/ 23649 h 1834277"/>
                <a:gd name="connsiteX4" fmla="*/ 1883583 w 1883583"/>
                <a:gd name="connsiteY4" fmla="*/ 0 h 1834277"/>
                <a:gd name="connsiteX0" fmla="*/ 1883583 w 1883583"/>
                <a:gd name="connsiteY0" fmla="*/ 15762 h 1850039"/>
                <a:gd name="connsiteX1" fmla="*/ 1332137 w 1883583"/>
                <a:gd name="connsiteY1" fmla="*/ 1334239 h 1850039"/>
                <a:gd name="connsiteX2" fmla="*/ 0 w 1883583"/>
                <a:gd name="connsiteY2" fmla="*/ 1849946 h 1850039"/>
                <a:gd name="connsiteX3" fmla="*/ 27891 w 1883583"/>
                <a:gd name="connsiteY3" fmla="*/ 0 h 1850039"/>
                <a:gd name="connsiteX4" fmla="*/ 1883583 w 1883583"/>
                <a:gd name="connsiteY4" fmla="*/ 15762 h 1850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583" h="1850039">
                  <a:moveTo>
                    <a:pt x="1883583" y="15762"/>
                  </a:moveTo>
                  <a:cubicBezTo>
                    <a:pt x="1883583" y="503130"/>
                    <a:pt x="1646067" y="1028542"/>
                    <a:pt x="1332137" y="1334239"/>
                  </a:cubicBezTo>
                  <a:cubicBezTo>
                    <a:pt x="1018207" y="1639936"/>
                    <a:pt x="485555" y="1855187"/>
                    <a:pt x="0" y="1849946"/>
                  </a:cubicBezTo>
                  <a:lnTo>
                    <a:pt x="27891" y="0"/>
                  </a:lnTo>
                  <a:lnTo>
                    <a:pt x="1883583" y="15762"/>
                  </a:lnTo>
                  <a:close/>
                </a:path>
              </a:pathLst>
            </a:custGeom>
            <a:solidFill>
              <a:srgbClr val="EBAE20">
                <a:lumMod val="60000"/>
                <a:lumOff val="40000"/>
              </a:srgbClr>
            </a:solidFill>
          </p:spPr>
          <p:txBody>
            <a:bodyPr wrap="square" lIns="50800" tIns="50800" rIns="50800" bIns="50800" rtlCol="0" anchor="ctr">
              <a:noAutofit/>
            </a:bodyPr>
            <a:lstStyle/>
            <a:p>
              <a:pPr algn="ctr" defTabSz="1219170">
                <a:defRPr/>
              </a:pPr>
              <a:endParaRPr lang="en-US" sz="1777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76" name="Rectangle 95">
              <a:extLst>
                <a:ext uri="{FF2B5EF4-FFF2-40B4-BE49-F238E27FC236}">
                  <a16:creationId xmlns:a16="http://schemas.microsoft.com/office/drawing/2014/main" id="{2182395E-E068-48D0-9F0B-6500AD89AE71}"/>
                </a:ext>
              </a:extLst>
            </p:cNvPr>
            <p:cNvSpPr/>
            <p:nvPr/>
          </p:nvSpPr>
          <p:spPr>
            <a:xfrm rot="2760601">
              <a:off x="3360865" y="1961020"/>
              <a:ext cx="2502164" cy="2416546"/>
            </a:xfrm>
            <a:custGeom>
              <a:avLst/>
              <a:gdLst>
                <a:gd name="connsiteX0" fmla="*/ 0 w 2459450"/>
                <a:gd name="connsiteY0" fmla="*/ 0 h 2459450"/>
                <a:gd name="connsiteX1" fmla="*/ 2459450 w 2459450"/>
                <a:gd name="connsiteY1" fmla="*/ 0 h 2459450"/>
                <a:gd name="connsiteX2" fmla="*/ 2459450 w 2459450"/>
                <a:gd name="connsiteY2" fmla="*/ 2459450 h 2459450"/>
                <a:gd name="connsiteX3" fmla="*/ 0 w 2459450"/>
                <a:gd name="connsiteY3" fmla="*/ 2459450 h 2459450"/>
                <a:gd name="connsiteX4" fmla="*/ 0 w 2459450"/>
                <a:gd name="connsiteY4" fmla="*/ 0 h 2459450"/>
                <a:gd name="connsiteX0" fmla="*/ 0 w 2459450"/>
                <a:gd name="connsiteY0" fmla="*/ 0 h 2459450"/>
                <a:gd name="connsiteX1" fmla="*/ 2429993 w 2459450"/>
                <a:gd name="connsiteY1" fmla="*/ 97163 h 2459450"/>
                <a:gd name="connsiteX2" fmla="*/ 2459450 w 2459450"/>
                <a:gd name="connsiteY2" fmla="*/ 2459450 h 2459450"/>
                <a:gd name="connsiteX3" fmla="*/ 0 w 2459450"/>
                <a:gd name="connsiteY3" fmla="*/ 2459450 h 2459450"/>
                <a:gd name="connsiteX4" fmla="*/ 0 w 2459450"/>
                <a:gd name="connsiteY4" fmla="*/ 0 h 2459450"/>
                <a:gd name="connsiteX0" fmla="*/ 0 w 2502164"/>
                <a:gd name="connsiteY0" fmla="*/ 61831 h 2362287"/>
                <a:gd name="connsiteX1" fmla="*/ 2472707 w 2502164"/>
                <a:gd name="connsiteY1" fmla="*/ 0 h 2362287"/>
                <a:gd name="connsiteX2" fmla="*/ 2502164 w 2502164"/>
                <a:gd name="connsiteY2" fmla="*/ 2362287 h 2362287"/>
                <a:gd name="connsiteX3" fmla="*/ 42714 w 2502164"/>
                <a:gd name="connsiteY3" fmla="*/ 2362287 h 2362287"/>
                <a:gd name="connsiteX4" fmla="*/ 0 w 2502164"/>
                <a:gd name="connsiteY4" fmla="*/ 61831 h 236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2164" h="2362287">
                  <a:moveTo>
                    <a:pt x="0" y="61831"/>
                  </a:moveTo>
                  <a:lnTo>
                    <a:pt x="2472707" y="0"/>
                  </a:lnTo>
                  <a:lnTo>
                    <a:pt x="2502164" y="2362287"/>
                  </a:lnTo>
                  <a:lnTo>
                    <a:pt x="42714" y="2362287"/>
                  </a:lnTo>
                  <a:lnTo>
                    <a:pt x="0" y="61831"/>
                  </a:lnTo>
                  <a:close/>
                </a:path>
              </a:pathLst>
            </a:custGeom>
          </p:spPr>
          <p:txBody>
            <a:bodyPr spcFirstLastPara="1" wrap="square" numCol="1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2133" b="1" dirty="0">
                  <a:solidFill>
                    <a:prstClr val="white"/>
                  </a:solidFill>
                  <a:cs typeface="Arial" panose="020B0604020202020204" pitchFamily="34" charset="0"/>
                </a:rPr>
                <a:t>Management </a:t>
              </a:r>
            </a:p>
            <a:p>
              <a:pPr algn="ctr">
                <a:defRPr/>
              </a:pPr>
              <a:r>
                <a:rPr lang="en-US" sz="2133" b="1" dirty="0">
                  <a:solidFill>
                    <a:prstClr val="white"/>
                  </a:solidFill>
                  <a:cs typeface="Arial" panose="020B0604020202020204" pitchFamily="34" charset="0"/>
                </a:rPr>
                <a:t>Processes</a:t>
              </a:r>
            </a:p>
          </p:txBody>
        </p:sp>
        <p:sp>
          <p:nvSpPr>
            <p:cNvPr id="77" name="Partial Circle 15">
              <a:extLst>
                <a:ext uri="{FF2B5EF4-FFF2-40B4-BE49-F238E27FC236}">
                  <a16:creationId xmlns:a16="http://schemas.microsoft.com/office/drawing/2014/main" id="{12BE88DF-4FAE-43CA-B4A5-55D39F1AAB04}"/>
                </a:ext>
              </a:extLst>
            </p:cNvPr>
            <p:cNvSpPr/>
            <p:nvPr/>
          </p:nvSpPr>
          <p:spPr>
            <a:xfrm rot="16200000">
              <a:off x="4615131" y="2086612"/>
              <a:ext cx="1073617" cy="1077916"/>
            </a:xfrm>
            <a:custGeom>
              <a:avLst/>
              <a:gdLst>
                <a:gd name="connsiteX0" fmla="*/ 3499873 w 3499873"/>
                <a:gd name="connsiteY0" fmla="*/ 1729492 h 3458984"/>
                <a:gd name="connsiteX1" fmla="*/ 2980036 w 3499873"/>
                <a:gd name="connsiteY1" fmla="*/ 2959593 h 3458984"/>
                <a:gd name="connsiteX2" fmla="*/ 1749935 w 3499873"/>
                <a:gd name="connsiteY2" fmla="*/ 3458984 h 3458984"/>
                <a:gd name="connsiteX3" fmla="*/ 1749937 w 3499873"/>
                <a:gd name="connsiteY3" fmla="*/ 1729492 h 3458984"/>
                <a:gd name="connsiteX4" fmla="*/ 3499873 w 3499873"/>
                <a:gd name="connsiteY4" fmla="*/ 1729492 h 3458984"/>
                <a:gd name="connsiteX0" fmla="*/ 1759364 w 1759364"/>
                <a:gd name="connsiteY0" fmla="*/ 56561 h 1786053"/>
                <a:gd name="connsiteX1" fmla="*/ 1239527 w 1759364"/>
                <a:gd name="connsiteY1" fmla="*/ 1286662 h 1786053"/>
                <a:gd name="connsiteX2" fmla="*/ 9426 w 1759364"/>
                <a:gd name="connsiteY2" fmla="*/ 1786053 h 1786053"/>
                <a:gd name="connsiteX3" fmla="*/ 1 w 1759364"/>
                <a:gd name="connsiteY3" fmla="*/ 0 h 1786053"/>
                <a:gd name="connsiteX4" fmla="*/ 1759364 w 1759364"/>
                <a:gd name="connsiteY4" fmla="*/ 56561 h 1786053"/>
                <a:gd name="connsiteX0" fmla="*/ 1749938 w 1749938"/>
                <a:gd name="connsiteY0" fmla="*/ 0 h 1729492"/>
                <a:gd name="connsiteX1" fmla="*/ 1230101 w 1749938"/>
                <a:gd name="connsiteY1" fmla="*/ 1230101 h 1729492"/>
                <a:gd name="connsiteX2" fmla="*/ 0 w 1749938"/>
                <a:gd name="connsiteY2" fmla="*/ 1729492 h 1729492"/>
                <a:gd name="connsiteX3" fmla="*/ 37798 w 1749938"/>
                <a:gd name="connsiteY3" fmla="*/ 33591 h 1729492"/>
                <a:gd name="connsiteX4" fmla="*/ 1749938 w 1749938"/>
                <a:gd name="connsiteY4" fmla="*/ 0 h 1729492"/>
                <a:gd name="connsiteX0" fmla="*/ 1749938 w 1749938"/>
                <a:gd name="connsiteY0" fmla="*/ 0 h 1729492"/>
                <a:gd name="connsiteX1" fmla="*/ 1230101 w 1749938"/>
                <a:gd name="connsiteY1" fmla="*/ 1230101 h 1729492"/>
                <a:gd name="connsiteX2" fmla="*/ 0 w 1749938"/>
                <a:gd name="connsiteY2" fmla="*/ 1729492 h 1729492"/>
                <a:gd name="connsiteX3" fmla="*/ 29212 w 1749938"/>
                <a:gd name="connsiteY3" fmla="*/ 12126 h 1729492"/>
                <a:gd name="connsiteX4" fmla="*/ 1749938 w 1749938"/>
                <a:gd name="connsiteY4" fmla="*/ 0 h 1729492"/>
                <a:gd name="connsiteX0" fmla="*/ 1741433 w 1741433"/>
                <a:gd name="connsiteY0" fmla="*/ 0 h 1729492"/>
                <a:gd name="connsiteX1" fmla="*/ 1221596 w 1741433"/>
                <a:gd name="connsiteY1" fmla="*/ 1230101 h 1729492"/>
                <a:gd name="connsiteX2" fmla="*/ 0 w 1741433"/>
                <a:gd name="connsiteY2" fmla="*/ 1729492 h 1729492"/>
                <a:gd name="connsiteX3" fmla="*/ 20707 w 1741433"/>
                <a:gd name="connsiteY3" fmla="*/ 12126 h 1729492"/>
                <a:gd name="connsiteX4" fmla="*/ 1741433 w 1741433"/>
                <a:gd name="connsiteY4" fmla="*/ 0 h 172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433" h="1729492">
                  <a:moveTo>
                    <a:pt x="1741433" y="0"/>
                  </a:moveTo>
                  <a:cubicBezTo>
                    <a:pt x="1741433" y="462212"/>
                    <a:pt x="1511835" y="941852"/>
                    <a:pt x="1221596" y="1230101"/>
                  </a:cubicBezTo>
                  <a:cubicBezTo>
                    <a:pt x="931357" y="1518350"/>
                    <a:pt x="460550" y="1729493"/>
                    <a:pt x="0" y="1729492"/>
                  </a:cubicBezTo>
                  <a:cubicBezTo>
                    <a:pt x="1" y="1152995"/>
                    <a:pt x="20706" y="588623"/>
                    <a:pt x="20707" y="12126"/>
                  </a:cubicBezTo>
                  <a:lnTo>
                    <a:pt x="1741433" y="0"/>
                  </a:lnTo>
                  <a:close/>
                </a:path>
              </a:pathLst>
            </a:custGeom>
            <a:solidFill>
              <a:srgbClr val="EBAE20"/>
            </a:solidFill>
          </p:spPr>
          <p:txBody>
            <a:bodyPr wrap="square" lIns="50800" tIns="50800" rIns="50800" bIns="50800" rtlCol="0" anchor="ctr">
              <a:noAutofit/>
            </a:bodyPr>
            <a:lstStyle/>
            <a:p>
              <a:pPr algn="ctr" defTabSz="1219170">
                <a:defRPr/>
              </a:pPr>
              <a:endParaRPr lang="en-US" sz="2667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05E94FBB-BC69-47B0-B9C3-05381F21A34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4827688" y="2504488"/>
              <a:ext cx="487490" cy="434960"/>
            </a:xfrm>
            <a:custGeom>
              <a:avLst/>
              <a:gdLst>
                <a:gd name="T0" fmla="*/ 112 w 300"/>
                <a:gd name="T1" fmla="*/ 75 h 300"/>
                <a:gd name="T2" fmla="*/ 187 w 300"/>
                <a:gd name="T3" fmla="*/ 0 h 300"/>
                <a:gd name="T4" fmla="*/ 150 w 300"/>
                <a:gd name="T5" fmla="*/ 225 h 300"/>
                <a:gd name="T6" fmla="*/ 150 w 300"/>
                <a:gd name="T7" fmla="*/ 300 h 300"/>
                <a:gd name="T8" fmla="*/ 150 w 300"/>
                <a:gd name="T9" fmla="*/ 225 h 300"/>
                <a:gd name="T10" fmla="*/ 217 w 300"/>
                <a:gd name="T11" fmla="*/ 152 h 300"/>
                <a:gd name="T12" fmla="*/ 197 w 300"/>
                <a:gd name="T13" fmla="*/ 168 h 300"/>
                <a:gd name="T14" fmla="*/ 196 w 300"/>
                <a:gd name="T15" fmla="*/ 160 h 300"/>
                <a:gd name="T16" fmla="*/ 159 w 300"/>
                <a:gd name="T17" fmla="*/ 196 h 300"/>
                <a:gd name="T18" fmla="*/ 168 w 300"/>
                <a:gd name="T19" fmla="*/ 198 h 300"/>
                <a:gd name="T20" fmla="*/ 151 w 300"/>
                <a:gd name="T21" fmla="*/ 217 h 300"/>
                <a:gd name="T22" fmla="*/ 131 w 300"/>
                <a:gd name="T23" fmla="*/ 200 h 300"/>
                <a:gd name="T24" fmla="*/ 139 w 300"/>
                <a:gd name="T25" fmla="*/ 198 h 300"/>
                <a:gd name="T26" fmla="*/ 140 w 300"/>
                <a:gd name="T27" fmla="*/ 160 h 300"/>
                <a:gd name="T28" fmla="*/ 103 w 300"/>
                <a:gd name="T29" fmla="*/ 161 h 300"/>
                <a:gd name="T30" fmla="*/ 100 w 300"/>
                <a:gd name="T31" fmla="*/ 169 h 300"/>
                <a:gd name="T32" fmla="*/ 83 w 300"/>
                <a:gd name="T33" fmla="*/ 149 h 300"/>
                <a:gd name="T34" fmla="*/ 103 w 300"/>
                <a:gd name="T35" fmla="*/ 133 h 300"/>
                <a:gd name="T36" fmla="*/ 104 w 300"/>
                <a:gd name="T37" fmla="*/ 141 h 300"/>
                <a:gd name="T38" fmla="*/ 140 w 300"/>
                <a:gd name="T39" fmla="*/ 104 h 300"/>
                <a:gd name="T40" fmla="*/ 132 w 300"/>
                <a:gd name="T41" fmla="*/ 103 h 300"/>
                <a:gd name="T42" fmla="*/ 148 w 300"/>
                <a:gd name="T43" fmla="*/ 84 h 300"/>
                <a:gd name="T44" fmla="*/ 169 w 300"/>
                <a:gd name="T45" fmla="*/ 101 h 300"/>
                <a:gd name="T46" fmla="*/ 160 w 300"/>
                <a:gd name="T47" fmla="*/ 103 h 300"/>
                <a:gd name="T48" fmla="*/ 159 w 300"/>
                <a:gd name="T49" fmla="*/ 141 h 300"/>
                <a:gd name="T50" fmla="*/ 197 w 300"/>
                <a:gd name="T51" fmla="*/ 140 h 300"/>
                <a:gd name="T52" fmla="*/ 200 w 300"/>
                <a:gd name="T53" fmla="*/ 132 h 300"/>
                <a:gd name="T54" fmla="*/ 150 w 300"/>
                <a:gd name="T55" fmla="*/ 150 h 300"/>
                <a:gd name="T56" fmla="*/ 150 w 300"/>
                <a:gd name="T57" fmla="*/ 150 h 300"/>
                <a:gd name="T58" fmla="*/ 0 w 300"/>
                <a:gd name="T59" fmla="*/ 183 h 300"/>
                <a:gd name="T60" fmla="*/ 37 w 300"/>
                <a:gd name="T61" fmla="*/ 118 h 300"/>
                <a:gd name="T62" fmla="*/ 281 w 300"/>
                <a:gd name="T63" fmla="*/ 183 h 300"/>
                <a:gd name="T64" fmla="*/ 281 w 300"/>
                <a:gd name="T65" fmla="*/ 118 h 300"/>
                <a:gd name="T66" fmla="*/ 225 w 300"/>
                <a:gd name="T67" fmla="*/ 150 h 300"/>
                <a:gd name="T68" fmla="*/ 281 w 300"/>
                <a:gd name="T69" fmla="*/ 183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0" h="300">
                  <a:moveTo>
                    <a:pt x="187" y="75"/>
                  </a:moveTo>
                  <a:cubicBezTo>
                    <a:pt x="112" y="75"/>
                    <a:pt x="112" y="75"/>
                    <a:pt x="112" y="75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87" y="0"/>
                    <a:pt x="187" y="0"/>
                    <a:pt x="187" y="0"/>
                  </a:cubicBezTo>
                  <a:lnTo>
                    <a:pt x="187" y="75"/>
                  </a:lnTo>
                  <a:close/>
                  <a:moveTo>
                    <a:pt x="150" y="225"/>
                  </a:moveTo>
                  <a:cubicBezTo>
                    <a:pt x="129" y="225"/>
                    <a:pt x="112" y="242"/>
                    <a:pt x="112" y="263"/>
                  </a:cubicBezTo>
                  <a:cubicBezTo>
                    <a:pt x="112" y="284"/>
                    <a:pt x="129" y="300"/>
                    <a:pt x="150" y="300"/>
                  </a:cubicBezTo>
                  <a:cubicBezTo>
                    <a:pt x="171" y="300"/>
                    <a:pt x="187" y="284"/>
                    <a:pt x="187" y="263"/>
                  </a:cubicBezTo>
                  <a:cubicBezTo>
                    <a:pt x="187" y="242"/>
                    <a:pt x="171" y="225"/>
                    <a:pt x="150" y="225"/>
                  </a:cubicBezTo>
                  <a:close/>
                  <a:moveTo>
                    <a:pt x="217" y="149"/>
                  </a:moveTo>
                  <a:cubicBezTo>
                    <a:pt x="218" y="150"/>
                    <a:pt x="218" y="151"/>
                    <a:pt x="217" y="152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198" y="171"/>
                    <a:pt x="197" y="170"/>
                    <a:pt x="197" y="168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7" y="160"/>
                    <a:pt x="197" y="160"/>
                    <a:pt x="196" y="160"/>
                  </a:cubicBezTo>
                  <a:cubicBezTo>
                    <a:pt x="159" y="160"/>
                    <a:pt x="159" y="160"/>
                    <a:pt x="159" y="160"/>
                  </a:cubicBezTo>
                  <a:cubicBezTo>
                    <a:pt x="159" y="196"/>
                    <a:pt x="159" y="196"/>
                    <a:pt x="159" y="196"/>
                  </a:cubicBezTo>
                  <a:cubicBezTo>
                    <a:pt x="159" y="197"/>
                    <a:pt x="160" y="198"/>
                    <a:pt x="160" y="198"/>
                  </a:cubicBezTo>
                  <a:cubicBezTo>
                    <a:pt x="168" y="198"/>
                    <a:pt x="168" y="198"/>
                    <a:pt x="168" y="198"/>
                  </a:cubicBezTo>
                  <a:cubicBezTo>
                    <a:pt x="169" y="198"/>
                    <a:pt x="170" y="199"/>
                    <a:pt x="169" y="200"/>
                  </a:cubicBezTo>
                  <a:cubicBezTo>
                    <a:pt x="151" y="217"/>
                    <a:pt x="151" y="217"/>
                    <a:pt x="151" y="217"/>
                  </a:cubicBezTo>
                  <a:cubicBezTo>
                    <a:pt x="151" y="218"/>
                    <a:pt x="149" y="218"/>
                    <a:pt x="148" y="217"/>
                  </a:cubicBezTo>
                  <a:cubicBezTo>
                    <a:pt x="131" y="200"/>
                    <a:pt x="131" y="200"/>
                    <a:pt x="131" y="200"/>
                  </a:cubicBezTo>
                  <a:cubicBezTo>
                    <a:pt x="130" y="199"/>
                    <a:pt x="130" y="198"/>
                    <a:pt x="132" y="198"/>
                  </a:cubicBezTo>
                  <a:cubicBezTo>
                    <a:pt x="139" y="198"/>
                    <a:pt x="139" y="198"/>
                    <a:pt x="139" y="198"/>
                  </a:cubicBezTo>
                  <a:cubicBezTo>
                    <a:pt x="140" y="198"/>
                    <a:pt x="140" y="197"/>
                    <a:pt x="140" y="196"/>
                  </a:cubicBezTo>
                  <a:cubicBezTo>
                    <a:pt x="140" y="160"/>
                    <a:pt x="140" y="160"/>
                    <a:pt x="140" y="160"/>
                  </a:cubicBezTo>
                  <a:cubicBezTo>
                    <a:pt x="104" y="160"/>
                    <a:pt x="104" y="160"/>
                    <a:pt x="104" y="160"/>
                  </a:cubicBezTo>
                  <a:cubicBezTo>
                    <a:pt x="103" y="160"/>
                    <a:pt x="103" y="160"/>
                    <a:pt x="103" y="161"/>
                  </a:cubicBezTo>
                  <a:cubicBezTo>
                    <a:pt x="103" y="168"/>
                    <a:pt x="103" y="168"/>
                    <a:pt x="103" y="168"/>
                  </a:cubicBezTo>
                  <a:cubicBezTo>
                    <a:pt x="103" y="170"/>
                    <a:pt x="101" y="171"/>
                    <a:pt x="100" y="169"/>
                  </a:cubicBezTo>
                  <a:cubicBezTo>
                    <a:pt x="83" y="152"/>
                    <a:pt x="83" y="152"/>
                    <a:pt x="83" y="152"/>
                  </a:cubicBezTo>
                  <a:cubicBezTo>
                    <a:pt x="82" y="151"/>
                    <a:pt x="82" y="150"/>
                    <a:pt x="83" y="149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1" y="130"/>
                    <a:pt x="103" y="131"/>
                    <a:pt x="103" y="133"/>
                  </a:cubicBezTo>
                  <a:cubicBezTo>
                    <a:pt x="103" y="140"/>
                    <a:pt x="103" y="140"/>
                    <a:pt x="103" y="140"/>
                  </a:cubicBezTo>
                  <a:cubicBezTo>
                    <a:pt x="103" y="140"/>
                    <a:pt x="103" y="141"/>
                    <a:pt x="104" y="141"/>
                  </a:cubicBezTo>
                  <a:cubicBezTo>
                    <a:pt x="140" y="141"/>
                    <a:pt x="140" y="141"/>
                    <a:pt x="140" y="141"/>
                  </a:cubicBezTo>
                  <a:cubicBezTo>
                    <a:pt x="140" y="104"/>
                    <a:pt x="140" y="104"/>
                    <a:pt x="140" y="104"/>
                  </a:cubicBezTo>
                  <a:cubicBezTo>
                    <a:pt x="140" y="104"/>
                    <a:pt x="140" y="103"/>
                    <a:pt x="139" y="103"/>
                  </a:cubicBezTo>
                  <a:cubicBezTo>
                    <a:pt x="132" y="103"/>
                    <a:pt x="132" y="103"/>
                    <a:pt x="132" y="103"/>
                  </a:cubicBezTo>
                  <a:cubicBezTo>
                    <a:pt x="130" y="103"/>
                    <a:pt x="130" y="102"/>
                    <a:pt x="131" y="101"/>
                  </a:cubicBezTo>
                  <a:cubicBezTo>
                    <a:pt x="148" y="84"/>
                    <a:pt x="148" y="84"/>
                    <a:pt x="148" y="84"/>
                  </a:cubicBezTo>
                  <a:cubicBezTo>
                    <a:pt x="149" y="83"/>
                    <a:pt x="151" y="83"/>
                    <a:pt x="151" y="84"/>
                  </a:cubicBezTo>
                  <a:cubicBezTo>
                    <a:pt x="169" y="101"/>
                    <a:pt x="169" y="101"/>
                    <a:pt x="169" y="101"/>
                  </a:cubicBezTo>
                  <a:cubicBezTo>
                    <a:pt x="170" y="102"/>
                    <a:pt x="169" y="103"/>
                    <a:pt x="168" y="103"/>
                  </a:cubicBezTo>
                  <a:cubicBezTo>
                    <a:pt x="160" y="103"/>
                    <a:pt x="160" y="103"/>
                    <a:pt x="160" y="103"/>
                  </a:cubicBezTo>
                  <a:cubicBezTo>
                    <a:pt x="160" y="103"/>
                    <a:pt x="159" y="104"/>
                    <a:pt x="159" y="104"/>
                  </a:cubicBezTo>
                  <a:cubicBezTo>
                    <a:pt x="159" y="141"/>
                    <a:pt x="159" y="141"/>
                    <a:pt x="159" y="141"/>
                  </a:cubicBezTo>
                  <a:cubicBezTo>
                    <a:pt x="196" y="141"/>
                    <a:pt x="196" y="141"/>
                    <a:pt x="196" y="141"/>
                  </a:cubicBezTo>
                  <a:cubicBezTo>
                    <a:pt x="197" y="141"/>
                    <a:pt x="197" y="140"/>
                    <a:pt x="197" y="140"/>
                  </a:cubicBezTo>
                  <a:cubicBezTo>
                    <a:pt x="197" y="133"/>
                    <a:pt x="197" y="133"/>
                    <a:pt x="197" y="133"/>
                  </a:cubicBezTo>
                  <a:cubicBezTo>
                    <a:pt x="197" y="131"/>
                    <a:pt x="198" y="130"/>
                    <a:pt x="200" y="132"/>
                  </a:cubicBezTo>
                  <a:lnTo>
                    <a:pt x="217" y="149"/>
                  </a:lnTo>
                  <a:close/>
                  <a:moveTo>
                    <a:pt x="150" y="150"/>
                  </a:moveTo>
                  <a:cubicBezTo>
                    <a:pt x="150" y="150"/>
                    <a:pt x="150" y="150"/>
                    <a:pt x="150" y="150"/>
                  </a:cubicBezTo>
                  <a:cubicBezTo>
                    <a:pt x="150" y="150"/>
                    <a:pt x="150" y="150"/>
                    <a:pt x="150" y="150"/>
                  </a:cubicBezTo>
                  <a:cubicBezTo>
                    <a:pt x="150" y="150"/>
                    <a:pt x="150" y="150"/>
                    <a:pt x="150" y="150"/>
                  </a:cubicBezTo>
                  <a:close/>
                  <a:moveTo>
                    <a:pt x="0" y="183"/>
                  </a:moveTo>
                  <a:cubicBezTo>
                    <a:pt x="75" y="183"/>
                    <a:pt x="75" y="183"/>
                    <a:pt x="75" y="183"/>
                  </a:cubicBezTo>
                  <a:cubicBezTo>
                    <a:pt x="37" y="118"/>
                    <a:pt x="37" y="118"/>
                    <a:pt x="37" y="118"/>
                  </a:cubicBezTo>
                  <a:lnTo>
                    <a:pt x="0" y="183"/>
                  </a:lnTo>
                  <a:close/>
                  <a:moveTo>
                    <a:pt x="281" y="183"/>
                  </a:moveTo>
                  <a:cubicBezTo>
                    <a:pt x="300" y="150"/>
                    <a:pt x="300" y="150"/>
                    <a:pt x="300" y="150"/>
                  </a:cubicBezTo>
                  <a:cubicBezTo>
                    <a:pt x="281" y="118"/>
                    <a:pt x="281" y="118"/>
                    <a:pt x="281" y="11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25" y="150"/>
                    <a:pt x="225" y="150"/>
                    <a:pt x="225" y="150"/>
                  </a:cubicBezTo>
                  <a:cubicBezTo>
                    <a:pt x="244" y="183"/>
                    <a:pt x="244" y="183"/>
                    <a:pt x="244" y="183"/>
                  </a:cubicBezTo>
                  <a:lnTo>
                    <a:pt x="281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09740" tIns="54871" rIns="109740" bIns="54871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2133" kern="0" dirty="0">
                <a:solidFill>
                  <a:srgbClr val="595959"/>
                </a:solidFill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C2251B8-00B0-42BA-A37E-5487ADF7625F}"/>
              </a:ext>
            </a:extLst>
          </p:cNvPr>
          <p:cNvGrpSpPr/>
          <p:nvPr/>
        </p:nvGrpSpPr>
        <p:grpSpPr>
          <a:xfrm>
            <a:off x="4239545" y="2381299"/>
            <a:ext cx="4165457" cy="4058719"/>
            <a:chOff x="3179658" y="1785974"/>
            <a:chExt cx="3124093" cy="3044039"/>
          </a:xfrm>
        </p:grpSpPr>
        <p:sp>
          <p:nvSpPr>
            <p:cNvPr id="80" name="Partial Circle 14">
              <a:extLst>
                <a:ext uri="{FF2B5EF4-FFF2-40B4-BE49-F238E27FC236}">
                  <a16:creationId xmlns:a16="http://schemas.microsoft.com/office/drawing/2014/main" id="{18A83F3B-7989-4106-9F7C-DFD3F7716409}"/>
                </a:ext>
              </a:extLst>
            </p:cNvPr>
            <p:cNvSpPr/>
            <p:nvPr/>
          </p:nvSpPr>
          <p:spPr>
            <a:xfrm>
              <a:off x="4605866" y="3150720"/>
              <a:ext cx="1697885" cy="1679293"/>
            </a:xfrm>
            <a:custGeom>
              <a:avLst/>
              <a:gdLst>
                <a:gd name="connsiteX0" fmla="*/ 3393774 w 3393774"/>
                <a:gd name="connsiteY0" fmla="*/ 1677063 h 3354125"/>
                <a:gd name="connsiteX1" fmla="*/ 1703171 w 3393774"/>
                <a:gd name="connsiteY1" fmla="*/ 3354115 h 3354125"/>
                <a:gd name="connsiteX2" fmla="*/ 1696887 w 3393774"/>
                <a:gd name="connsiteY2" fmla="*/ 1677063 h 3354125"/>
                <a:gd name="connsiteX3" fmla="*/ 3393774 w 3393774"/>
                <a:gd name="connsiteY3" fmla="*/ 1677063 h 3354125"/>
                <a:gd name="connsiteX0" fmla="*/ 1697885 w 1697885"/>
                <a:gd name="connsiteY0" fmla="*/ 0 h 1679293"/>
                <a:gd name="connsiteX1" fmla="*/ 559 w 1697885"/>
                <a:gd name="connsiteY1" fmla="*/ 1679293 h 1679293"/>
                <a:gd name="connsiteX2" fmla="*/ 998 w 1697885"/>
                <a:gd name="connsiteY2" fmla="*/ 0 h 1679293"/>
                <a:gd name="connsiteX3" fmla="*/ 1697885 w 1697885"/>
                <a:gd name="connsiteY3" fmla="*/ 0 h 1679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885" h="1679293">
                  <a:moveTo>
                    <a:pt x="1697885" y="0"/>
                  </a:moveTo>
                  <a:cubicBezTo>
                    <a:pt x="1697885" y="923792"/>
                    <a:pt x="935264" y="1675872"/>
                    <a:pt x="559" y="1679293"/>
                  </a:cubicBezTo>
                  <a:cubicBezTo>
                    <a:pt x="-1536" y="1120276"/>
                    <a:pt x="3093" y="559017"/>
                    <a:pt x="998" y="0"/>
                  </a:cubicBezTo>
                  <a:lnTo>
                    <a:pt x="1697885" y="0"/>
                  </a:lnTo>
                  <a:close/>
                </a:path>
              </a:pathLst>
            </a:custGeom>
            <a:solidFill>
              <a:srgbClr val="999E9F">
                <a:lumMod val="40000"/>
                <a:lumOff val="60000"/>
              </a:srgbClr>
            </a:solidFill>
          </p:spPr>
          <p:txBody>
            <a:bodyPr wrap="square" lIns="50800" tIns="50800" rIns="50800" bIns="50800" rtlCol="0" anchor="ctr">
              <a:noAutofit/>
            </a:bodyPr>
            <a:lstStyle/>
            <a:p>
              <a:pPr algn="ctr" defTabSz="1219170">
                <a:defRPr/>
              </a:pPr>
              <a:endParaRPr lang="en-US" sz="2667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7A1B4059-6532-4809-9824-AAD833636D8F}"/>
                </a:ext>
              </a:extLst>
            </p:cNvPr>
            <p:cNvSpPr/>
            <p:nvPr/>
          </p:nvSpPr>
          <p:spPr>
            <a:xfrm rot="18817136">
              <a:off x="3245139" y="1720493"/>
              <a:ext cx="2578996" cy="2709958"/>
            </a:xfrm>
            <a:custGeom>
              <a:avLst/>
              <a:gdLst>
                <a:gd name="connsiteX0" fmla="*/ 0 w 2087431"/>
                <a:gd name="connsiteY0" fmla="*/ 0 h 307777"/>
                <a:gd name="connsiteX1" fmla="*/ 2087431 w 2087431"/>
                <a:gd name="connsiteY1" fmla="*/ 0 h 307777"/>
                <a:gd name="connsiteX2" fmla="*/ 2087431 w 2087431"/>
                <a:gd name="connsiteY2" fmla="*/ 307777 h 307777"/>
                <a:gd name="connsiteX3" fmla="*/ 0 w 2087431"/>
                <a:gd name="connsiteY3" fmla="*/ 307777 h 307777"/>
                <a:gd name="connsiteX4" fmla="*/ 0 w 2087431"/>
                <a:gd name="connsiteY4" fmla="*/ 0 h 307777"/>
                <a:gd name="connsiteX0" fmla="*/ 0 w 2108853"/>
                <a:gd name="connsiteY0" fmla="*/ 466616 h 774393"/>
                <a:gd name="connsiteX1" fmla="*/ 2108853 w 2108853"/>
                <a:gd name="connsiteY1" fmla="*/ 0 h 774393"/>
                <a:gd name="connsiteX2" fmla="*/ 2087431 w 2108853"/>
                <a:gd name="connsiteY2" fmla="*/ 774393 h 774393"/>
                <a:gd name="connsiteX3" fmla="*/ 0 w 2108853"/>
                <a:gd name="connsiteY3" fmla="*/ 774393 h 774393"/>
                <a:gd name="connsiteX4" fmla="*/ 0 w 2108853"/>
                <a:gd name="connsiteY4" fmla="*/ 466616 h 774393"/>
                <a:gd name="connsiteX0" fmla="*/ 20180 w 2108853"/>
                <a:gd name="connsiteY0" fmla="*/ 338408 h 774393"/>
                <a:gd name="connsiteX1" fmla="*/ 2108853 w 2108853"/>
                <a:gd name="connsiteY1" fmla="*/ 0 h 774393"/>
                <a:gd name="connsiteX2" fmla="*/ 2087431 w 2108853"/>
                <a:gd name="connsiteY2" fmla="*/ 774393 h 774393"/>
                <a:gd name="connsiteX3" fmla="*/ 0 w 2108853"/>
                <a:gd name="connsiteY3" fmla="*/ 774393 h 774393"/>
                <a:gd name="connsiteX4" fmla="*/ 20180 w 2108853"/>
                <a:gd name="connsiteY4" fmla="*/ 338408 h 774393"/>
                <a:gd name="connsiteX0" fmla="*/ 20180 w 2108853"/>
                <a:gd name="connsiteY0" fmla="*/ 338408 h 774393"/>
                <a:gd name="connsiteX1" fmla="*/ 2108853 w 2108853"/>
                <a:gd name="connsiteY1" fmla="*/ 0 h 774393"/>
                <a:gd name="connsiteX2" fmla="*/ 2087431 w 2108853"/>
                <a:gd name="connsiteY2" fmla="*/ 774393 h 774393"/>
                <a:gd name="connsiteX3" fmla="*/ 0 w 2108853"/>
                <a:gd name="connsiteY3" fmla="*/ 774393 h 774393"/>
                <a:gd name="connsiteX4" fmla="*/ 20180 w 2108853"/>
                <a:gd name="connsiteY4" fmla="*/ 338408 h 774393"/>
                <a:gd name="connsiteX0" fmla="*/ 75575 w 2108853"/>
                <a:gd name="connsiteY0" fmla="*/ 81713 h 774393"/>
                <a:gd name="connsiteX1" fmla="*/ 2108853 w 2108853"/>
                <a:gd name="connsiteY1" fmla="*/ 0 h 774393"/>
                <a:gd name="connsiteX2" fmla="*/ 2087431 w 2108853"/>
                <a:gd name="connsiteY2" fmla="*/ 774393 h 774393"/>
                <a:gd name="connsiteX3" fmla="*/ 0 w 2108853"/>
                <a:gd name="connsiteY3" fmla="*/ 774393 h 774393"/>
                <a:gd name="connsiteX4" fmla="*/ 75575 w 2108853"/>
                <a:gd name="connsiteY4" fmla="*/ 81713 h 774393"/>
                <a:gd name="connsiteX0" fmla="*/ 125823 w 2108853"/>
                <a:gd name="connsiteY0" fmla="*/ 54420 h 875866"/>
                <a:gd name="connsiteX1" fmla="*/ 2108853 w 2108853"/>
                <a:gd name="connsiteY1" fmla="*/ 101473 h 875866"/>
                <a:gd name="connsiteX2" fmla="*/ 2087431 w 2108853"/>
                <a:gd name="connsiteY2" fmla="*/ 875866 h 875866"/>
                <a:gd name="connsiteX3" fmla="*/ 0 w 2108853"/>
                <a:gd name="connsiteY3" fmla="*/ 875866 h 875866"/>
                <a:gd name="connsiteX4" fmla="*/ 125823 w 2108853"/>
                <a:gd name="connsiteY4" fmla="*/ 54420 h 875866"/>
                <a:gd name="connsiteX0" fmla="*/ 115379 w 2108853"/>
                <a:gd name="connsiteY0" fmla="*/ 48004 h 1027169"/>
                <a:gd name="connsiteX1" fmla="*/ 2108853 w 2108853"/>
                <a:gd name="connsiteY1" fmla="*/ 252776 h 1027169"/>
                <a:gd name="connsiteX2" fmla="*/ 2087431 w 2108853"/>
                <a:gd name="connsiteY2" fmla="*/ 1027169 h 1027169"/>
                <a:gd name="connsiteX3" fmla="*/ 0 w 2108853"/>
                <a:gd name="connsiteY3" fmla="*/ 1027169 h 1027169"/>
                <a:gd name="connsiteX4" fmla="*/ 115379 w 2108853"/>
                <a:gd name="connsiteY4" fmla="*/ 48004 h 102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8853" h="1027169">
                  <a:moveTo>
                    <a:pt x="115379" y="48004"/>
                  </a:moveTo>
                  <a:lnTo>
                    <a:pt x="2108853" y="252776"/>
                  </a:lnTo>
                  <a:lnTo>
                    <a:pt x="2087431" y="1027169"/>
                  </a:lnTo>
                  <a:lnTo>
                    <a:pt x="0" y="1027169"/>
                  </a:lnTo>
                  <a:cubicBezTo>
                    <a:pt x="6727" y="881841"/>
                    <a:pt x="145666" y="-243495"/>
                    <a:pt x="115379" y="48004"/>
                  </a:cubicBezTo>
                  <a:close/>
                </a:path>
              </a:pathLst>
            </a:custGeom>
            <a:noFill/>
          </p:spPr>
          <p:txBody>
            <a:bodyPr spcFirstLastPara="1" wrap="none" lIns="121920" tIns="60960" rIns="121920" bIns="60960" numCol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2133" b="1" dirty="0">
                  <a:ln w="0"/>
                  <a:solidFill>
                    <a:prstClr val="white"/>
                  </a:solidFill>
                  <a:cs typeface="Arial" panose="020B0604020202020204" pitchFamily="34" charset="0"/>
                </a:rPr>
                <a:t>Goals</a:t>
              </a:r>
              <a:br>
                <a:rPr lang="en-US" sz="2133" b="1" dirty="0">
                  <a:ln w="0"/>
                  <a:solidFill>
                    <a:prstClr val="white"/>
                  </a:solidFill>
                  <a:cs typeface="Arial" panose="020B0604020202020204" pitchFamily="34" charset="0"/>
                </a:rPr>
              </a:br>
              <a:r>
                <a:rPr lang="en-US" sz="2133" b="1" dirty="0">
                  <a:ln w="0"/>
                  <a:solidFill>
                    <a:prstClr val="white"/>
                  </a:solidFill>
                  <a:cs typeface="Arial" panose="020B0604020202020204" pitchFamily="34" charset="0"/>
                </a:rPr>
                <a:t>&amp; Metrics</a:t>
              </a:r>
            </a:p>
          </p:txBody>
        </p:sp>
        <p:sp>
          <p:nvSpPr>
            <p:cNvPr id="82" name="Partial Circle 15">
              <a:extLst>
                <a:ext uri="{FF2B5EF4-FFF2-40B4-BE49-F238E27FC236}">
                  <a16:creationId xmlns:a16="http://schemas.microsoft.com/office/drawing/2014/main" id="{BC5F26DE-2425-4894-B45B-DECB97DA9F3C}"/>
                </a:ext>
              </a:extLst>
            </p:cNvPr>
            <p:cNvSpPr/>
            <p:nvPr/>
          </p:nvSpPr>
          <p:spPr>
            <a:xfrm>
              <a:off x="4605866" y="3150720"/>
              <a:ext cx="1073617" cy="1077916"/>
            </a:xfrm>
            <a:custGeom>
              <a:avLst/>
              <a:gdLst>
                <a:gd name="connsiteX0" fmla="*/ 3499873 w 3499873"/>
                <a:gd name="connsiteY0" fmla="*/ 1729492 h 3458984"/>
                <a:gd name="connsiteX1" fmla="*/ 2980036 w 3499873"/>
                <a:gd name="connsiteY1" fmla="*/ 2959593 h 3458984"/>
                <a:gd name="connsiteX2" fmla="*/ 1749935 w 3499873"/>
                <a:gd name="connsiteY2" fmla="*/ 3458984 h 3458984"/>
                <a:gd name="connsiteX3" fmla="*/ 1749937 w 3499873"/>
                <a:gd name="connsiteY3" fmla="*/ 1729492 h 3458984"/>
                <a:gd name="connsiteX4" fmla="*/ 3499873 w 3499873"/>
                <a:gd name="connsiteY4" fmla="*/ 1729492 h 3458984"/>
                <a:gd name="connsiteX0" fmla="*/ 1759364 w 1759364"/>
                <a:gd name="connsiteY0" fmla="*/ 56561 h 1786053"/>
                <a:gd name="connsiteX1" fmla="*/ 1239527 w 1759364"/>
                <a:gd name="connsiteY1" fmla="*/ 1286662 h 1786053"/>
                <a:gd name="connsiteX2" fmla="*/ 9426 w 1759364"/>
                <a:gd name="connsiteY2" fmla="*/ 1786053 h 1786053"/>
                <a:gd name="connsiteX3" fmla="*/ 1 w 1759364"/>
                <a:gd name="connsiteY3" fmla="*/ 0 h 1786053"/>
                <a:gd name="connsiteX4" fmla="*/ 1759364 w 1759364"/>
                <a:gd name="connsiteY4" fmla="*/ 56561 h 1786053"/>
                <a:gd name="connsiteX0" fmla="*/ 1749938 w 1749938"/>
                <a:gd name="connsiteY0" fmla="*/ 0 h 1729492"/>
                <a:gd name="connsiteX1" fmla="*/ 1230101 w 1749938"/>
                <a:gd name="connsiteY1" fmla="*/ 1230101 h 1729492"/>
                <a:gd name="connsiteX2" fmla="*/ 0 w 1749938"/>
                <a:gd name="connsiteY2" fmla="*/ 1729492 h 1729492"/>
                <a:gd name="connsiteX3" fmla="*/ 37798 w 1749938"/>
                <a:gd name="connsiteY3" fmla="*/ 33591 h 1729492"/>
                <a:gd name="connsiteX4" fmla="*/ 1749938 w 1749938"/>
                <a:gd name="connsiteY4" fmla="*/ 0 h 1729492"/>
                <a:gd name="connsiteX0" fmla="*/ 1749938 w 1749938"/>
                <a:gd name="connsiteY0" fmla="*/ 0 h 1729492"/>
                <a:gd name="connsiteX1" fmla="*/ 1230101 w 1749938"/>
                <a:gd name="connsiteY1" fmla="*/ 1230101 h 1729492"/>
                <a:gd name="connsiteX2" fmla="*/ 0 w 1749938"/>
                <a:gd name="connsiteY2" fmla="*/ 1729492 h 1729492"/>
                <a:gd name="connsiteX3" fmla="*/ 29212 w 1749938"/>
                <a:gd name="connsiteY3" fmla="*/ 12126 h 1729492"/>
                <a:gd name="connsiteX4" fmla="*/ 1749938 w 1749938"/>
                <a:gd name="connsiteY4" fmla="*/ 0 h 1729492"/>
                <a:gd name="connsiteX0" fmla="*/ 1741433 w 1741433"/>
                <a:gd name="connsiteY0" fmla="*/ 0 h 1729492"/>
                <a:gd name="connsiteX1" fmla="*/ 1221596 w 1741433"/>
                <a:gd name="connsiteY1" fmla="*/ 1230101 h 1729492"/>
                <a:gd name="connsiteX2" fmla="*/ 0 w 1741433"/>
                <a:gd name="connsiteY2" fmla="*/ 1729492 h 1729492"/>
                <a:gd name="connsiteX3" fmla="*/ 20707 w 1741433"/>
                <a:gd name="connsiteY3" fmla="*/ 12126 h 1729492"/>
                <a:gd name="connsiteX4" fmla="*/ 1741433 w 1741433"/>
                <a:gd name="connsiteY4" fmla="*/ 0 h 172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433" h="1729492">
                  <a:moveTo>
                    <a:pt x="1741433" y="0"/>
                  </a:moveTo>
                  <a:cubicBezTo>
                    <a:pt x="1741433" y="462212"/>
                    <a:pt x="1511835" y="941852"/>
                    <a:pt x="1221596" y="1230101"/>
                  </a:cubicBezTo>
                  <a:cubicBezTo>
                    <a:pt x="931357" y="1518350"/>
                    <a:pt x="460550" y="1729493"/>
                    <a:pt x="0" y="1729492"/>
                  </a:cubicBezTo>
                  <a:cubicBezTo>
                    <a:pt x="1" y="1152995"/>
                    <a:pt x="20706" y="588623"/>
                    <a:pt x="20707" y="12126"/>
                  </a:cubicBezTo>
                  <a:lnTo>
                    <a:pt x="1741433" y="0"/>
                  </a:lnTo>
                  <a:close/>
                </a:path>
              </a:pathLst>
            </a:custGeom>
            <a:solidFill>
              <a:srgbClr val="999E9F"/>
            </a:solidFill>
          </p:spPr>
          <p:txBody>
            <a:bodyPr wrap="square" lIns="50800" tIns="50800" rIns="50800" bIns="50800" rtlCol="0" anchor="ctr">
              <a:noAutofit/>
            </a:bodyPr>
            <a:lstStyle/>
            <a:p>
              <a:pPr algn="ctr" defTabSz="1219170">
                <a:defRPr/>
              </a:pPr>
              <a:endParaRPr lang="en-US" sz="2667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B259F017-9A12-4DB2-8A2E-3D314F0B838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4903874" y="3309448"/>
              <a:ext cx="374532" cy="456927"/>
            </a:xfrm>
            <a:custGeom>
              <a:avLst/>
              <a:gdLst>
                <a:gd name="T0" fmla="*/ 129 w 246"/>
                <a:gd name="T1" fmla="*/ 192 h 300"/>
                <a:gd name="T2" fmla="*/ 43 w 246"/>
                <a:gd name="T3" fmla="*/ 202 h 300"/>
                <a:gd name="T4" fmla="*/ 129 w 246"/>
                <a:gd name="T5" fmla="*/ 126 h 300"/>
                <a:gd name="T6" fmla="*/ 43 w 246"/>
                <a:gd name="T7" fmla="*/ 135 h 300"/>
                <a:gd name="T8" fmla="*/ 129 w 246"/>
                <a:gd name="T9" fmla="*/ 126 h 300"/>
                <a:gd name="T10" fmla="*/ 215 w 246"/>
                <a:gd name="T11" fmla="*/ 101 h 300"/>
                <a:gd name="T12" fmla="*/ 219 w 246"/>
                <a:gd name="T13" fmla="*/ 90 h 300"/>
                <a:gd name="T14" fmla="*/ 208 w 246"/>
                <a:gd name="T15" fmla="*/ 111 h 300"/>
                <a:gd name="T16" fmla="*/ 43 w 246"/>
                <a:gd name="T17" fmla="*/ 92 h 300"/>
                <a:gd name="T18" fmla="*/ 117 w 246"/>
                <a:gd name="T19" fmla="*/ 102 h 300"/>
                <a:gd name="T20" fmla="*/ 43 w 246"/>
                <a:gd name="T21" fmla="*/ 235 h 300"/>
                <a:gd name="T22" fmla="*/ 117 w 246"/>
                <a:gd name="T23" fmla="*/ 226 h 300"/>
                <a:gd name="T24" fmla="*/ 43 w 246"/>
                <a:gd name="T25" fmla="*/ 235 h 300"/>
                <a:gd name="T26" fmla="*/ 11 w 246"/>
                <a:gd name="T27" fmla="*/ 287 h 300"/>
                <a:gd name="T28" fmla="*/ 35 w 246"/>
                <a:gd name="T29" fmla="*/ 36 h 300"/>
                <a:gd name="T30" fmla="*/ 0 w 246"/>
                <a:gd name="T31" fmla="*/ 22 h 300"/>
                <a:gd name="T32" fmla="*/ 219 w 246"/>
                <a:gd name="T33" fmla="*/ 300 h 300"/>
                <a:gd name="T34" fmla="*/ 208 w 246"/>
                <a:gd name="T35" fmla="*/ 173 h 300"/>
                <a:gd name="T36" fmla="*/ 117 w 246"/>
                <a:gd name="T37" fmla="*/ 159 h 300"/>
                <a:gd name="T38" fmla="*/ 43 w 246"/>
                <a:gd name="T39" fmla="*/ 169 h 300"/>
                <a:gd name="T40" fmla="*/ 117 w 246"/>
                <a:gd name="T41" fmla="*/ 159 h 300"/>
                <a:gd name="T42" fmla="*/ 57 w 246"/>
                <a:gd name="T43" fmla="*/ 22 h 300"/>
                <a:gd name="T44" fmla="*/ 86 w 246"/>
                <a:gd name="T45" fmla="*/ 20 h 300"/>
                <a:gd name="T46" fmla="*/ 110 w 246"/>
                <a:gd name="T47" fmla="*/ 0 h 300"/>
                <a:gd name="T48" fmla="*/ 133 w 246"/>
                <a:gd name="T49" fmla="*/ 20 h 300"/>
                <a:gd name="T50" fmla="*/ 162 w 246"/>
                <a:gd name="T51" fmla="*/ 22 h 300"/>
                <a:gd name="T52" fmla="*/ 179 w 246"/>
                <a:gd name="T53" fmla="*/ 43 h 300"/>
                <a:gd name="T54" fmla="*/ 41 w 246"/>
                <a:gd name="T55" fmla="*/ 36 h 300"/>
                <a:gd name="T56" fmla="*/ 110 w 246"/>
                <a:gd name="T57" fmla="*/ 20 h 300"/>
                <a:gd name="T58" fmla="*/ 110 w 246"/>
                <a:gd name="T59" fmla="*/ 11 h 300"/>
                <a:gd name="T60" fmla="*/ 190 w 246"/>
                <a:gd name="T61" fmla="*/ 269 h 300"/>
                <a:gd name="T62" fmla="*/ 29 w 246"/>
                <a:gd name="T63" fmla="*/ 59 h 300"/>
                <a:gd name="T64" fmla="*/ 190 w 246"/>
                <a:gd name="T65" fmla="*/ 71 h 300"/>
                <a:gd name="T66" fmla="*/ 200 w 246"/>
                <a:gd name="T67" fmla="*/ 49 h 300"/>
                <a:gd name="T68" fmla="*/ 19 w 246"/>
                <a:gd name="T69" fmla="*/ 278 h 300"/>
                <a:gd name="T70" fmla="*/ 200 w 246"/>
                <a:gd name="T71" fmla="*/ 185 h 300"/>
                <a:gd name="T72" fmla="*/ 190 w 246"/>
                <a:gd name="T73" fmla="*/ 269 h 300"/>
                <a:gd name="T74" fmla="*/ 190 w 246"/>
                <a:gd name="T75" fmla="*/ 133 h 300"/>
                <a:gd name="T76" fmla="*/ 200 w 246"/>
                <a:gd name="T77" fmla="*/ 124 h 300"/>
                <a:gd name="T78" fmla="*/ 215 w 246"/>
                <a:gd name="T79" fmla="*/ 35 h 300"/>
                <a:gd name="T80" fmla="*/ 219 w 246"/>
                <a:gd name="T81" fmla="*/ 22 h 300"/>
                <a:gd name="T82" fmla="*/ 184 w 246"/>
                <a:gd name="T83" fmla="*/ 36 h 300"/>
                <a:gd name="T84" fmla="*/ 208 w 246"/>
                <a:gd name="T85" fmla="*/ 44 h 300"/>
                <a:gd name="T86" fmla="*/ 246 w 246"/>
                <a:gd name="T87" fmla="*/ 41 h 300"/>
                <a:gd name="T88" fmla="*/ 155 w 246"/>
                <a:gd name="T89" fmla="*/ 134 h 300"/>
                <a:gd name="T90" fmla="*/ 156 w 246"/>
                <a:gd name="T91" fmla="*/ 92 h 300"/>
                <a:gd name="T92" fmla="*/ 218 w 246"/>
                <a:gd name="T93" fmla="*/ 41 h 300"/>
                <a:gd name="T94" fmla="*/ 246 w 246"/>
                <a:gd name="T95" fmla="*/ 107 h 300"/>
                <a:gd name="T96" fmla="*/ 155 w 246"/>
                <a:gd name="T97" fmla="*/ 201 h 300"/>
                <a:gd name="T98" fmla="*/ 156 w 246"/>
                <a:gd name="T99" fmla="*/ 159 h 300"/>
                <a:gd name="T100" fmla="*/ 218 w 246"/>
                <a:gd name="T101" fmla="*/ 10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6" h="300">
                  <a:moveTo>
                    <a:pt x="43" y="192"/>
                  </a:moveTo>
                  <a:cubicBezTo>
                    <a:pt x="129" y="192"/>
                    <a:pt x="129" y="192"/>
                    <a:pt x="129" y="192"/>
                  </a:cubicBezTo>
                  <a:cubicBezTo>
                    <a:pt x="129" y="202"/>
                    <a:pt x="129" y="202"/>
                    <a:pt x="129" y="202"/>
                  </a:cubicBezTo>
                  <a:cubicBezTo>
                    <a:pt x="43" y="202"/>
                    <a:pt x="43" y="202"/>
                    <a:pt x="43" y="202"/>
                  </a:cubicBezTo>
                  <a:lnTo>
                    <a:pt x="43" y="192"/>
                  </a:lnTo>
                  <a:close/>
                  <a:moveTo>
                    <a:pt x="129" y="126"/>
                  </a:moveTo>
                  <a:cubicBezTo>
                    <a:pt x="43" y="126"/>
                    <a:pt x="43" y="126"/>
                    <a:pt x="43" y="126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129" y="135"/>
                    <a:pt x="129" y="135"/>
                    <a:pt x="129" y="135"/>
                  </a:cubicBezTo>
                  <a:lnTo>
                    <a:pt x="129" y="126"/>
                  </a:lnTo>
                  <a:close/>
                  <a:moveTo>
                    <a:pt x="208" y="111"/>
                  </a:moveTo>
                  <a:cubicBezTo>
                    <a:pt x="215" y="101"/>
                    <a:pt x="215" y="101"/>
                    <a:pt x="215" y="101"/>
                  </a:cubicBezTo>
                  <a:cubicBezTo>
                    <a:pt x="219" y="101"/>
                    <a:pt x="219" y="101"/>
                    <a:pt x="219" y="101"/>
                  </a:cubicBezTo>
                  <a:cubicBezTo>
                    <a:pt x="219" y="90"/>
                    <a:pt x="219" y="90"/>
                    <a:pt x="219" y="90"/>
                  </a:cubicBezTo>
                  <a:cubicBezTo>
                    <a:pt x="208" y="106"/>
                    <a:pt x="208" y="106"/>
                    <a:pt x="208" y="106"/>
                  </a:cubicBezTo>
                  <a:lnTo>
                    <a:pt x="208" y="111"/>
                  </a:lnTo>
                  <a:close/>
                  <a:moveTo>
                    <a:pt x="117" y="92"/>
                  </a:moveTo>
                  <a:cubicBezTo>
                    <a:pt x="43" y="92"/>
                    <a:pt x="43" y="92"/>
                    <a:pt x="43" y="92"/>
                  </a:cubicBezTo>
                  <a:cubicBezTo>
                    <a:pt x="43" y="102"/>
                    <a:pt x="43" y="102"/>
                    <a:pt x="43" y="102"/>
                  </a:cubicBezTo>
                  <a:cubicBezTo>
                    <a:pt x="117" y="102"/>
                    <a:pt x="117" y="102"/>
                    <a:pt x="117" y="102"/>
                  </a:cubicBezTo>
                  <a:lnTo>
                    <a:pt x="117" y="92"/>
                  </a:lnTo>
                  <a:close/>
                  <a:moveTo>
                    <a:pt x="43" y="235"/>
                  </a:moveTo>
                  <a:cubicBezTo>
                    <a:pt x="117" y="235"/>
                    <a:pt x="117" y="235"/>
                    <a:pt x="117" y="235"/>
                  </a:cubicBezTo>
                  <a:cubicBezTo>
                    <a:pt x="117" y="226"/>
                    <a:pt x="117" y="226"/>
                    <a:pt x="117" y="226"/>
                  </a:cubicBezTo>
                  <a:cubicBezTo>
                    <a:pt x="43" y="226"/>
                    <a:pt x="43" y="226"/>
                    <a:pt x="43" y="226"/>
                  </a:cubicBezTo>
                  <a:lnTo>
                    <a:pt x="43" y="235"/>
                  </a:lnTo>
                  <a:close/>
                  <a:moveTo>
                    <a:pt x="208" y="287"/>
                  </a:moveTo>
                  <a:cubicBezTo>
                    <a:pt x="11" y="287"/>
                    <a:pt x="11" y="287"/>
                    <a:pt x="11" y="28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7" y="31"/>
                    <a:pt x="40" y="26"/>
                    <a:pt x="4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219" y="300"/>
                    <a:pt x="219" y="300"/>
                    <a:pt x="219" y="300"/>
                  </a:cubicBezTo>
                  <a:cubicBezTo>
                    <a:pt x="219" y="157"/>
                    <a:pt x="219" y="157"/>
                    <a:pt x="219" y="157"/>
                  </a:cubicBezTo>
                  <a:cubicBezTo>
                    <a:pt x="208" y="173"/>
                    <a:pt x="208" y="173"/>
                    <a:pt x="208" y="173"/>
                  </a:cubicBezTo>
                  <a:lnTo>
                    <a:pt x="208" y="287"/>
                  </a:lnTo>
                  <a:close/>
                  <a:moveTo>
                    <a:pt x="117" y="159"/>
                  </a:moveTo>
                  <a:cubicBezTo>
                    <a:pt x="43" y="159"/>
                    <a:pt x="43" y="159"/>
                    <a:pt x="43" y="159"/>
                  </a:cubicBezTo>
                  <a:cubicBezTo>
                    <a:pt x="43" y="169"/>
                    <a:pt x="43" y="169"/>
                    <a:pt x="43" y="169"/>
                  </a:cubicBezTo>
                  <a:cubicBezTo>
                    <a:pt x="117" y="169"/>
                    <a:pt x="117" y="169"/>
                    <a:pt x="117" y="169"/>
                  </a:cubicBezTo>
                  <a:lnTo>
                    <a:pt x="117" y="159"/>
                  </a:lnTo>
                  <a:close/>
                  <a:moveTo>
                    <a:pt x="41" y="36"/>
                  </a:moveTo>
                  <a:cubicBezTo>
                    <a:pt x="43" y="29"/>
                    <a:pt x="50" y="25"/>
                    <a:pt x="57" y="22"/>
                  </a:cubicBezTo>
                  <a:cubicBezTo>
                    <a:pt x="63" y="21"/>
                    <a:pt x="71" y="20"/>
                    <a:pt x="77" y="20"/>
                  </a:cubicBezTo>
                  <a:cubicBezTo>
                    <a:pt x="80" y="20"/>
                    <a:pt x="83" y="20"/>
                    <a:pt x="86" y="20"/>
                  </a:cubicBezTo>
                  <a:cubicBezTo>
                    <a:pt x="87" y="20"/>
                    <a:pt x="88" y="20"/>
                    <a:pt x="89" y="20"/>
                  </a:cubicBezTo>
                  <a:cubicBezTo>
                    <a:pt x="89" y="9"/>
                    <a:pt x="98" y="0"/>
                    <a:pt x="110" y="0"/>
                  </a:cubicBezTo>
                  <a:cubicBezTo>
                    <a:pt x="121" y="0"/>
                    <a:pt x="130" y="9"/>
                    <a:pt x="130" y="20"/>
                  </a:cubicBezTo>
                  <a:cubicBezTo>
                    <a:pt x="131" y="20"/>
                    <a:pt x="132" y="20"/>
                    <a:pt x="133" y="20"/>
                  </a:cubicBezTo>
                  <a:cubicBezTo>
                    <a:pt x="136" y="20"/>
                    <a:pt x="139" y="20"/>
                    <a:pt x="142" y="20"/>
                  </a:cubicBezTo>
                  <a:cubicBezTo>
                    <a:pt x="149" y="20"/>
                    <a:pt x="156" y="21"/>
                    <a:pt x="162" y="22"/>
                  </a:cubicBezTo>
                  <a:cubicBezTo>
                    <a:pt x="170" y="25"/>
                    <a:pt x="176" y="29"/>
                    <a:pt x="178" y="36"/>
                  </a:cubicBezTo>
                  <a:cubicBezTo>
                    <a:pt x="179" y="38"/>
                    <a:pt x="179" y="41"/>
                    <a:pt x="179" y="43"/>
                  </a:cubicBezTo>
                  <a:cubicBezTo>
                    <a:pt x="145" y="43"/>
                    <a:pt x="74" y="43"/>
                    <a:pt x="40" y="43"/>
                  </a:cubicBezTo>
                  <a:cubicBezTo>
                    <a:pt x="40" y="41"/>
                    <a:pt x="41" y="38"/>
                    <a:pt x="41" y="36"/>
                  </a:cubicBezTo>
                  <a:close/>
                  <a:moveTo>
                    <a:pt x="99" y="20"/>
                  </a:moveTo>
                  <a:cubicBezTo>
                    <a:pt x="103" y="20"/>
                    <a:pt x="106" y="20"/>
                    <a:pt x="110" y="20"/>
                  </a:cubicBezTo>
                  <a:cubicBezTo>
                    <a:pt x="113" y="20"/>
                    <a:pt x="116" y="20"/>
                    <a:pt x="120" y="20"/>
                  </a:cubicBezTo>
                  <a:cubicBezTo>
                    <a:pt x="119" y="15"/>
                    <a:pt x="115" y="11"/>
                    <a:pt x="110" y="11"/>
                  </a:cubicBezTo>
                  <a:cubicBezTo>
                    <a:pt x="104" y="11"/>
                    <a:pt x="100" y="15"/>
                    <a:pt x="99" y="20"/>
                  </a:cubicBezTo>
                  <a:close/>
                  <a:moveTo>
                    <a:pt x="190" y="269"/>
                  </a:moveTo>
                  <a:cubicBezTo>
                    <a:pt x="29" y="269"/>
                    <a:pt x="29" y="269"/>
                    <a:pt x="29" y="26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190" y="59"/>
                    <a:pt x="190" y="59"/>
                    <a:pt x="190" y="59"/>
                  </a:cubicBezTo>
                  <a:cubicBezTo>
                    <a:pt x="190" y="71"/>
                    <a:pt x="190" y="71"/>
                    <a:pt x="190" y="71"/>
                  </a:cubicBezTo>
                  <a:cubicBezTo>
                    <a:pt x="200" y="57"/>
                    <a:pt x="200" y="57"/>
                    <a:pt x="200" y="57"/>
                  </a:cubicBezTo>
                  <a:cubicBezTo>
                    <a:pt x="200" y="49"/>
                    <a:pt x="200" y="49"/>
                    <a:pt x="200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278"/>
                    <a:pt x="19" y="278"/>
                    <a:pt x="19" y="278"/>
                  </a:cubicBezTo>
                  <a:cubicBezTo>
                    <a:pt x="200" y="278"/>
                    <a:pt x="200" y="278"/>
                    <a:pt x="200" y="278"/>
                  </a:cubicBezTo>
                  <a:cubicBezTo>
                    <a:pt x="200" y="185"/>
                    <a:pt x="200" y="185"/>
                    <a:pt x="200" y="185"/>
                  </a:cubicBezTo>
                  <a:cubicBezTo>
                    <a:pt x="190" y="199"/>
                    <a:pt x="190" y="199"/>
                    <a:pt x="190" y="199"/>
                  </a:cubicBezTo>
                  <a:lnTo>
                    <a:pt x="190" y="269"/>
                  </a:lnTo>
                  <a:close/>
                  <a:moveTo>
                    <a:pt x="200" y="119"/>
                  </a:moveTo>
                  <a:cubicBezTo>
                    <a:pt x="190" y="133"/>
                    <a:pt x="190" y="133"/>
                    <a:pt x="190" y="133"/>
                  </a:cubicBezTo>
                  <a:cubicBezTo>
                    <a:pt x="190" y="138"/>
                    <a:pt x="190" y="138"/>
                    <a:pt x="190" y="138"/>
                  </a:cubicBezTo>
                  <a:cubicBezTo>
                    <a:pt x="200" y="124"/>
                    <a:pt x="200" y="124"/>
                    <a:pt x="200" y="124"/>
                  </a:cubicBezTo>
                  <a:lnTo>
                    <a:pt x="200" y="119"/>
                  </a:lnTo>
                  <a:close/>
                  <a:moveTo>
                    <a:pt x="215" y="35"/>
                  </a:moveTo>
                  <a:cubicBezTo>
                    <a:pt x="219" y="35"/>
                    <a:pt x="219" y="35"/>
                    <a:pt x="219" y="35"/>
                  </a:cubicBezTo>
                  <a:cubicBezTo>
                    <a:pt x="219" y="22"/>
                    <a:pt x="219" y="22"/>
                    <a:pt x="219" y="22"/>
                  </a:cubicBezTo>
                  <a:cubicBezTo>
                    <a:pt x="175" y="22"/>
                    <a:pt x="175" y="22"/>
                    <a:pt x="175" y="22"/>
                  </a:cubicBezTo>
                  <a:cubicBezTo>
                    <a:pt x="179" y="26"/>
                    <a:pt x="182" y="30"/>
                    <a:pt x="184" y="36"/>
                  </a:cubicBezTo>
                  <a:cubicBezTo>
                    <a:pt x="208" y="36"/>
                    <a:pt x="208" y="36"/>
                    <a:pt x="208" y="36"/>
                  </a:cubicBezTo>
                  <a:cubicBezTo>
                    <a:pt x="208" y="44"/>
                    <a:pt x="208" y="44"/>
                    <a:pt x="208" y="44"/>
                  </a:cubicBezTo>
                  <a:lnTo>
                    <a:pt x="215" y="35"/>
                  </a:lnTo>
                  <a:close/>
                  <a:moveTo>
                    <a:pt x="246" y="41"/>
                  </a:moveTo>
                  <a:cubicBezTo>
                    <a:pt x="182" y="134"/>
                    <a:pt x="182" y="134"/>
                    <a:pt x="182" y="134"/>
                  </a:cubicBezTo>
                  <a:cubicBezTo>
                    <a:pt x="155" y="134"/>
                    <a:pt x="155" y="134"/>
                    <a:pt x="155" y="134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56" y="92"/>
                    <a:pt x="156" y="92"/>
                    <a:pt x="156" y="92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218" y="41"/>
                    <a:pt x="218" y="41"/>
                    <a:pt x="218" y="41"/>
                  </a:cubicBezTo>
                  <a:lnTo>
                    <a:pt x="246" y="41"/>
                  </a:lnTo>
                  <a:close/>
                  <a:moveTo>
                    <a:pt x="246" y="107"/>
                  </a:moveTo>
                  <a:cubicBezTo>
                    <a:pt x="182" y="201"/>
                    <a:pt x="182" y="201"/>
                    <a:pt x="182" y="201"/>
                  </a:cubicBezTo>
                  <a:cubicBezTo>
                    <a:pt x="155" y="201"/>
                    <a:pt x="155" y="201"/>
                    <a:pt x="155" y="201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56" y="159"/>
                    <a:pt x="156" y="159"/>
                    <a:pt x="156" y="159"/>
                  </a:cubicBezTo>
                  <a:cubicBezTo>
                    <a:pt x="169" y="180"/>
                    <a:pt x="169" y="180"/>
                    <a:pt x="169" y="180"/>
                  </a:cubicBezTo>
                  <a:cubicBezTo>
                    <a:pt x="218" y="107"/>
                    <a:pt x="218" y="107"/>
                    <a:pt x="218" y="107"/>
                  </a:cubicBezTo>
                  <a:lnTo>
                    <a:pt x="246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09740" tIns="54871" rIns="109740" bIns="54871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2133" kern="0" dirty="0">
                <a:solidFill>
                  <a:srgbClr val="595959"/>
                </a:solidFill>
              </a:endParaRPr>
            </a:p>
          </p:txBody>
        </p:sp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E820DA1-9D70-4D35-8E04-E9476954323E}"/>
              </a:ext>
            </a:extLst>
          </p:cNvPr>
          <p:cNvCxnSpPr>
            <a:cxnSpLocks/>
          </p:cNvCxnSpPr>
          <p:nvPr/>
        </p:nvCxnSpPr>
        <p:spPr>
          <a:xfrm>
            <a:off x="3800569" y="4197817"/>
            <a:ext cx="4673209" cy="1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0D851E5-492F-49D9-9749-BBFA0B9F062F}"/>
              </a:ext>
            </a:extLst>
          </p:cNvPr>
          <p:cNvCxnSpPr/>
          <p:nvPr/>
        </p:nvCxnSpPr>
        <p:spPr>
          <a:xfrm>
            <a:off x="6147389" y="1935403"/>
            <a:ext cx="0" cy="4518892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</a:ln>
          <a:effectLst/>
        </p:spPr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E1D5722F-DCAF-4D01-8D20-1ABA2E3B2781}"/>
              </a:ext>
            </a:extLst>
          </p:cNvPr>
          <p:cNvSpPr txBox="1"/>
          <p:nvPr/>
        </p:nvSpPr>
        <p:spPr>
          <a:xfrm>
            <a:off x="8486385" y="2333888"/>
            <a:ext cx="370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How we define priorities, make decisions, allocate resources and coordinate action.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B8EEA69-391A-422E-AFE1-C47BB5BD3148}"/>
              </a:ext>
            </a:extLst>
          </p:cNvPr>
          <p:cNvSpPr txBox="1"/>
          <p:nvPr/>
        </p:nvSpPr>
        <p:spPr>
          <a:xfrm>
            <a:off x="8359556" y="4849927"/>
            <a:ext cx="370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How we set objectives, define and measure success and create incentives.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4FB76E4-A0C8-4D9A-86EF-60AC1B23C9D8}"/>
              </a:ext>
            </a:extLst>
          </p:cNvPr>
          <p:cNvSpPr txBox="1"/>
          <p:nvPr/>
        </p:nvSpPr>
        <p:spPr>
          <a:xfrm>
            <a:off x="609600" y="4899583"/>
            <a:ext cx="3094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/>
                </a:solidFill>
              </a:rPr>
              <a:t>How we shape and model beliefs, behaviors and norms.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D780724-E7A6-4384-9BDF-24DB2DDEA30C}"/>
              </a:ext>
            </a:extLst>
          </p:cNvPr>
          <p:cNvSpPr txBox="1"/>
          <p:nvPr/>
        </p:nvSpPr>
        <p:spPr>
          <a:xfrm>
            <a:off x="782427" y="2325994"/>
            <a:ext cx="3101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/>
                </a:solidFill>
              </a:rPr>
              <a:t>How we define and organize work and accountability.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3EF6B5C-992E-48C4-9D29-950ACB9316FC}"/>
              </a:ext>
            </a:extLst>
          </p:cNvPr>
          <p:cNvCxnSpPr/>
          <p:nvPr/>
        </p:nvCxnSpPr>
        <p:spPr>
          <a:xfrm>
            <a:off x="7271879" y="2333888"/>
            <a:ext cx="4450068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B127CAB-524B-4CFC-AD4E-A37C7BCDF55B}"/>
              </a:ext>
            </a:extLst>
          </p:cNvPr>
          <p:cNvCxnSpPr>
            <a:cxnSpLocks/>
          </p:cNvCxnSpPr>
          <p:nvPr/>
        </p:nvCxnSpPr>
        <p:spPr>
          <a:xfrm>
            <a:off x="8248064" y="4816199"/>
            <a:ext cx="3334337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C287D48-3A34-434E-938F-FBD207D58334}"/>
              </a:ext>
            </a:extLst>
          </p:cNvPr>
          <p:cNvCxnSpPr>
            <a:cxnSpLocks/>
          </p:cNvCxnSpPr>
          <p:nvPr/>
        </p:nvCxnSpPr>
        <p:spPr>
          <a:xfrm>
            <a:off x="609601" y="4849927"/>
            <a:ext cx="3334337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0A15F56-E771-4BDD-BA16-54FDDF0E48D4}"/>
              </a:ext>
            </a:extLst>
          </p:cNvPr>
          <p:cNvCxnSpPr>
            <a:cxnSpLocks/>
          </p:cNvCxnSpPr>
          <p:nvPr/>
        </p:nvCxnSpPr>
        <p:spPr>
          <a:xfrm>
            <a:off x="609601" y="2309484"/>
            <a:ext cx="4355335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BDD1F28-0B16-49BA-A528-01EE0CFE178B}"/>
              </a:ext>
            </a:extLst>
          </p:cNvPr>
          <p:cNvGrpSpPr/>
          <p:nvPr/>
        </p:nvGrpSpPr>
        <p:grpSpPr>
          <a:xfrm>
            <a:off x="3928572" y="2458959"/>
            <a:ext cx="3992321" cy="3985325"/>
            <a:chOff x="2946428" y="1844219"/>
            <a:chExt cx="2994241" cy="2988994"/>
          </a:xfrm>
        </p:grpSpPr>
        <p:sp>
          <p:nvSpPr>
            <p:cNvPr id="95" name="Partial Circle 16">
              <a:extLst>
                <a:ext uri="{FF2B5EF4-FFF2-40B4-BE49-F238E27FC236}">
                  <a16:creationId xmlns:a16="http://schemas.microsoft.com/office/drawing/2014/main" id="{BCDCEA35-70D0-439C-BA1E-71E0E6209963}"/>
                </a:ext>
              </a:extLst>
            </p:cNvPr>
            <p:cNvSpPr/>
            <p:nvPr/>
          </p:nvSpPr>
          <p:spPr>
            <a:xfrm rot="5400000">
              <a:off x="2943771" y="3159451"/>
              <a:ext cx="1676419" cy="1671106"/>
            </a:xfrm>
            <a:custGeom>
              <a:avLst/>
              <a:gdLst>
                <a:gd name="connsiteX0" fmla="*/ 3451386 w 3451386"/>
                <a:gd name="connsiteY0" fmla="*/ 1705532 h 3411063"/>
                <a:gd name="connsiteX1" fmla="*/ 1778820 w 3451386"/>
                <a:gd name="connsiteY1" fmla="*/ 3410256 h 3411063"/>
                <a:gd name="connsiteX2" fmla="*/ 1725693 w 3451386"/>
                <a:gd name="connsiteY2" fmla="*/ 1705532 h 3411063"/>
                <a:gd name="connsiteX3" fmla="*/ 3451386 w 3451386"/>
                <a:gd name="connsiteY3" fmla="*/ 1705532 h 3411063"/>
                <a:gd name="connsiteX0" fmla="*/ 1674175 w 1674175"/>
                <a:gd name="connsiteY0" fmla="*/ 0 h 1704724"/>
                <a:gd name="connsiteX1" fmla="*/ 1609 w 1674175"/>
                <a:gd name="connsiteY1" fmla="*/ 1704724 h 1704724"/>
                <a:gd name="connsiteX2" fmla="*/ 0 w 1674175"/>
                <a:gd name="connsiteY2" fmla="*/ 47223 h 1704724"/>
                <a:gd name="connsiteX3" fmla="*/ 1674175 w 1674175"/>
                <a:gd name="connsiteY3" fmla="*/ 0 h 1704724"/>
                <a:gd name="connsiteX0" fmla="*/ 1676419 w 1676419"/>
                <a:gd name="connsiteY0" fmla="*/ 0 h 1671106"/>
                <a:gd name="connsiteX1" fmla="*/ 1609 w 1676419"/>
                <a:gd name="connsiteY1" fmla="*/ 1671106 h 1671106"/>
                <a:gd name="connsiteX2" fmla="*/ 0 w 1676419"/>
                <a:gd name="connsiteY2" fmla="*/ 13605 h 1671106"/>
                <a:gd name="connsiteX3" fmla="*/ 1676419 w 1676419"/>
                <a:gd name="connsiteY3" fmla="*/ 0 h 167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19" h="1671106">
                  <a:moveTo>
                    <a:pt x="1676419" y="0"/>
                  </a:moveTo>
                  <a:cubicBezTo>
                    <a:pt x="1676419" y="921496"/>
                    <a:pt x="933556" y="1642737"/>
                    <a:pt x="1609" y="1671106"/>
                  </a:cubicBezTo>
                  <a:cubicBezTo>
                    <a:pt x="1073" y="1118606"/>
                    <a:pt x="536" y="566105"/>
                    <a:pt x="0" y="13605"/>
                  </a:cubicBezTo>
                  <a:lnTo>
                    <a:pt x="16764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6"/>
              </a:solidFill>
            </a:ln>
          </p:spPr>
          <p:txBody>
            <a:bodyPr wrap="square" lIns="50800" tIns="50800" rIns="50800" bIns="50800" rtlCol="0" anchor="ctr">
              <a:noAutofit/>
            </a:bodyPr>
            <a:lstStyle/>
            <a:p>
              <a:pPr algn="ctr" defTabSz="1219170">
                <a:defRPr/>
              </a:pPr>
              <a:endParaRPr lang="en-US" sz="1777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96" name="Rectangle 27">
              <a:extLst>
                <a:ext uri="{FF2B5EF4-FFF2-40B4-BE49-F238E27FC236}">
                  <a16:creationId xmlns:a16="http://schemas.microsoft.com/office/drawing/2014/main" id="{091D48A3-8B76-4A71-8FBD-85C361028869}"/>
                </a:ext>
              </a:extLst>
            </p:cNvPr>
            <p:cNvSpPr/>
            <p:nvPr/>
          </p:nvSpPr>
          <p:spPr>
            <a:xfrm rot="2546727">
              <a:off x="3361673" y="1844219"/>
              <a:ext cx="2578996" cy="2572600"/>
            </a:xfrm>
            <a:custGeom>
              <a:avLst/>
              <a:gdLst>
                <a:gd name="connsiteX0" fmla="*/ 0 w 2087431"/>
                <a:gd name="connsiteY0" fmla="*/ 0 h 307777"/>
                <a:gd name="connsiteX1" fmla="*/ 2087431 w 2087431"/>
                <a:gd name="connsiteY1" fmla="*/ 0 h 307777"/>
                <a:gd name="connsiteX2" fmla="*/ 2087431 w 2087431"/>
                <a:gd name="connsiteY2" fmla="*/ 307777 h 307777"/>
                <a:gd name="connsiteX3" fmla="*/ 0 w 2087431"/>
                <a:gd name="connsiteY3" fmla="*/ 307777 h 307777"/>
                <a:gd name="connsiteX4" fmla="*/ 0 w 2087431"/>
                <a:gd name="connsiteY4" fmla="*/ 0 h 307777"/>
                <a:gd name="connsiteX0" fmla="*/ 0 w 2108853"/>
                <a:gd name="connsiteY0" fmla="*/ 466616 h 774393"/>
                <a:gd name="connsiteX1" fmla="*/ 2108853 w 2108853"/>
                <a:gd name="connsiteY1" fmla="*/ 0 h 774393"/>
                <a:gd name="connsiteX2" fmla="*/ 2087431 w 2108853"/>
                <a:gd name="connsiteY2" fmla="*/ 774393 h 774393"/>
                <a:gd name="connsiteX3" fmla="*/ 0 w 2108853"/>
                <a:gd name="connsiteY3" fmla="*/ 774393 h 774393"/>
                <a:gd name="connsiteX4" fmla="*/ 0 w 2108853"/>
                <a:gd name="connsiteY4" fmla="*/ 466616 h 774393"/>
                <a:gd name="connsiteX0" fmla="*/ 20180 w 2108853"/>
                <a:gd name="connsiteY0" fmla="*/ 338408 h 774393"/>
                <a:gd name="connsiteX1" fmla="*/ 2108853 w 2108853"/>
                <a:gd name="connsiteY1" fmla="*/ 0 h 774393"/>
                <a:gd name="connsiteX2" fmla="*/ 2087431 w 2108853"/>
                <a:gd name="connsiteY2" fmla="*/ 774393 h 774393"/>
                <a:gd name="connsiteX3" fmla="*/ 0 w 2108853"/>
                <a:gd name="connsiteY3" fmla="*/ 774393 h 774393"/>
                <a:gd name="connsiteX4" fmla="*/ 20180 w 2108853"/>
                <a:gd name="connsiteY4" fmla="*/ 338408 h 774393"/>
                <a:gd name="connsiteX0" fmla="*/ 20180 w 2108853"/>
                <a:gd name="connsiteY0" fmla="*/ 338408 h 774393"/>
                <a:gd name="connsiteX1" fmla="*/ 2108853 w 2108853"/>
                <a:gd name="connsiteY1" fmla="*/ 0 h 774393"/>
                <a:gd name="connsiteX2" fmla="*/ 2087431 w 2108853"/>
                <a:gd name="connsiteY2" fmla="*/ 774393 h 774393"/>
                <a:gd name="connsiteX3" fmla="*/ 0 w 2108853"/>
                <a:gd name="connsiteY3" fmla="*/ 774393 h 774393"/>
                <a:gd name="connsiteX4" fmla="*/ 20180 w 2108853"/>
                <a:gd name="connsiteY4" fmla="*/ 338408 h 774393"/>
                <a:gd name="connsiteX0" fmla="*/ 75575 w 2108853"/>
                <a:gd name="connsiteY0" fmla="*/ 81713 h 774393"/>
                <a:gd name="connsiteX1" fmla="*/ 2108853 w 2108853"/>
                <a:gd name="connsiteY1" fmla="*/ 0 h 774393"/>
                <a:gd name="connsiteX2" fmla="*/ 2087431 w 2108853"/>
                <a:gd name="connsiteY2" fmla="*/ 774393 h 774393"/>
                <a:gd name="connsiteX3" fmla="*/ 0 w 2108853"/>
                <a:gd name="connsiteY3" fmla="*/ 774393 h 774393"/>
                <a:gd name="connsiteX4" fmla="*/ 75575 w 2108853"/>
                <a:gd name="connsiteY4" fmla="*/ 81713 h 774393"/>
                <a:gd name="connsiteX0" fmla="*/ 125823 w 2108853"/>
                <a:gd name="connsiteY0" fmla="*/ 54420 h 875866"/>
                <a:gd name="connsiteX1" fmla="*/ 2108853 w 2108853"/>
                <a:gd name="connsiteY1" fmla="*/ 101473 h 875866"/>
                <a:gd name="connsiteX2" fmla="*/ 2087431 w 2108853"/>
                <a:gd name="connsiteY2" fmla="*/ 875866 h 875866"/>
                <a:gd name="connsiteX3" fmla="*/ 0 w 2108853"/>
                <a:gd name="connsiteY3" fmla="*/ 875866 h 875866"/>
                <a:gd name="connsiteX4" fmla="*/ 125823 w 2108853"/>
                <a:gd name="connsiteY4" fmla="*/ 54420 h 875866"/>
                <a:gd name="connsiteX0" fmla="*/ 115379 w 2108853"/>
                <a:gd name="connsiteY0" fmla="*/ 48004 h 1027169"/>
                <a:gd name="connsiteX1" fmla="*/ 2108853 w 2108853"/>
                <a:gd name="connsiteY1" fmla="*/ 252776 h 1027169"/>
                <a:gd name="connsiteX2" fmla="*/ 2087431 w 2108853"/>
                <a:gd name="connsiteY2" fmla="*/ 1027169 h 1027169"/>
                <a:gd name="connsiteX3" fmla="*/ 0 w 2108853"/>
                <a:gd name="connsiteY3" fmla="*/ 1027169 h 1027169"/>
                <a:gd name="connsiteX4" fmla="*/ 115379 w 2108853"/>
                <a:gd name="connsiteY4" fmla="*/ 48004 h 102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8853" h="1027169">
                  <a:moveTo>
                    <a:pt x="115379" y="48004"/>
                  </a:moveTo>
                  <a:lnTo>
                    <a:pt x="2108853" y="252776"/>
                  </a:lnTo>
                  <a:lnTo>
                    <a:pt x="2087431" y="1027169"/>
                  </a:lnTo>
                  <a:lnTo>
                    <a:pt x="0" y="1027169"/>
                  </a:lnTo>
                  <a:cubicBezTo>
                    <a:pt x="6727" y="881841"/>
                    <a:pt x="145666" y="-243495"/>
                    <a:pt x="115379" y="48004"/>
                  </a:cubicBezTo>
                  <a:close/>
                </a:path>
              </a:pathLst>
            </a:custGeom>
            <a:noFill/>
          </p:spPr>
          <p:txBody>
            <a:bodyPr spcFirstLastPara="1" wrap="none" lIns="121920" tIns="60960" rIns="121920" bIns="60960" numCol="1">
              <a:prstTxWarp prst="textArchDown">
                <a:avLst>
                  <a:gd name="adj" fmla="val 20281628"/>
                </a:avLst>
              </a:prstTxWarp>
              <a:spAutoFit/>
            </a:bodyPr>
            <a:lstStyle/>
            <a:p>
              <a:pPr algn="ctr" defTabSz="1219170">
                <a:defRPr/>
              </a:pPr>
              <a:r>
                <a:rPr lang="en-US" sz="2133" b="1" kern="0" dirty="0">
                  <a:ln w="0"/>
                  <a:solidFill>
                    <a:prstClr val="white"/>
                  </a:solidFill>
                </a:rPr>
                <a:t>Leadership, </a:t>
              </a:r>
            </a:p>
            <a:p>
              <a:pPr algn="ctr" defTabSz="1219170">
                <a:defRPr/>
              </a:pPr>
              <a:r>
                <a:rPr lang="en-US" sz="2133" b="1" kern="0" dirty="0">
                  <a:ln w="0"/>
                  <a:solidFill>
                    <a:prstClr val="white"/>
                  </a:solidFill>
                </a:rPr>
                <a:t>&amp; Culture</a:t>
              </a:r>
            </a:p>
          </p:txBody>
        </p:sp>
        <p:sp>
          <p:nvSpPr>
            <p:cNvPr id="97" name="Partial Circle 15">
              <a:extLst>
                <a:ext uri="{FF2B5EF4-FFF2-40B4-BE49-F238E27FC236}">
                  <a16:creationId xmlns:a16="http://schemas.microsoft.com/office/drawing/2014/main" id="{9ECAE2F0-E8A4-4F66-8107-058B29189839}"/>
                </a:ext>
              </a:extLst>
            </p:cNvPr>
            <p:cNvSpPr/>
            <p:nvPr/>
          </p:nvSpPr>
          <p:spPr>
            <a:xfrm rot="5400000">
              <a:off x="3560239" y="3154645"/>
              <a:ext cx="1073617" cy="1077916"/>
            </a:xfrm>
            <a:custGeom>
              <a:avLst/>
              <a:gdLst>
                <a:gd name="connsiteX0" fmla="*/ 3499873 w 3499873"/>
                <a:gd name="connsiteY0" fmla="*/ 1729492 h 3458984"/>
                <a:gd name="connsiteX1" fmla="*/ 2980036 w 3499873"/>
                <a:gd name="connsiteY1" fmla="*/ 2959593 h 3458984"/>
                <a:gd name="connsiteX2" fmla="*/ 1749935 w 3499873"/>
                <a:gd name="connsiteY2" fmla="*/ 3458984 h 3458984"/>
                <a:gd name="connsiteX3" fmla="*/ 1749937 w 3499873"/>
                <a:gd name="connsiteY3" fmla="*/ 1729492 h 3458984"/>
                <a:gd name="connsiteX4" fmla="*/ 3499873 w 3499873"/>
                <a:gd name="connsiteY4" fmla="*/ 1729492 h 3458984"/>
                <a:gd name="connsiteX0" fmla="*/ 1759364 w 1759364"/>
                <a:gd name="connsiteY0" fmla="*/ 56561 h 1786053"/>
                <a:gd name="connsiteX1" fmla="*/ 1239527 w 1759364"/>
                <a:gd name="connsiteY1" fmla="*/ 1286662 h 1786053"/>
                <a:gd name="connsiteX2" fmla="*/ 9426 w 1759364"/>
                <a:gd name="connsiteY2" fmla="*/ 1786053 h 1786053"/>
                <a:gd name="connsiteX3" fmla="*/ 1 w 1759364"/>
                <a:gd name="connsiteY3" fmla="*/ 0 h 1786053"/>
                <a:gd name="connsiteX4" fmla="*/ 1759364 w 1759364"/>
                <a:gd name="connsiteY4" fmla="*/ 56561 h 1786053"/>
                <a:gd name="connsiteX0" fmla="*/ 1749938 w 1749938"/>
                <a:gd name="connsiteY0" fmla="*/ 0 h 1729492"/>
                <a:gd name="connsiteX1" fmla="*/ 1230101 w 1749938"/>
                <a:gd name="connsiteY1" fmla="*/ 1230101 h 1729492"/>
                <a:gd name="connsiteX2" fmla="*/ 0 w 1749938"/>
                <a:gd name="connsiteY2" fmla="*/ 1729492 h 1729492"/>
                <a:gd name="connsiteX3" fmla="*/ 37798 w 1749938"/>
                <a:gd name="connsiteY3" fmla="*/ 33591 h 1729492"/>
                <a:gd name="connsiteX4" fmla="*/ 1749938 w 1749938"/>
                <a:gd name="connsiteY4" fmla="*/ 0 h 1729492"/>
                <a:gd name="connsiteX0" fmla="*/ 1749938 w 1749938"/>
                <a:gd name="connsiteY0" fmla="*/ 0 h 1729492"/>
                <a:gd name="connsiteX1" fmla="*/ 1230101 w 1749938"/>
                <a:gd name="connsiteY1" fmla="*/ 1230101 h 1729492"/>
                <a:gd name="connsiteX2" fmla="*/ 0 w 1749938"/>
                <a:gd name="connsiteY2" fmla="*/ 1729492 h 1729492"/>
                <a:gd name="connsiteX3" fmla="*/ 29212 w 1749938"/>
                <a:gd name="connsiteY3" fmla="*/ 12126 h 1729492"/>
                <a:gd name="connsiteX4" fmla="*/ 1749938 w 1749938"/>
                <a:gd name="connsiteY4" fmla="*/ 0 h 1729492"/>
                <a:gd name="connsiteX0" fmla="*/ 1741433 w 1741433"/>
                <a:gd name="connsiteY0" fmla="*/ 0 h 1729492"/>
                <a:gd name="connsiteX1" fmla="*/ 1221596 w 1741433"/>
                <a:gd name="connsiteY1" fmla="*/ 1230101 h 1729492"/>
                <a:gd name="connsiteX2" fmla="*/ 0 w 1741433"/>
                <a:gd name="connsiteY2" fmla="*/ 1729492 h 1729492"/>
                <a:gd name="connsiteX3" fmla="*/ 20707 w 1741433"/>
                <a:gd name="connsiteY3" fmla="*/ 12126 h 1729492"/>
                <a:gd name="connsiteX4" fmla="*/ 1741433 w 1741433"/>
                <a:gd name="connsiteY4" fmla="*/ 0 h 172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1433" h="1729492">
                  <a:moveTo>
                    <a:pt x="1741433" y="0"/>
                  </a:moveTo>
                  <a:cubicBezTo>
                    <a:pt x="1741433" y="462212"/>
                    <a:pt x="1511835" y="941852"/>
                    <a:pt x="1221596" y="1230101"/>
                  </a:cubicBezTo>
                  <a:cubicBezTo>
                    <a:pt x="931357" y="1518350"/>
                    <a:pt x="460550" y="1729493"/>
                    <a:pt x="0" y="1729492"/>
                  </a:cubicBezTo>
                  <a:cubicBezTo>
                    <a:pt x="1" y="1152995"/>
                    <a:pt x="20706" y="588623"/>
                    <a:pt x="20707" y="12126"/>
                  </a:cubicBezTo>
                  <a:lnTo>
                    <a:pt x="1741433" y="0"/>
                  </a:lnTo>
                  <a:close/>
                </a:path>
              </a:pathLst>
            </a:custGeom>
            <a:solidFill>
              <a:srgbClr val="007BCF"/>
            </a:solidFill>
          </p:spPr>
          <p:txBody>
            <a:bodyPr wrap="square" lIns="50800" tIns="50800" rIns="50800" bIns="50800" rtlCol="0" anchor="ctr">
              <a:noAutofit/>
            </a:bodyPr>
            <a:lstStyle/>
            <a:p>
              <a:pPr algn="ctr" defTabSz="1219170">
                <a:defRPr/>
              </a:pPr>
              <a:endParaRPr lang="en-US" sz="1777" b="1" kern="0" dirty="0">
                <a:solidFill>
                  <a:prstClr val="white"/>
                </a:solidFill>
              </a:endParaRPr>
            </a:p>
          </p:txBody>
        </p:sp>
        <p:pic>
          <p:nvPicPr>
            <p:cNvPr id="98" name="Picture 6" descr="\\MAGNUM\Projects\Microsoft\Cloud Power FY12\Design\ICONS_PNG\Professionals.png">
              <a:extLst>
                <a:ext uri="{FF2B5EF4-FFF2-40B4-BE49-F238E27FC236}">
                  <a16:creationId xmlns:a16="http://schemas.microsoft.com/office/drawing/2014/main" id="{A843FE62-48A5-42EE-8F55-7D8FF0595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25000"/>
            </a:blip>
            <a:srcRect/>
            <a:stretch>
              <a:fillRect/>
            </a:stretch>
          </p:blipFill>
          <p:spPr bwMode="auto">
            <a:xfrm>
              <a:off x="3909581" y="3335948"/>
              <a:ext cx="548640" cy="54864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31E3B6E6-565A-40BB-9EAF-D5F7F281B0B8}"/>
              </a:ext>
            </a:extLst>
          </p:cNvPr>
          <p:cNvCxnSpPr>
            <a:cxnSpLocks/>
          </p:cNvCxnSpPr>
          <p:nvPr/>
        </p:nvCxnSpPr>
        <p:spPr>
          <a:xfrm>
            <a:off x="3928569" y="4213756"/>
            <a:ext cx="4430987" cy="0"/>
          </a:xfrm>
          <a:prstGeom prst="line">
            <a:avLst/>
          </a:prstGeom>
          <a:ln w="698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A02817E-D1EC-4E83-B15A-F498F4EE3DB7}"/>
              </a:ext>
            </a:extLst>
          </p:cNvPr>
          <p:cNvCxnSpPr>
            <a:cxnSpLocks/>
          </p:cNvCxnSpPr>
          <p:nvPr/>
        </p:nvCxnSpPr>
        <p:spPr>
          <a:xfrm flipH="1" flipV="1">
            <a:off x="6158088" y="2006603"/>
            <a:ext cx="15557" cy="4437683"/>
          </a:xfrm>
          <a:prstGeom prst="line">
            <a:avLst/>
          </a:prstGeom>
          <a:ln w="698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Circle: Hollow 100">
            <a:extLst>
              <a:ext uri="{FF2B5EF4-FFF2-40B4-BE49-F238E27FC236}">
                <a16:creationId xmlns:a16="http://schemas.microsoft.com/office/drawing/2014/main" id="{DC5484D0-C9F8-46D0-8872-1B78A9F11653}"/>
              </a:ext>
            </a:extLst>
          </p:cNvPr>
          <p:cNvSpPr/>
          <p:nvPr/>
        </p:nvSpPr>
        <p:spPr>
          <a:xfrm>
            <a:off x="3824643" y="1865060"/>
            <a:ext cx="4632960" cy="4632960"/>
          </a:xfrm>
          <a:prstGeom prst="donut">
            <a:avLst>
              <a:gd name="adj" fmla="val 2818"/>
            </a:avLst>
          </a:prstGeom>
          <a:solidFill>
            <a:srgbClr val="C1C6C8"/>
          </a:solidFill>
          <a:ln w="317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54513" indent="-154513" defTabSz="1219170"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rgbClr val="000000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75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8" grpId="0"/>
      <p:bldP spid="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84E7676-D1D5-47CD-906F-DB5E6A0455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791972"/>
              </p:ext>
            </p:extLst>
          </p:nvPr>
        </p:nvGraphicFramePr>
        <p:xfrm>
          <a:off x="320976" y="1376772"/>
          <a:ext cx="6576132" cy="3617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2BAEACA-D7A1-334A-9C5F-5726B324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b="1" dirty="0"/>
              <a:t>Opportunity Enabled by Efficiency Initiatives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2F14D126-B488-457A-8007-14166013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solidFill>
            <a:srgbClr val="00558C"/>
          </a:solidFill>
          <a:ln>
            <a:noFill/>
          </a:ln>
        </p:spPr>
        <p:txBody>
          <a:bodyPr anchor="ctr"/>
          <a:lstStyle>
            <a:lvl1pPr algn="ctr">
              <a:defRPr sz="883" b="1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838BE-5EAD-434C-B290-9193BA76332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3E9B6E-72C1-405D-971A-03C12829412C}"/>
              </a:ext>
            </a:extLst>
          </p:cNvPr>
          <p:cNvSpPr/>
          <p:nvPr/>
        </p:nvSpPr>
        <p:spPr>
          <a:xfrm>
            <a:off x="529922" y="5823026"/>
            <a:ext cx="11224944" cy="548640"/>
          </a:xfrm>
          <a:prstGeom prst="rect">
            <a:avLst/>
          </a:prstGeom>
          <a:solidFill>
            <a:srgbClr val="00538A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FFFFFF"/>
                </a:solidFill>
                <a:latin typeface="Arial"/>
              </a:rPr>
              <a:t>Relative to status quo operations, a comprehensive efficiency improvement effort can surface material resources year-over-year for investment in institutional initiatives critical to ensuring long-term competitiveness.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61EDA6-2E46-4F43-AAEF-E12AFD09409A}"/>
              </a:ext>
            </a:extLst>
          </p:cNvPr>
          <p:cNvGrpSpPr/>
          <p:nvPr/>
        </p:nvGrpSpPr>
        <p:grpSpPr>
          <a:xfrm>
            <a:off x="7218425" y="1822417"/>
            <a:ext cx="4206167" cy="3835640"/>
            <a:chOff x="700684" y="1726249"/>
            <a:chExt cx="7986116" cy="3922827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648B84F8-C639-474A-9C0E-621057E9483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54945769"/>
                </p:ext>
              </p:extLst>
            </p:nvPr>
          </p:nvGraphicFramePr>
          <p:xfrm>
            <a:off x="700684" y="1726249"/>
            <a:ext cx="7986116" cy="39228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7BCB4D-9380-4754-9F6A-C97162102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987" y="2466269"/>
              <a:ext cx="583653" cy="3403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3A1E7F-E9A1-4DDF-88AA-E8AA36634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731" y="1911114"/>
              <a:ext cx="632961" cy="34133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82A4B7-3E5B-4E2C-96F1-6CD21E452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4942" y="4041742"/>
              <a:ext cx="664954" cy="3585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1C0017-C6A2-4F1B-9115-6B9F7091B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725" y="3500109"/>
              <a:ext cx="699490" cy="3772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BE7BCE-FCE7-4575-AA3F-CD3B384D4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842" y="2930356"/>
              <a:ext cx="838260" cy="45177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B6D41F2-FEAE-45FE-BEAD-70F0385726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499" y="5150617"/>
            <a:ext cx="333372" cy="3333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FC19ED-0527-4FD1-91D8-C02ECD7D90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175" y="4609588"/>
            <a:ext cx="315348" cy="315348"/>
          </a:xfrm>
          <a:prstGeom prst="rect">
            <a:avLst/>
          </a:prstGeom>
        </p:spPr>
      </p:pic>
      <p:sp>
        <p:nvSpPr>
          <p:cNvPr id="14" name="Text Box 27">
            <a:extLst>
              <a:ext uri="{FF2B5EF4-FFF2-40B4-BE49-F238E27FC236}">
                <a16:creationId xmlns:a16="http://schemas.microsoft.com/office/drawing/2014/main" id="{55EFAD89-940B-4A6B-9ED2-B93E6BFC1005}"/>
              </a:ext>
            </a:extLst>
          </p:cNvPr>
          <p:cNvSpPr txBox="1">
            <a:spLocks/>
          </p:cNvSpPr>
          <p:nvPr/>
        </p:nvSpPr>
        <p:spPr bwMode="auto">
          <a:xfrm>
            <a:off x="7795575" y="1674572"/>
            <a:ext cx="3048950" cy="2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t" anchorCtr="0">
            <a:noAutofit/>
          </a:bodyPr>
          <a:lstStyle>
            <a:lvl1pPr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Helvetica Neue" panose="02000503000000020004" pitchFamily="2" charset="0"/>
              </a:rPr>
              <a:t>Selected Investment Areas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EA5A25-90F4-4DE6-B2BA-9D4DDA37E601}"/>
              </a:ext>
            </a:extLst>
          </p:cNvPr>
          <p:cNvSpPr/>
          <p:nvPr/>
        </p:nvSpPr>
        <p:spPr>
          <a:xfrm>
            <a:off x="6142394" y="2132856"/>
            <a:ext cx="529669" cy="267703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C0F2DE-A824-4353-9D6B-4469B2900CD5}"/>
              </a:ext>
            </a:extLst>
          </p:cNvPr>
          <p:cNvSpPr txBox="1"/>
          <p:nvPr/>
        </p:nvSpPr>
        <p:spPr>
          <a:xfrm>
            <a:off x="869410" y="4912518"/>
            <a:ext cx="5802653" cy="73866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kern="0" dirty="0">
                <a:solidFill>
                  <a:srgbClr val="000000"/>
                </a:solidFill>
                <a:latin typeface="Arial" panose="020B0604020202020204"/>
              </a:rPr>
              <a:t>At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$</a:t>
            </a:r>
            <a:r>
              <a:rPr lang="en-US" sz="1400" i="1" kern="0" dirty="0">
                <a:solidFill>
                  <a:srgbClr val="000000"/>
                </a:solidFill>
                <a:latin typeface="Arial" panose="020B0604020202020204"/>
              </a:rPr>
              <a:t>100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 institution that traditionally performs with a 1% operating margin, a comprehensive efficiency initiative could yield an additional $</a:t>
            </a:r>
            <a:r>
              <a:rPr lang="en-US" sz="1400" i="1" kern="0" dirty="0">
                <a:solidFill>
                  <a:srgbClr val="000000"/>
                </a:solidFill>
                <a:latin typeface="Arial" panose="020B0604020202020204"/>
              </a:rPr>
              <a:t>69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 for investment in institutional priorities over 10 years.</a:t>
            </a:r>
            <a:endParaRPr lang="en-US" sz="1400" i="1" kern="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20616773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and Closing Slides">
  <a:themeElements>
    <a:clrScheme name="HURON-REDESIGN">
      <a:dk1>
        <a:srgbClr val="2C2C2C"/>
      </a:dk1>
      <a:lt1>
        <a:srgbClr val="FFFFFF"/>
      </a:lt1>
      <a:dk2>
        <a:srgbClr val="00558C"/>
      </a:dk2>
      <a:lt2>
        <a:srgbClr val="E6E6E6"/>
      </a:lt2>
      <a:accent1>
        <a:srgbClr val="71C5E8"/>
      </a:accent1>
      <a:accent2>
        <a:srgbClr val="F0BD48"/>
      </a:accent2>
      <a:accent3>
        <a:srgbClr val="C1C6C8"/>
      </a:accent3>
      <a:accent4>
        <a:srgbClr val="00558C"/>
      </a:accent4>
      <a:accent5>
        <a:srgbClr val="7F7F7F"/>
      </a:accent5>
      <a:accent6>
        <a:srgbClr val="383838"/>
      </a:accent6>
      <a:hlink>
        <a:srgbClr val="00548B"/>
      </a:hlink>
      <a:folHlink>
        <a:srgbClr val="C1C5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PDATED_Executive PowerPoint Template - 16x9 (003)(1)" id="{D0737B51-649E-6B49-8D62-5123F9B09FCA}" vid="{4F28E0A3-9EF4-BD44-921B-74B967F859D2}"/>
    </a:ext>
  </a:extLst>
</a:theme>
</file>

<file path=ppt/theme/theme2.xml><?xml version="1.0" encoding="utf-8"?>
<a:theme xmlns:a="http://schemas.openxmlformats.org/drawingml/2006/main" name="Body / Content Slides">
  <a:themeElements>
    <a:clrScheme name="HURON COLORS 2020">
      <a:dk1>
        <a:srgbClr val="00548B"/>
      </a:dk1>
      <a:lt1>
        <a:srgbClr val="FFFFFF"/>
      </a:lt1>
      <a:dk2>
        <a:srgbClr val="2B2B2B"/>
      </a:dk2>
      <a:lt2>
        <a:srgbClr val="E6E6E6"/>
      </a:lt2>
      <a:accent1>
        <a:srgbClr val="71C5E8"/>
      </a:accent1>
      <a:accent2>
        <a:srgbClr val="F0BD48"/>
      </a:accent2>
      <a:accent3>
        <a:srgbClr val="C1C6C8"/>
      </a:accent3>
      <a:accent4>
        <a:srgbClr val="00558C"/>
      </a:accent4>
      <a:accent5>
        <a:srgbClr val="7F7F7F"/>
      </a:accent5>
      <a:accent6>
        <a:srgbClr val="383838"/>
      </a:accent6>
      <a:hlink>
        <a:srgbClr val="00558C"/>
      </a:hlink>
      <a:folHlink>
        <a:srgbClr val="0055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PDATED_Executive PowerPoint Template - 16x9 (003)(1)" id="{D0737B51-649E-6B49-8D62-5123F9B09FCA}" vid="{4F28E0A3-9EF4-BD44-921B-74B967F859D2}"/>
    </a:ext>
  </a:extLst>
</a:theme>
</file>

<file path=ppt/theme/theme3.xml><?xml version="1.0" encoding="utf-8"?>
<a:theme xmlns:a="http://schemas.openxmlformats.org/drawingml/2006/main" name="Standard_Res_2019_Own Your Future_Presentation_Template _16x9">
  <a:themeElements>
    <a:clrScheme name="LEADERSHIP SUMMIT 2018 1">
      <a:dk1>
        <a:srgbClr val="00538A"/>
      </a:dk1>
      <a:lt1>
        <a:srgbClr val="FFFFFF"/>
      </a:lt1>
      <a:dk2>
        <a:srgbClr val="000000"/>
      </a:dk2>
      <a:lt2>
        <a:srgbClr val="C1C6C8"/>
      </a:lt2>
      <a:accent1>
        <a:srgbClr val="EBAE20"/>
      </a:accent1>
      <a:accent2>
        <a:srgbClr val="63C6E9"/>
      </a:accent2>
      <a:accent3>
        <a:srgbClr val="00548B"/>
      </a:accent3>
      <a:accent4>
        <a:srgbClr val="C1C5C8"/>
      </a:accent4>
      <a:accent5>
        <a:srgbClr val="999E9F"/>
      </a:accent5>
      <a:accent6>
        <a:srgbClr val="7A7E7F"/>
      </a:accent6>
      <a:hlink>
        <a:srgbClr val="EBAE20"/>
      </a:hlink>
      <a:folHlink>
        <a:srgbClr val="00548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PDATED_Executive PowerPoint Template - 16x9 (003)(1)" id="{D0737B51-649E-6B49-8D62-5123F9B09FCA}" vid="{4F28E0A3-9EF4-BD44-921B-74B967F859D2}"/>
    </a:ext>
  </a:extLst>
</a:theme>
</file>

<file path=ppt/theme/theme4.xml><?xml version="1.0" encoding="utf-8"?>
<a:theme xmlns:a="http://schemas.openxmlformats.org/drawingml/2006/main" name="1_Standard_Res_2019_Own Your Future_Presentation_Template _16x9">
  <a:themeElements>
    <a:clrScheme name="LEADERSHIP SUMMIT 2018 1">
      <a:dk1>
        <a:srgbClr val="00538A"/>
      </a:dk1>
      <a:lt1>
        <a:srgbClr val="FFFFFF"/>
      </a:lt1>
      <a:dk2>
        <a:srgbClr val="000000"/>
      </a:dk2>
      <a:lt2>
        <a:srgbClr val="C1C6C8"/>
      </a:lt2>
      <a:accent1>
        <a:srgbClr val="EBAE20"/>
      </a:accent1>
      <a:accent2>
        <a:srgbClr val="63C6E9"/>
      </a:accent2>
      <a:accent3>
        <a:srgbClr val="00548B"/>
      </a:accent3>
      <a:accent4>
        <a:srgbClr val="C1C5C8"/>
      </a:accent4>
      <a:accent5>
        <a:srgbClr val="999E9F"/>
      </a:accent5>
      <a:accent6>
        <a:srgbClr val="7A7E7F"/>
      </a:accent6>
      <a:hlink>
        <a:srgbClr val="EBAE20"/>
      </a:hlink>
      <a:folHlink>
        <a:srgbClr val="00548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PDATED_Executive PowerPoint Template - 16x9 (003)(1)" id="{D0737B51-649E-6B49-8D62-5123F9B09FCA}" vid="{4F28E0A3-9EF4-BD44-921B-74B967F859D2}"/>
    </a:ext>
  </a:extLst>
</a:theme>
</file>

<file path=ppt/theme/theme5.xml><?xml version="1.0" encoding="utf-8"?>
<a:theme xmlns:a="http://schemas.openxmlformats.org/drawingml/2006/main" name="Leadership Summit Presentation - 16x9_Template(Purchased)">
  <a:themeElements>
    <a:clrScheme name="LEADERSHIP SUMMIT 2018 1">
      <a:dk1>
        <a:srgbClr val="00538A"/>
      </a:dk1>
      <a:lt1>
        <a:srgbClr val="FFFFFF"/>
      </a:lt1>
      <a:dk2>
        <a:srgbClr val="000000"/>
      </a:dk2>
      <a:lt2>
        <a:srgbClr val="C1C6C8"/>
      </a:lt2>
      <a:accent1>
        <a:srgbClr val="EBAE20"/>
      </a:accent1>
      <a:accent2>
        <a:srgbClr val="63C6E9"/>
      </a:accent2>
      <a:accent3>
        <a:srgbClr val="00548B"/>
      </a:accent3>
      <a:accent4>
        <a:srgbClr val="C1C5C8"/>
      </a:accent4>
      <a:accent5>
        <a:srgbClr val="999E9F"/>
      </a:accent5>
      <a:accent6>
        <a:srgbClr val="7A7E7F"/>
      </a:accent6>
      <a:hlink>
        <a:srgbClr val="EBAE20"/>
      </a:hlink>
      <a:folHlink>
        <a:srgbClr val="00548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SU Budget Committee 01_14_2021.pptx" id="{F08E8473-1A22-4FB5-B0BA-B8160D5AB56D}" vid="{646CA690-611C-4C53-99DC-4ED379281669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79E914106A434D98AABBAE8D6F68CC" ma:contentTypeVersion="10" ma:contentTypeDescription="Create a new document." ma:contentTypeScope="" ma:versionID="c8c9801dd96e39bed893110d7df09bf1">
  <xsd:schema xmlns:xsd="http://www.w3.org/2001/XMLSchema" xmlns:xs="http://www.w3.org/2001/XMLSchema" xmlns:p="http://schemas.microsoft.com/office/2006/metadata/properties" xmlns:ns2="195a9bbd-d276-40b5-9243-39552ba58507" xmlns:ns3="c44485f1-cb16-4b5e-bea7-3d03949c7d68" targetNamespace="http://schemas.microsoft.com/office/2006/metadata/properties" ma:root="true" ma:fieldsID="9a7d3b7a7be06d5415bc700d90e1c71b" ns2:_="" ns3:_="">
    <xsd:import namespace="195a9bbd-d276-40b5-9243-39552ba58507"/>
    <xsd:import namespace="c44485f1-cb16-4b5e-bea7-3d03949c7d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a9bbd-d276-40b5-9243-39552ba585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4485f1-cb16-4b5e-bea7-3d03949c7d6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D3F2DA-3E36-4767-A242-8D492CCF2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5a9bbd-d276-40b5-9243-39552ba58507"/>
    <ds:schemaRef ds:uri="c44485f1-cb16-4b5e-bea7-3d03949c7d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5EA9EC-64CC-4942-ACFE-4026434245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44396C-FE3C-467E-A806-312BBFC5D785}">
  <ds:schemaRefs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c44485f1-cb16-4b5e-bea7-3d03949c7d68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95a9bbd-d276-40b5-9243-39552ba5850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30142</TotalTime>
  <Words>1817</Words>
  <Application>Microsoft Office PowerPoint</Application>
  <PresentationFormat>Widescreen</PresentationFormat>
  <Paragraphs>283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 Narrow</vt:lpstr>
      <vt:lpstr>Calibri</vt:lpstr>
      <vt:lpstr>Lucida Grande</vt:lpstr>
      <vt:lpstr>System Font Regular</vt:lpstr>
      <vt:lpstr>Wingdings</vt:lpstr>
      <vt:lpstr>Opening and Closing Slides</vt:lpstr>
      <vt:lpstr>Body / Content Slides</vt:lpstr>
      <vt:lpstr>Standard_Res_2019_Own Your Future_Presentation_Template _16x9</vt:lpstr>
      <vt:lpstr>1_Standard_Res_2019_Own Your Future_Presentation_Template _16x9</vt:lpstr>
      <vt:lpstr>Leadership Summit Presentation - 16x9_Template(Purchased)</vt:lpstr>
      <vt:lpstr>PowerPoint Presentation</vt:lpstr>
      <vt:lpstr>Agenda</vt:lpstr>
      <vt:lpstr>Introductions: Today’s Presenters</vt:lpstr>
      <vt:lpstr>Organizational efficiency and effectiveness overview</vt:lpstr>
      <vt:lpstr>Impetus for Efficiency / Effectiveness Initiatives</vt:lpstr>
      <vt:lpstr>PowerPoint Presentation</vt:lpstr>
      <vt:lpstr>What is Organizational Effectiveness?</vt:lpstr>
      <vt:lpstr>Org. Effectiveness and the Operating Model</vt:lpstr>
      <vt:lpstr>Opportunity Enabled by Efficiency Initiatives</vt:lpstr>
      <vt:lpstr>PowerPoint Presentation</vt:lpstr>
      <vt:lpstr>Case 1: Broad Org. Effectiveness Initiative (1 of 2)</vt:lpstr>
      <vt:lpstr>Case 1: Broad Org. Effectiveness Initiative (2 of 2)</vt:lpstr>
      <vt:lpstr>Case 2: Recent USG Initiatives</vt:lpstr>
      <vt:lpstr>Case 3: Impact of an Efficiency Initiative</vt:lpstr>
      <vt:lpstr>PowerPoint Presentation</vt:lpstr>
      <vt:lpstr>PowerPoint Presentation</vt:lpstr>
      <vt:lpstr>“Building the Airplane as We Fly”</vt:lpstr>
      <vt:lpstr>Join Us: Upcoming Sessions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Byrne</dc:creator>
  <cp:lastModifiedBy>Brittany Laschober</cp:lastModifiedBy>
  <cp:revision>260</cp:revision>
  <cp:lastPrinted>2020-12-22T21:56:48Z</cp:lastPrinted>
  <dcterms:created xsi:type="dcterms:W3CDTF">2020-12-17T17:47:37Z</dcterms:created>
  <dcterms:modified xsi:type="dcterms:W3CDTF">2021-04-13T16:29:06Z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0x0101001B79E914106A434D98AABBAE8D6F68CC</vt:lpwstr>
  </property>
</Properties>
</file>