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7" r:id="rId5"/>
    <p:sldId id="275" r:id="rId6"/>
    <p:sldId id="449" r:id="rId7"/>
    <p:sldId id="452" r:id="rId8"/>
    <p:sldId id="453" r:id="rId9"/>
    <p:sldId id="451" r:id="rId10"/>
    <p:sldId id="438" r:id="rId11"/>
    <p:sldId id="439" r:id="rId12"/>
    <p:sldId id="440" r:id="rId13"/>
    <p:sldId id="454" r:id="rId14"/>
    <p:sldId id="455" r:id="rId15"/>
    <p:sldId id="456" r:id="rId16"/>
    <p:sldId id="443" r:id="rId17"/>
    <p:sldId id="444" r:id="rId18"/>
    <p:sldId id="445" r:id="rId19"/>
    <p:sldId id="446" r:id="rId20"/>
    <p:sldId id="450" r:id="rId21"/>
    <p:sldId id="448" r:id="rId22"/>
    <p:sldId id="287" r:id="rId23"/>
  </p:sldIdLst>
  <p:sldSz cx="9144000" cy="6858000" type="screen4x3"/>
  <p:notesSz cx="6858000" cy="17526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4D5341A-0B8B-48B7-8995-3F2A6E6B9E18}">
          <p14:sldIdLst>
            <p14:sldId id="257"/>
            <p14:sldId id="275"/>
            <p14:sldId id="449"/>
            <p14:sldId id="452"/>
            <p14:sldId id="453"/>
            <p14:sldId id="451"/>
            <p14:sldId id="438"/>
            <p14:sldId id="439"/>
            <p14:sldId id="440"/>
            <p14:sldId id="454"/>
            <p14:sldId id="455"/>
            <p14:sldId id="456"/>
            <p14:sldId id="443"/>
            <p14:sldId id="444"/>
            <p14:sldId id="445"/>
            <p14:sldId id="446"/>
            <p14:sldId id="450"/>
            <p14:sldId id="448"/>
            <p14:sldId id="2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4177" userDrawn="1">
          <p15:clr>
            <a:srgbClr val="A4A3A4"/>
          </p15:clr>
        </p15:guide>
        <p15:guide id="2" pos="223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hew Smith" initials="MS" lastIdx="9" clrIdx="0">
    <p:extLst>
      <p:ext uri="{19B8F6BF-5375-455C-9EA6-DF929625EA0E}">
        <p15:presenceInfo xmlns:p15="http://schemas.microsoft.com/office/powerpoint/2012/main" userId="S-1-5-21-1929466034-2963731042-875271464-2693" providerId="AD"/>
      </p:ext>
    </p:extLst>
  </p:cmAuthor>
  <p:cmAuthor id="2" name="Megan Boren" initials="MB" lastIdx="1" clrIdx="1">
    <p:extLst>
      <p:ext uri="{19B8F6BF-5375-455C-9EA6-DF929625EA0E}">
        <p15:presenceInfo xmlns:p15="http://schemas.microsoft.com/office/powerpoint/2012/main" userId="S::megan.boren@SREB.ORG::62fae530-efb8-44f1-856b-87187ca07a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7C6A55"/>
    <a:srgbClr val="5D5040"/>
    <a:srgbClr val="2758BC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7" autoAdjust="0"/>
    <p:restoredTop sz="73323" autoAdjust="0"/>
  </p:normalViewPr>
  <p:slideViewPr>
    <p:cSldViewPr snapToGrid="0">
      <p:cViewPr varScale="1">
        <p:scale>
          <a:sx n="83" d="100"/>
          <a:sy n="83" d="100"/>
        </p:scale>
        <p:origin x="243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212" d="100"/>
          <a:sy n="212" d="100"/>
        </p:scale>
        <p:origin x="180" y="774"/>
      </p:cViewPr>
      <p:guideLst>
        <p:guide orient="horz" pos="14177"/>
        <p:guide pos="223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66734" cy="2250828"/>
          </a:xfrm>
          <a:prstGeom prst="rect">
            <a:avLst/>
          </a:prstGeom>
        </p:spPr>
        <p:txBody>
          <a:bodyPr vert="horz" lIns="170984" tIns="85492" rIns="170984" bIns="85492" rtlCol="0"/>
          <a:lstStyle>
            <a:lvl1pPr algn="l">
              <a:defRPr sz="2200"/>
            </a:lvl1pPr>
          </a:lstStyle>
          <a:p>
            <a:endParaRPr lang="en-US">
              <a:solidFill>
                <a:srgbClr val="7C6A55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8" y="2"/>
            <a:ext cx="3066734" cy="2250828"/>
          </a:xfrm>
          <a:prstGeom prst="rect">
            <a:avLst/>
          </a:prstGeom>
        </p:spPr>
        <p:txBody>
          <a:bodyPr vert="horz" lIns="170984" tIns="85492" rIns="170984" bIns="85492" rtlCol="0"/>
          <a:lstStyle>
            <a:lvl1pPr algn="r">
              <a:defRPr sz="2200"/>
            </a:lvl1pPr>
          </a:lstStyle>
          <a:p>
            <a:fld id="{FA4067BA-CE56-4242-BB69-788734370B71}" type="datetime1">
              <a:rPr lang="en-US" smtClean="0">
                <a:solidFill>
                  <a:srgbClr val="7C6A55"/>
                </a:solidFill>
              </a:rPr>
              <a:t>7/25/2019</a:t>
            </a:fld>
            <a:endParaRPr lang="en-US">
              <a:solidFill>
                <a:srgbClr val="7C6A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42757919"/>
            <a:ext cx="3066734" cy="2250828"/>
          </a:xfrm>
          <a:prstGeom prst="rect">
            <a:avLst/>
          </a:prstGeom>
        </p:spPr>
        <p:txBody>
          <a:bodyPr vert="horz" lIns="170984" tIns="85492" rIns="170984" bIns="85492" rtlCol="0" anchor="b"/>
          <a:lstStyle>
            <a:lvl1pPr algn="l">
              <a:defRPr sz="2200"/>
            </a:lvl1pPr>
          </a:lstStyle>
          <a:p>
            <a:r>
              <a:rPr lang="en-US">
                <a:solidFill>
                  <a:srgbClr val="7C6A55"/>
                </a:solidFill>
              </a:rPr>
              <a:t>NCHR Roundtable Meeting #2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8" y="42757919"/>
            <a:ext cx="3066734" cy="2250828"/>
          </a:xfrm>
          <a:prstGeom prst="rect">
            <a:avLst/>
          </a:prstGeom>
        </p:spPr>
        <p:txBody>
          <a:bodyPr vert="horz" lIns="170984" tIns="85492" rIns="170984" bIns="85492" rtlCol="0" anchor="b"/>
          <a:lstStyle>
            <a:lvl1pPr algn="r">
              <a:defRPr sz="2200"/>
            </a:lvl1pPr>
          </a:lstStyle>
          <a:p>
            <a:fld id="{055B5615-0249-D440-8B1B-134AA5501235}" type="slidenum">
              <a:rPr lang="en-US" smtClean="0">
                <a:solidFill>
                  <a:srgbClr val="7C6A55"/>
                </a:solidFill>
              </a:rPr>
              <a:t>‹#›</a:t>
            </a:fld>
            <a:endParaRPr lang="en-US">
              <a:solidFill>
                <a:srgbClr val="7C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10963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Image Placeholder 10">
            <a:extLst>
              <a:ext uri="{FF2B5EF4-FFF2-40B4-BE49-F238E27FC236}">
                <a16:creationId xmlns:a16="http://schemas.microsoft.com/office/drawing/2014/main" id="{70C26991-40DC-4DD7-BE0F-84F9AC6224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033713" y="219075"/>
            <a:ext cx="790575" cy="5921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4666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accent4"/>
        </a:solidFill>
        <a:latin typeface="Arial"/>
        <a:ea typeface="+mn-ea"/>
        <a:cs typeface="Arial"/>
      </a:defRPr>
    </a:lvl1pPr>
    <a:lvl2pPr marL="457200" algn="l" defTabSz="457200" rtl="0" eaLnBrk="1" latinLnBrk="0" hangingPunct="1">
      <a:defRPr sz="1200" kern="1200">
        <a:solidFill>
          <a:schemeClr val="accent4"/>
        </a:solidFill>
        <a:latin typeface="Arial"/>
        <a:ea typeface="+mn-ea"/>
        <a:cs typeface="Arial"/>
      </a:defRPr>
    </a:lvl2pPr>
    <a:lvl3pPr marL="914400" algn="l" defTabSz="457200" rtl="0" eaLnBrk="1" latinLnBrk="0" hangingPunct="1">
      <a:defRPr sz="1200" kern="1200">
        <a:solidFill>
          <a:schemeClr val="accent4"/>
        </a:solidFill>
        <a:latin typeface="Arial"/>
        <a:ea typeface="+mn-ea"/>
        <a:cs typeface="Arial"/>
      </a:defRPr>
    </a:lvl3pPr>
    <a:lvl4pPr marL="1371600" algn="l" defTabSz="457200" rtl="0" eaLnBrk="1" latinLnBrk="0" hangingPunct="1">
      <a:defRPr sz="1200" kern="1200">
        <a:solidFill>
          <a:schemeClr val="accent4"/>
        </a:solidFill>
        <a:latin typeface="Arial"/>
        <a:ea typeface="+mn-ea"/>
        <a:cs typeface="Arial"/>
      </a:defRPr>
    </a:lvl4pPr>
    <a:lvl5pPr marL="1828800" algn="l" defTabSz="457200" rtl="0" eaLnBrk="1" latinLnBrk="0" hangingPunct="1">
      <a:defRPr sz="1200" kern="1200">
        <a:solidFill>
          <a:schemeClr val="accent4"/>
        </a:solidFill>
        <a:latin typeface="Arial"/>
        <a:ea typeface="+mn-ea"/>
        <a:cs typeface="Arial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716838" y="3375025"/>
            <a:ext cx="22509163" cy="168814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7711" y="21382867"/>
            <a:ext cx="5661661" cy="2025745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Starter slide before meeting begins</a:t>
            </a:r>
          </a:p>
        </p:txBody>
      </p:sp>
    </p:spTree>
    <p:extLst>
      <p:ext uri="{BB962C8B-B14F-4D97-AF65-F5344CB8AC3E}">
        <p14:creationId xmlns:p14="http://schemas.microsoft.com/office/powerpoint/2010/main" val="5351627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716838" y="3375025"/>
            <a:ext cx="22509163" cy="168814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7711" y="21382867"/>
            <a:ext cx="5661661" cy="20257451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2103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716838" y="3375025"/>
            <a:ext cx="22509163" cy="168814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7711" y="21382867"/>
            <a:ext cx="5661661" cy="20257451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1801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716838" y="3375025"/>
            <a:ext cx="22509163" cy="168814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7711" y="21382867"/>
            <a:ext cx="5661661" cy="20257451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2444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716838" y="3375025"/>
            <a:ext cx="22509163" cy="168814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7711" y="21382867"/>
            <a:ext cx="5661661" cy="20257451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6302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716838" y="3375025"/>
            <a:ext cx="22509163" cy="168814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7711" y="21382867"/>
            <a:ext cx="5661661" cy="20257451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7319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716838" y="3375025"/>
            <a:ext cx="22509163" cy="168814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7711" y="21382867"/>
            <a:ext cx="5661661" cy="20257451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3383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716838" y="3375025"/>
            <a:ext cx="22509163" cy="168814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7711" y="21382867"/>
            <a:ext cx="5661661" cy="20257451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5648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716838" y="3375025"/>
            <a:ext cx="22509163" cy="168814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7711" y="21382867"/>
            <a:ext cx="5661661" cy="20257451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2744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716838" y="3375025"/>
            <a:ext cx="22509163" cy="168814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7711" y="21382867"/>
            <a:ext cx="5661661" cy="2025745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220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716838" y="3375025"/>
            <a:ext cx="22509163" cy="168814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7711" y="21382867"/>
            <a:ext cx="5661661" cy="20257451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097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716838" y="3375025"/>
            <a:ext cx="22509163" cy="168814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7711" y="21382867"/>
            <a:ext cx="5661661" cy="20257451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910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842963"/>
            <a:ext cx="5486400" cy="69056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120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716838" y="3375025"/>
            <a:ext cx="22509163" cy="168814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7711" y="21382867"/>
            <a:ext cx="5661661" cy="20257451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206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716838" y="3375025"/>
            <a:ext cx="22509163" cy="168814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7711" y="21382867"/>
            <a:ext cx="5661661" cy="20257451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972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716838" y="3375025"/>
            <a:ext cx="22509163" cy="168814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7711" y="21382867"/>
            <a:ext cx="5661661" cy="20257451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732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716838" y="3375025"/>
            <a:ext cx="22509163" cy="168814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7711" y="21382867"/>
            <a:ext cx="5661661" cy="20257451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821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716838" y="3375025"/>
            <a:ext cx="22509163" cy="168814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7711" y="21382867"/>
            <a:ext cx="5661661" cy="20257451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707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/Ope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29050" y="4691680"/>
            <a:ext cx="6256150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 baseline="0">
                <a:solidFill>
                  <a:schemeClr val="tx2"/>
                </a:solidFill>
                <a:latin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b="0" i="1"/>
              <a:t>Presented by</a:t>
            </a:r>
            <a:r>
              <a:rPr lang="en-US"/>
              <a:t>:</a:t>
            </a:r>
          </a:p>
          <a:p>
            <a:r>
              <a:rPr lang="en-US"/>
              <a:t>Presenter Name</a:t>
            </a:r>
          </a:p>
          <a:p>
            <a:r>
              <a:rPr lang="en-US"/>
              <a:t>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29050" y="1501775"/>
            <a:ext cx="6256150" cy="1470025"/>
          </a:xfrm>
        </p:spPr>
        <p:txBody>
          <a:bodyPr>
            <a:noAutofit/>
          </a:bodyPr>
          <a:lstStyle>
            <a:lvl1pPr algn="l">
              <a:defRPr sz="5400" b="1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Title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3727943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ext - Two Column Bullets With An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649504" y="6386190"/>
            <a:ext cx="3775696" cy="41148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798813" y="2174875"/>
            <a:ext cx="3775696" cy="3951288"/>
          </a:xfrm>
        </p:spPr>
        <p:txBody>
          <a:bodyPr/>
          <a:lstStyle>
            <a:lvl1pPr>
              <a:buClr>
                <a:schemeClr val="accent5"/>
              </a:buClr>
              <a:defRPr sz="2400">
                <a:solidFill>
                  <a:srgbClr val="5D5040"/>
                </a:solidFill>
              </a:defRPr>
            </a:lvl1pPr>
            <a:lvl2pPr>
              <a:buClr>
                <a:schemeClr val="accent5"/>
              </a:buClr>
              <a:defRPr sz="2000">
                <a:solidFill>
                  <a:srgbClr val="5D5040"/>
                </a:solidFill>
              </a:defRPr>
            </a:lvl2pPr>
            <a:lvl3pPr>
              <a:buClr>
                <a:schemeClr val="accent5"/>
              </a:buClr>
              <a:defRPr sz="1800">
                <a:solidFill>
                  <a:srgbClr val="5D5040"/>
                </a:solidFill>
              </a:defRPr>
            </a:lvl3pPr>
            <a:lvl4pPr>
              <a:buClr>
                <a:schemeClr val="accent5"/>
              </a:buClr>
              <a:defRPr sz="1600">
                <a:solidFill>
                  <a:srgbClr val="5D5040"/>
                </a:solidFill>
              </a:defRPr>
            </a:lvl4pPr>
            <a:lvl5pPr>
              <a:buClr>
                <a:schemeClr val="accent5"/>
              </a:buClr>
              <a:defRPr sz="1600">
                <a:solidFill>
                  <a:srgbClr val="5D504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98813" y="1535113"/>
            <a:ext cx="375868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Text for Bullets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95867" y="2174875"/>
            <a:ext cx="3765080" cy="3951288"/>
          </a:xfrm>
        </p:spPr>
        <p:txBody>
          <a:bodyPr/>
          <a:lstStyle>
            <a:lvl1pPr>
              <a:buClr>
                <a:schemeClr val="accent5"/>
              </a:buClr>
              <a:defRPr sz="2400">
                <a:solidFill>
                  <a:srgbClr val="5D5040"/>
                </a:solidFill>
              </a:defRPr>
            </a:lvl1pPr>
            <a:lvl2pPr>
              <a:buClr>
                <a:schemeClr val="accent5"/>
              </a:buClr>
              <a:defRPr sz="2000">
                <a:solidFill>
                  <a:srgbClr val="5D5040"/>
                </a:solidFill>
              </a:defRPr>
            </a:lvl2pPr>
            <a:lvl3pPr>
              <a:buClr>
                <a:schemeClr val="accent5"/>
              </a:buClr>
              <a:defRPr sz="1800">
                <a:solidFill>
                  <a:srgbClr val="5D5040"/>
                </a:solidFill>
              </a:defRPr>
            </a:lvl3pPr>
            <a:lvl4pPr>
              <a:buClr>
                <a:schemeClr val="accent5"/>
              </a:buClr>
              <a:defRPr sz="1600">
                <a:solidFill>
                  <a:srgbClr val="5D5040"/>
                </a:solidFill>
              </a:defRPr>
            </a:lvl4pPr>
            <a:lvl5pPr>
              <a:buClr>
                <a:schemeClr val="accent5"/>
              </a:buClr>
              <a:defRPr sz="1600">
                <a:solidFill>
                  <a:srgbClr val="5D504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95867" y="1535113"/>
            <a:ext cx="376508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Text for Bullets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5867" y="274638"/>
            <a:ext cx="7761631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25122" y="6386190"/>
            <a:ext cx="521280" cy="411480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C6BF0614-88EF-E141-A4D8-626B55E019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5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5">
        <p:tmplLst>
          <p:tmpl lvl="1">
            <p:tnLst>
              <p:par>
                <p:cTn presetID="1" presetClass="entr" presetSubtype="0" fill="hold" nodeType="click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4" grpId="0" build="p" bldLvl="5">
        <p:tmplLst>
          <p:tmpl lvl="1">
            <p:tnLst>
              <p:par>
                <p:cTn presetID="1" presetClass="entr" presetSubtype="0" fill="hold" nodeType="click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hot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9504" y="6386190"/>
            <a:ext cx="3775696" cy="41148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95868" y="5486400"/>
            <a:ext cx="7797800" cy="592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Slide Title/Headline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95868" y="381000"/>
            <a:ext cx="7797800" cy="4953000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in center to insert photo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25122" y="6386190"/>
            <a:ext cx="521280" cy="411480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C6BF0614-88EF-E141-A4D8-626B55E019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88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9504" y="6386190"/>
            <a:ext cx="3775696" cy="41148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798724" y="3420666"/>
            <a:ext cx="3775785" cy="2816226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in center to insert photo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95866" y="3421863"/>
            <a:ext cx="3776134" cy="2816226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in center to insert photo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788023" y="424615"/>
            <a:ext cx="3786408" cy="2816226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in center to insert photo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95866" y="424615"/>
            <a:ext cx="3759201" cy="2816226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in center to insert photo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25122" y="6386190"/>
            <a:ext cx="521280" cy="411480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C6BF0614-88EF-E141-A4D8-626B55E019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485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hotos - With An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9504" y="6386190"/>
            <a:ext cx="3775696" cy="41148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798814" y="3424425"/>
            <a:ext cx="3758684" cy="2816226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in center to insert photo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95866" y="3424369"/>
            <a:ext cx="3776134" cy="2816226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in center to insert photo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798814" y="411441"/>
            <a:ext cx="3775617" cy="2816226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in center to insert photo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95866" y="411441"/>
            <a:ext cx="3759201" cy="2816226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in center to insert photo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25122" y="6386190"/>
            <a:ext cx="521280" cy="411480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C6BF0614-88EF-E141-A4D8-626B55E019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29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  <p:bldP spid="11" grpId="0"/>
      <p:bldP spid="3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9504" y="6386190"/>
            <a:ext cx="3775696" cy="41148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38599" y="273050"/>
            <a:ext cx="4552765" cy="5853113"/>
          </a:xfrm>
        </p:spPr>
        <p:txBody>
          <a:bodyPr/>
          <a:lstStyle>
            <a:lvl1pPr marL="0" indent="0">
              <a:buFontTx/>
              <a:buNone/>
              <a:defRPr sz="3200"/>
            </a:lvl1pPr>
            <a:lvl2pPr marL="457200" indent="0">
              <a:buFontTx/>
              <a:buNone/>
              <a:defRPr sz="2800"/>
            </a:lvl2pPr>
            <a:lvl3pPr marL="914400" indent="0">
              <a:buFontTx/>
              <a:buNone/>
              <a:defRPr sz="24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icon to insert photo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78932" y="1435100"/>
            <a:ext cx="3107267" cy="4691063"/>
          </a:xfrm>
        </p:spPr>
        <p:txBody>
          <a:bodyPr/>
          <a:lstStyle>
            <a:lvl1pPr marL="0" indent="0">
              <a:buNone/>
              <a:defRPr sz="1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add text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8933" y="273050"/>
            <a:ext cx="309033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Slide Title/Headline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25122" y="6386190"/>
            <a:ext cx="521280" cy="411480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C6BF0614-88EF-E141-A4D8-626B55E019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7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49504" y="6386190"/>
            <a:ext cx="3775696" cy="41148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5867" y="308504"/>
            <a:ext cx="7778564" cy="1143000"/>
          </a:xfrm>
        </p:spPr>
        <p:txBody>
          <a:bodyPr/>
          <a:lstStyle/>
          <a:p>
            <a:r>
              <a:rPr lang="en-US"/>
              <a:t>Slide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25122" y="6386190"/>
            <a:ext cx="521280" cy="411480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C6BF0614-88EF-E141-A4D8-626B55E019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9460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649504" y="6386190"/>
            <a:ext cx="3775696" cy="4114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25122" y="6386190"/>
            <a:ext cx="521280" cy="411480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C6BF0614-88EF-E141-A4D8-626B55E019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889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letely Blank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51255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12116" y="1524000"/>
            <a:ext cx="6273083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 baseline="0">
                <a:solidFill>
                  <a:schemeClr val="tx2"/>
                </a:solidFill>
                <a:latin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For More Information:</a:t>
            </a:r>
          </a:p>
          <a:p>
            <a:r>
              <a:rPr lang="en-US"/>
              <a:t>Presenter Name</a:t>
            </a:r>
          </a:p>
          <a:p>
            <a:r>
              <a:rPr lang="en-US"/>
              <a:t>Email Address/Phone Number</a:t>
            </a:r>
          </a:p>
        </p:txBody>
      </p:sp>
    </p:spTree>
    <p:extLst>
      <p:ext uri="{BB962C8B-B14F-4D97-AF65-F5344CB8AC3E}">
        <p14:creationId xmlns:p14="http://schemas.microsoft.com/office/powerpoint/2010/main" val="1172190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49033" y="6401870"/>
            <a:ext cx="3148590" cy="411480"/>
          </a:xfrm>
          <a:noFill/>
          <a:ln>
            <a:noFill/>
          </a:ln>
        </p:spPr>
        <p:txBody>
          <a:bodyPr/>
          <a:lstStyle>
            <a:lvl1pPr algn="r">
              <a:defRPr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95867" y="1600200"/>
            <a:ext cx="7743974" cy="452596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5D504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Type a brief introduction here including details about your presentation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5868" y="274638"/>
            <a:ext cx="7743974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Introduction Slide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3211" y="6386190"/>
            <a:ext cx="568311" cy="411480"/>
          </a:xfr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accent3"/>
                </a:solidFill>
                <a:latin typeface="Arial"/>
              </a:defRPr>
            </a:lvl1pPr>
          </a:lstStyle>
          <a:p>
            <a:fld id="{C6BF0614-88EF-E141-A4D8-626B55E019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649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95867" y="1371600"/>
            <a:ext cx="7778564" cy="1394060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4800" b="1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New Section </a:t>
            </a:r>
          </a:p>
          <a:p>
            <a:pPr lvl="0"/>
            <a:r>
              <a:rPr lang="en-US"/>
              <a:t>or Topic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84860" y="6386190"/>
            <a:ext cx="3775696" cy="41148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0478" y="6386190"/>
            <a:ext cx="521280" cy="411480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C6BF0614-88EF-E141-A4D8-626B55E019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2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Bullet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9504" y="6386190"/>
            <a:ext cx="3775696" cy="41148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95867" y="1662070"/>
            <a:ext cx="7778642" cy="4464093"/>
          </a:xfrm>
        </p:spPr>
        <p:txBody>
          <a:bodyPr/>
          <a:lstStyle>
            <a:lvl1pPr>
              <a:buClr>
                <a:schemeClr val="accent5"/>
              </a:buClr>
              <a:defRPr sz="2400">
                <a:solidFill>
                  <a:srgbClr val="5D5040"/>
                </a:solidFill>
              </a:defRPr>
            </a:lvl1pPr>
            <a:lvl2pPr>
              <a:buClr>
                <a:schemeClr val="accent5"/>
              </a:buClr>
              <a:defRPr sz="2000">
                <a:solidFill>
                  <a:srgbClr val="5D5040"/>
                </a:solidFill>
              </a:defRPr>
            </a:lvl2pPr>
            <a:lvl3pPr>
              <a:buClr>
                <a:schemeClr val="accent5"/>
              </a:buClr>
              <a:defRPr sz="1800">
                <a:solidFill>
                  <a:srgbClr val="5D5040"/>
                </a:solidFill>
              </a:defRPr>
            </a:lvl3pPr>
            <a:lvl4pPr>
              <a:buClr>
                <a:schemeClr val="accent5"/>
              </a:buClr>
              <a:defRPr sz="1600">
                <a:solidFill>
                  <a:srgbClr val="5D5040"/>
                </a:solidFill>
              </a:defRPr>
            </a:lvl4pPr>
            <a:lvl5pPr>
              <a:buClr>
                <a:schemeClr val="accent5"/>
              </a:buClr>
              <a:defRPr sz="1600">
                <a:solidFill>
                  <a:srgbClr val="5D504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5867" y="274638"/>
            <a:ext cx="7761631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5122" y="6386190"/>
            <a:ext cx="521280" cy="411480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C6BF0614-88EF-E141-A4D8-626B55E019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946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Number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9504" y="6386190"/>
            <a:ext cx="3775696" cy="41148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95867" y="1662070"/>
            <a:ext cx="7795576" cy="4464093"/>
          </a:xfrm>
        </p:spPr>
        <p:txBody>
          <a:bodyPr/>
          <a:lstStyle>
            <a:lvl1pPr marL="514350" indent="-514350">
              <a:buClr>
                <a:schemeClr val="accent5"/>
              </a:buClr>
              <a:buFont typeface="+mj-lt"/>
              <a:buAutoNum type="romanUcPeriod"/>
              <a:defRPr sz="2400">
                <a:solidFill>
                  <a:srgbClr val="5D5040"/>
                </a:solidFill>
              </a:defRPr>
            </a:lvl1pPr>
            <a:lvl2pPr marL="971550" indent="-514350">
              <a:buClr>
                <a:schemeClr val="accent5"/>
              </a:buClr>
              <a:buFont typeface="+mj-lt"/>
              <a:buAutoNum type="romanUcPeriod"/>
              <a:defRPr sz="2000">
                <a:solidFill>
                  <a:srgbClr val="5D5040"/>
                </a:solidFill>
              </a:defRPr>
            </a:lvl2pPr>
            <a:lvl3pPr marL="1314450" indent="-400050">
              <a:buClr>
                <a:schemeClr val="accent5"/>
              </a:buClr>
              <a:buFont typeface="+mj-lt"/>
              <a:buAutoNum type="romanUcPeriod"/>
              <a:defRPr sz="1800">
                <a:solidFill>
                  <a:srgbClr val="5D5040"/>
                </a:solidFill>
              </a:defRPr>
            </a:lvl3pPr>
            <a:lvl4pPr marL="1771650" indent="-400050">
              <a:buClr>
                <a:schemeClr val="accent5"/>
              </a:buClr>
              <a:buFont typeface="+mj-lt"/>
              <a:buAutoNum type="romanUcPeriod"/>
              <a:defRPr sz="1600">
                <a:solidFill>
                  <a:srgbClr val="5D5040"/>
                </a:solidFill>
              </a:defRPr>
            </a:lvl4pPr>
            <a:lvl5pPr>
              <a:buClr>
                <a:schemeClr val="accent5"/>
              </a:buClr>
              <a:defRPr sz="1600">
                <a:solidFill>
                  <a:srgbClr val="5D504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5867" y="274638"/>
            <a:ext cx="7778564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42055" y="6386190"/>
            <a:ext cx="521280" cy="411480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C6BF0614-88EF-E141-A4D8-626B55E019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001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9504" y="6386190"/>
            <a:ext cx="3775696" cy="41148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95866" y="1600200"/>
            <a:ext cx="7778566" cy="4525963"/>
          </a:xfrm>
        </p:spPr>
        <p:txBody>
          <a:bodyPr/>
          <a:lstStyle>
            <a:lvl1pPr marL="0" indent="0">
              <a:buFontTx/>
              <a:buNone/>
              <a:defRPr sz="2800">
                <a:solidFill>
                  <a:srgbClr val="5D5040"/>
                </a:solidFill>
              </a:defRPr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5866" y="274638"/>
            <a:ext cx="7778565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25122" y="6386190"/>
            <a:ext cx="521280" cy="411480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C6BF0614-88EF-E141-A4D8-626B55E019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7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One Column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9504" y="6386190"/>
            <a:ext cx="3775696" cy="41148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95867" y="1600200"/>
            <a:ext cx="7795575" cy="4525963"/>
          </a:xfrm>
        </p:spPr>
        <p:txBody>
          <a:bodyPr/>
          <a:lstStyle>
            <a:lvl1pPr marL="0" indent="0" algn="ctr">
              <a:buFontTx/>
              <a:buNone/>
              <a:defRPr sz="2800" baseline="0">
                <a:solidFill>
                  <a:srgbClr val="5D5040"/>
                </a:solidFill>
              </a:defRPr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5867" y="274638"/>
            <a:ext cx="7778564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25122" y="6386190"/>
            <a:ext cx="521280" cy="411480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C6BF0614-88EF-E141-A4D8-626B55E019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86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9504" y="6386190"/>
            <a:ext cx="3775696" cy="4114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15746" y="1600200"/>
            <a:ext cx="3775696" cy="4525963"/>
          </a:xfrm>
        </p:spPr>
        <p:txBody>
          <a:bodyPr/>
          <a:lstStyle>
            <a:lvl1pPr marL="0" indent="0">
              <a:buFontTx/>
              <a:buNone/>
              <a:defRPr sz="2800"/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95867" y="1600200"/>
            <a:ext cx="3766334" cy="4525963"/>
          </a:xfrm>
        </p:spPr>
        <p:txBody>
          <a:bodyPr/>
          <a:lstStyle>
            <a:lvl1pPr marL="0" indent="0">
              <a:buFontTx/>
              <a:buNone/>
              <a:defRPr sz="2800" baseline="0"/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5867" y="274638"/>
            <a:ext cx="7778564" cy="1143000"/>
          </a:xfrm>
        </p:spPr>
        <p:txBody>
          <a:bodyPr/>
          <a:lstStyle/>
          <a:p>
            <a:r>
              <a:rPr lang="en-US"/>
              <a:t>Slide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25122" y="6386190"/>
            <a:ext cx="521280" cy="411480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C6BF0614-88EF-E141-A4D8-626B55E019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992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ext - Two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649504" y="6386190"/>
            <a:ext cx="3775696" cy="41148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797368" y="2174875"/>
            <a:ext cx="3793996" cy="3951288"/>
          </a:xfrm>
        </p:spPr>
        <p:txBody>
          <a:bodyPr/>
          <a:lstStyle>
            <a:lvl1pPr>
              <a:buClr>
                <a:schemeClr val="accent5"/>
              </a:buClr>
              <a:defRPr sz="2400">
                <a:solidFill>
                  <a:srgbClr val="5D5040"/>
                </a:solidFill>
              </a:defRPr>
            </a:lvl1pPr>
            <a:lvl2pPr>
              <a:buClr>
                <a:schemeClr val="accent5"/>
              </a:buClr>
              <a:defRPr sz="2000">
                <a:solidFill>
                  <a:srgbClr val="5D5040"/>
                </a:solidFill>
              </a:defRPr>
            </a:lvl2pPr>
            <a:lvl3pPr>
              <a:buClr>
                <a:schemeClr val="accent5"/>
              </a:buClr>
              <a:defRPr sz="1800">
                <a:solidFill>
                  <a:srgbClr val="5D5040"/>
                </a:solidFill>
              </a:defRPr>
            </a:lvl3pPr>
            <a:lvl4pPr>
              <a:buClr>
                <a:schemeClr val="accent5"/>
              </a:buClr>
              <a:defRPr sz="1600">
                <a:solidFill>
                  <a:srgbClr val="5D5040"/>
                </a:solidFill>
              </a:defRPr>
            </a:lvl4pPr>
            <a:lvl5pPr>
              <a:buClr>
                <a:schemeClr val="accent5"/>
              </a:buClr>
              <a:defRPr sz="1600">
                <a:solidFill>
                  <a:srgbClr val="5D504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97368" y="1535113"/>
            <a:ext cx="379407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Text for Bullets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95867" y="2174875"/>
            <a:ext cx="3782012" cy="3951288"/>
          </a:xfrm>
        </p:spPr>
        <p:txBody>
          <a:bodyPr/>
          <a:lstStyle>
            <a:lvl1pPr>
              <a:buClr>
                <a:schemeClr val="accent5"/>
              </a:buClr>
              <a:defRPr sz="2400">
                <a:solidFill>
                  <a:srgbClr val="5D5040"/>
                </a:solidFill>
              </a:defRPr>
            </a:lvl1pPr>
            <a:lvl2pPr>
              <a:buClr>
                <a:schemeClr val="accent5"/>
              </a:buClr>
              <a:defRPr sz="2000">
                <a:solidFill>
                  <a:srgbClr val="5D5040"/>
                </a:solidFill>
              </a:defRPr>
            </a:lvl2pPr>
            <a:lvl3pPr>
              <a:buClr>
                <a:schemeClr val="accent5"/>
              </a:buClr>
              <a:defRPr sz="1800">
                <a:solidFill>
                  <a:srgbClr val="5D5040"/>
                </a:solidFill>
              </a:defRPr>
            </a:lvl3pPr>
            <a:lvl4pPr>
              <a:buClr>
                <a:schemeClr val="accent5"/>
              </a:buClr>
              <a:defRPr sz="1600">
                <a:solidFill>
                  <a:srgbClr val="5D5040"/>
                </a:solidFill>
              </a:defRPr>
            </a:lvl4pPr>
            <a:lvl5pPr>
              <a:buClr>
                <a:schemeClr val="accent5"/>
              </a:buClr>
              <a:defRPr sz="1600">
                <a:solidFill>
                  <a:srgbClr val="5D504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95867" y="1535113"/>
            <a:ext cx="3782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Text for Bullets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5867" y="274638"/>
            <a:ext cx="7778564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25122" y="6386190"/>
            <a:ext cx="521280" cy="411480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C6BF0614-88EF-E141-A4D8-626B55E019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726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5867" y="274638"/>
            <a:ext cx="77785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867" y="1600200"/>
            <a:ext cx="777856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Bullet Text</a:t>
            </a:r>
          </a:p>
          <a:p>
            <a:pPr lvl="0"/>
            <a:r>
              <a:rPr lang="en-US"/>
              <a:t>Bullet Text</a:t>
            </a:r>
          </a:p>
          <a:p>
            <a:pPr lvl="0"/>
            <a:r>
              <a:rPr lang="en-US"/>
              <a:t>Bullet Text</a:t>
            </a:r>
          </a:p>
          <a:p>
            <a:pPr lvl="0"/>
            <a:r>
              <a:rPr lang="en-US"/>
              <a:t>Bullet Text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00303" y="6386190"/>
            <a:ext cx="3775696" cy="4114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3"/>
                </a:solidFill>
                <a:latin typeface="Georgia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75921" y="6386190"/>
            <a:ext cx="521280" cy="4114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  <a:latin typeface="Georgia"/>
              </a:defRPr>
            </a:lvl1pPr>
          </a:lstStyle>
          <a:p>
            <a:fld id="{C6BF0614-88EF-E141-A4D8-626B55E019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005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8" r:id="rId4"/>
    <p:sldLayoutId id="2147483667" r:id="rId5"/>
    <p:sldLayoutId id="2147483652" r:id="rId6"/>
    <p:sldLayoutId id="2147483661" r:id="rId7"/>
    <p:sldLayoutId id="2147483660" r:id="rId8"/>
    <p:sldLayoutId id="2147483653" r:id="rId9"/>
    <p:sldLayoutId id="2147483666" r:id="rId10"/>
    <p:sldLayoutId id="2147483664" r:id="rId11"/>
    <p:sldLayoutId id="2147483662" r:id="rId12"/>
    <p:sldLayoutId id="2147483665" r:id="rId13"/>
    <p:sldLayoutId id="2147483656" r:id="rId14"/>
    <p:sldLayoutId id="2147483654" r:id="rId15"/>
    <p:sldLayoutId id="2147483655" r:id="rId16"/>
    <p:sldLayoutId id="2147483668" r:id="rId17"/>
    <p:sldLayoutId id="2147483663" r:id="rId18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5"/>
        </a:buClr>
        <a:buFont typeface="Arial"/>
        <a:buChar char="•"/>
        <a:defRPr sz="3200" kern="1200" baseline="0">
          <a:solidFill>
            <a:srgbClr val="5D5040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7C6A55"/>
        </a:buClr>
        <a:buFont typeface="Arial"/>
        <a:buChar char="–"/>
        <a:defRPr sz="2800" kern="1200">
          <a:solidFill>
            <a:srgbClr val="7C6A55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7C6A55"/>
        </a:buClr>
        <a:buFont typeface="Arial"/>
        <a:buChar char="•"/>
        <a:defRPr sz="2400" kern="1200">
          <a:solidFill>
            <a:srgbClr val="7C6A55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7C6A55"/>
        </a:buClr>
        <a:buFont typeface="Arial"/>
        <a:buChar char="–"/>
        <a:defRPr sz="2000" kern="1200">
          <a:solidFill>
            <a:srgbClr val="7C6A55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7C6A55"/>
        </a:buClr>
        <a:buFont typeface="Arial"/>
        <a:buChar char="»"/>
        <a:defRPr sz="2000" kern="1200">
          <a:solidFill>
            <a:srgbClr val="7C6A55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3756795-6D00-4F71-B842-53A085C17D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2000" dirty="0"/>
              <a:t>July 25, 2019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D4AEF7-F96C-4375-967B-22556782C9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29050" y="1501775"/>
            <a:ext cx="6256150" cy="2739149"/>
          </a:xfrm>
        </p:spPr>
        <p:txBody>
          <a:bodyPr>
            <a:noAutofit/>
          </a:bodyPr>
          <a:lstStyle/>
          <a:p>
            <a:r>
              <a:rPr lang="en-US" sz="4800" dirty="0"/>
              <a:t>How State Leaders Could Support Innovative Clinical Experiences</a:t>
            </a:r>
          </a:p>
        </p:txBody>
      </p:sp>
    </p:spTree>
    <p:extLst>
      <p:ext uri="{BB962C8B-B14F-4D97-AF65-F5344CB8AC3E}">
        <p14:creationId xmlns:p14="http://schemas.microsoft.com/office/powerpoint/2010/main" val="4219586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5F9F0-76BC-4127-A85C-1178BBF50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310" y="387068"/>
            <a:ext cx="6779171" cy="1016058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5D5040"/>
                </a:solidFill>
              </a:rPr>
              <a:t>Mentor Teachers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A04E5E5-A0A9-4A60-8271-D192432FFEF6}"/>
              </a:ext>
            </a:extLst>
          </p:cNvPr>
          <p:cNvCxnSpPr>
            <a:cxnSpLocks/>
          </p:cNvCxnSpPr>
          <p:nvPr/>
        </p:nvCxnSpPr>
        <p:spPr>
          <a:xfrm>
            <a:off x="480310" y="1292767"/>
            <a:ext cx="79329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AF472F-7A77-42D0-A953-FF0F6ED85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F0614-88EF-E141-A4D8-626B55E019E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6DFDA34-EC30-496A-A399-4A3E3D291A12}"/>
              </a:ext>
            </a:extLst>
          </p:cNvPr>
          <p:cNvSpPr txBox="1">
            <a:spLocks/>
          </p:cNvSpPr>
          <p:nvPr/>
        </p:nvSpPr>
        <p:spPr>
          <a:xfrm>
            <a:off x="677917" y="2049522"/>
            <a:ext cx="6085490" cy="33531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sz="3200" kern="1200" baseline="0">
                <a:solidFill>
                  <a:srgbClr val="5D5040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rgbClr val="7C6A55"/>
              </a:buClr>
              <a:buFontTx/>
              <a:buNone/>
              <a:defRPr sz="2800" kern="1200">
                <a:solidFill>
                  <a:srgbClr val="7C6A55"/>
                </a:solidFill>
                <a:latin typeface="Arial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rgbClr val="7C6A55"/>
              </a:buClr>
              <a:buFontTx/>
              <a:buNone/>
              <a:defRPr sz="2400" kern="1200">
                <a:solidFill>
                  <a:srgbClr val="7C6A55"/>
                </a:solidFill>
                <a:latin typeface="Arial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rgbClr val="7C6A55"/>
              </a:buClr>
              <a:buFontTx/>
              <a:buNone/>
              <a:defRPr sz="2000" kern="1200">
                <a:solidFill>
                  <a:srgbClr val="7C6A55"/>
                </a:solidFill>
                <a:latin typeface="Arial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rgbClr val="7C6A55"/>
              </a:buClr>
              <a:buFontTx/>
              <a:buNone/>
              <a:defRPr sz="2000" kern="1200">
                <a:solidFill>
                  <a:srgbClr val="7C6A55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1350"/>
              </a:spcBef>
              <a:spcAft>
                <a:spcPts val="135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4472C4"/>
                </a:solidFill>
              </a:rPr>
              <a:t>Selection</a:t>
            </a:r>
          </a:p>
          <a:p>
            <a:pPr marL="342900" indent="-342900">
              <a:spcBef>
                <a:spcPts val="1350"/>
              </a:spcBef>
              <a:spcAft>
                <a:spcPts val="135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4472C4"/>
                </a:solidFill>
              </a:rPr>
              <a:t>Training and ongoing professional learning</a:t>
            </a:r>
          </a:p>
          <a:p>
            <a:pPr marL="342900" indent="-342900">
              <a:spcBef>
                <a:spcPts val="1350"/>
              </a:spcBef>
              <a:spcAft>
                <a:spcPts val="135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4472C4"/>
                </a:solidFill>
              </a:rPr>
              <a:t>How teacher certification and pay could support highly effective mentorship</a:t>
            </a:r>
          </a:p>
        </p:txBody>
      </p:sp>
      <p:pic>
        <p:nvPicPr>
          <p:cNvPr id="13" name="Picture 12" descr="A close up of a map&#10;&#10;Description automatically generated">
            <a:extLst>
              <a:ext uri="{FF2B5EF4-FFF2-40B4-BE49-F238E27FC236}">
                <a16:creationId xmlns:a16="http://schemas.microsoft.com/office/drawing/2014/main" id="{FDDE9C75-0470-41DE-AD6F-50030F13A9F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alphaModFix amt="1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641" y="2562499"/>
            <a:ext cx="5512356" cy="348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799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5F9F0-76BC-4127-A85C-1178BBF50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310" y="387068"/>
            <a:ext cx="6779171" cy="1016058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5D5040"/>
                </a:solidFill>
              </a:rPr>
              <a:t>Data and Reporting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A04E5E5-A0A9-4A60-8271-D192432FFEF6}"/>
              </a:ext>
            </a:extLst>
          </p:cNvPr>
          <p:cNvCxnSpPr>
            <a:cxnSpLocks/>
          </p:cNvCxnSpPr>
          <p:nvPr/>
        </p:nvCxnSpPr>
        <p:spPr>
          <a:xfrm>
            <a:off x="480310" y="1292767"/>
            <a:ext cx="79329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AF472F-7A77-42D0-A953-FF0F6ED85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F0614-88EF-E141-A4D8-626B55E019E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6DFDA34-EC30-496A-A399-4A3E3D291A12}"/>
              </a:ext>
            </a:extLst>
          </p:cNvPr>
          <p:cNvSpPr txBox="1">
            <a:spLocks/>
          </p:cNvSpPr>
          <p:nvPr/>
        </p:nvSpPr>
        <p:spPr>
          <a:xfrm>
            <a:off x="677917" y="2049522"/>
            <a:ext cx="6085490" cy="33531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sz="3200" kern="1200" baseline="0">
                <a:solidFill>
                  <a:srgbClr val="5D5040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rgbClr val="7C6A55"/>
              </a:buClr>
              <a:buFontTx/>
              <a:buNone/>
              <a:defRPr sz="2800" kern="1200">
                <a:solidFill>
                  <a:srgbClr val="7C6A55"/>
                </a:solidFill>
                <a:latin typeface="Arial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rgbClr val="7C6A55"/>
              </a:buClr>
              <a:buFontTx/>
              <a:buNone/>
              <a:defRPr sz="2400" kern="1200">
                <a:solidFill>
                  <a:srgbClr val="7C6A55"/>
                </a:solidFill>
                <a:latin typeface="Arial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rgbClr val="7C6A55"/>
              </a:buClr>
              <a:buFontTx/>
              <a:buNone/>
              <a:defRPr sz="2000" kern="1200">
                <a:solidFill>
                  <a:srgbClr val="7C6A55"/>
                </a:solidFill>
                <a:latin typeface="Arial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rgbClr val="7C6A55"/>
              </a:buClr>
              <a:buFontTx/>
              <a:buNone/>
              <a:defRPr sz="2000" kern="1200">
                <a:solidFill>
                  <a:srgbClr val="7C6A55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1350"/>
              </a:spcBef>
              <a:spcAft>
                <a:spcPts val="135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4472C4"/>
                </a:solidFill>
              </a:rPr>
              <a:t>Surveys of teacher candidate and mentor satisfaction</a:t>
            </a:r>
          </a:p>
          <a:p>
            <a:pPr marL="342900" indent="-342900">
              <a:spcBef>
                <a:spcPts val="1350"/>
              </a:spcBef>
              <a:spcAft>
                <a:spcPts val="135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4472C4"/>
                </a:solidFill>
              </a:rPr>
              <a:t>Program reporting on the quality of clinical experiences</a:t>
            </a:r>
          </a:p>
          <a:p>
            <a:pPr marL="342900" indent="-342900">
              <a:spcBef>
                <a:spcPts val="1350"/>
              </a:spcBef>
              <a:spcAft>
                <a:spcPts val="135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4472C4"/>
                </a:solidFill>
              </a:rPr>
              <a:t>State reporting on promising practices that deserve attention </a:t>
            </a:r>
          </a:p>
        </p:txBody>
      </p:sp>
      <p:pic>
        <p:nvPicPr>
          <p:cNvPr id="13" name="Picture 12" descr="A close up of a map&#10;&#10;Description automatically generated">
            <a:extLst>
              <a:ext uri="{FF2B5EF4-FFF2-40B4-BE49-F238E27FC236}">
                <a16:creationId xmlns:a16="http://schemas.microsoft.com/office/drawing/2014/main" id="{FDDE9C75-0470-41DE-AD6F-50030F13A9F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alphaModFix amt="1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641" y="2562499"/>
            <a:ext cx="5512356" cy="348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156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5F9F0-76BC-4127-A85C-1178BBF50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310" y="387068"/>
            <a:ext cx="6779171" cy="1016058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5D5040"/>
                </a:solidFill>
              </a:rPr>
              <a:t>SREB Reflections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A04E5E5-A0A9-4A60-8271-D192432FFEF6}"/>
              </a:ext>
            </a:extLst>
          </p:cNvPr>
          <p:cNvCxnSpPr>
            <a:cxnSpLocks/>
          </p:cNvCxnSpPr>
          <p:nvPr/>
        </p:nvCxnSpPr>
        <p:spPr>
          <a:xfrm>
            <a:off x="480310" y="1292767"/>
            <a:ext cx="79329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AF472F-7A77-42D0-A953-FF0F6ED85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F0614-88EF-E141-A4D8-626B55E019E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6DFDA34-EC30-496A-A399-4A3E3D291A12}"/>
              </a:ext>
            </a:extLst>
          </p:cNvPr>
          <p:cNvSpPr txBox="1">
            <a:spLocks/>
          </p:cNvSpPr>
          <p:nvPr/>
        </p:nvSpPr>
        <p:spPr>
          <a:xfrm>
            <a:off x="677917" y="2049522"/>
            <a:ext cx="6085490" cy="33531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sz="3200" kern="1200" baseline="0">
                <a:solidFill>
                  <a:srgbClr val="5D5040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rgbClr val="7C6A55"/>
              </a:buClr>
              <a:buFontTx/>
              <a:buNone/>
              <a:defRPr sz="2800" kern="1200">
                <a:solidFill>
                  <a:srgbClr val="7C6A55"/>
                </a:solidFill>
                <a:latin typeface="Arial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rgbClr val="7C6A55"/>
              </a:buClr>
              <a:buFontTx/>
              <a:buNone/>
              <a:defRPr sz="2400" kern="1200">
                <a:solidFill>
                  <a:srgbClr val="7C6A55"/>
                </a:solidFill>
                <a:latin typeface="Arial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rgbClr val="7C6A55"/>
              </a:buClr>
              <a:buFontTx/>
              <a:buNone/>
              <a:defRPr sz="2000" kern="1200">
                <a:solidFill>
                  <a:srgbClr val="7C6A55"/>
                </a:solidFill>
                <a:latin typeface="Arial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rgbClr val="7C6A55"/>
              </a:buClr>
              <a:buFontTx/>
              <a:buNone/>
              <a:defRPr sz="2000" kern="1200">
                <a:solidFill>
                  <a:srgbClr val="7C6A55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1350"/>
              </a:spcBef>
              <a:spcAft>
                <a:spcPts val="135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4472C4"/>
                </a:solidFill>
              </a:rPr>
              <a:t>State policymakers could work with program and district leaders to develop standards of quality for clinical experiences</a:t>
            </a:r>
          </a:p>
          <a:p>
            <a:pPr marL="342900" indent="-342900">
              <a:spcBef>
                <a:spcPts val="1350"/>
              </a:spcBef>
              <a:spcAft>
                <a:spcPts val="135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4472C4"/>
                </a:solidFill>
              </a:rPr>
              <a:t>Development of program pilots could help state leaders understand which elements contribute to high-quality programming </a:t>
            </a:r>
          </a:p>
          <a:p>
            <a:pPr marL="342900" indent="-342900">
              <a:spcBef>
                <a:spcPts val="1350"/>
              </a:spcBef>
              <a:spcAft>
                <a:spcPts val="135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4472C4"/>
                </a:solidFill>
              </a:rPr>
              <a:t>States could use research and evidence to refine current program requirements and incentives</a:t>
            </a:r>
          </a:p>
        </p:txBody>
      </p:sp>
      <p:pic>
        <p:nvPicPr>
          <p:cNvPr id="13" name="Picture 12" descr="A close up of a map&#10;&#10;Description automatically generated">
            <a:extLst>
              <a:ext uri="{FF2B5EF4-FFF2-40B4-BE49-F238E27FC236}">
                <a16:creationId xmlns:a16="http://schemas.microsoft.com/office/drawing/2014/main" id="{FDDE9C75-0470-41DE-AD6F-50030F13A9F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alphaModFix amt="1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641" y="2562499"/>
            <a:ext cx="5512356" cy="348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798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AF472F-7A77-42D0-A953-FF0F6ED85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F0614-88EF-E141-A4D8-626B55E019E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7DB06B7-32DC-4A31-8D37-ECF0E8D509D5}"/>
              </a:ext>
            </a:extLst>
          </p:cNvPr>
          <p:cNvSpPr txBox="1">
            <a:spLocks/>
          </p:cNvSpPr>
          <p:nvPr/>
        </p:nvSpPr>
        <p:spPr>
          <a:xfrm>
            <a:off x="795867" y="1371599"/>
            <a:ext cx="7778564" cy="20574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sz="3200" kern="1200" baseline="0">
                <a:solidFill>
                  <a:srgbClr val="5D5040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rgbClr val="7C6A55"/>
              </a:buClr>
              <a:buFontTx/>
              <a:buNone/>
              <a:defRPr sz="2800" kern="1200">
                <a:solidFill>
                  <a:srgbClr val="7C6A55"/>
                </a:solidFill>
                <a:latin typeface="Arial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rgbClr val="7C6A55"/>
              </a:buClr>
              <a:buFontTx/>
              <a:buNone/>
              <a:defRPr sz="2400" kern="1200">
                <a:solidFill>
                  <a:srgbClr val="7C6A55"/>
                </a:solidFill>
                <a:latin typeface="Arial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rgbClr val="7C6A55"/>
              </a:buClr>
              <a:buFontTx/>
              <a:buNone/>
              <a:defRPr sz="2000" kern="1200">
                <a:solidFill>
                  <a:srgbClr val="7C6A55"/>
                </a:solidFill>
                <a:latin typeface="Arial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rgbClr val="7C6A55"/>
              </a:buClr>
              <a:buFontTx/>
              <a:buNone/>
              <a:defRPr sz="2000" kern="1200">
                <a:solidFill>
                  <a:srgbClr val="7C6A55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solidFill>
                  <a:schemeClr val="tx2"/>
                </a:solidFill>
              </a:rPr>
              <a:t>Learning More About Research on Clinical Practice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17CD6D2-2709-42BF-BDD3-D1544AB40E5F}"/>
              </a:ext>
            </a:extLst>
          </p:cNvPr>
          <p:cNvSpPr txBox="1">
            <a:spLocks/>
          </p:cNvSpPr>
          <p:nvPr/>
        </p:nvSpPr>
        <p:spPr>
          <a:xfrm>
            <a:off x="795866" y="3845331"/>
            <a:ext cx="7778563" cy="2124528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ts val="0"/>
              </a:spcBef>
              <a:buClr>
                <a:schemeClr val="accent5"/>
              </a:buClr>
              <a:buFont typeface="Arial"/>
              <a:buNone/>
              <a:defRPr sz="4800" b="1" i="0" kern="1200" baseline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rgbClr val="7C6A55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rgbClr val="7C6A55"/>
              </a:buClr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rgbClr val="7C6A55"/>
              </a:buClr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rgbClr val="7C6A55"/>
              </a:buClr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+mj-lt"/>
                <a:cs typeface="Calibri"/>
              </a:rPr>
              <a:t>Julie Cohen, </a:t>
            </a:r>
            <a:r>
              <a:rPr lang="en-US" sz="2400" dirty="0" err="1">
                <a:latin typeface="+mj-lt"/>
                <a:cs typeface="Calibri"/>
              </a:rPr>
              <a:t>Ph.D</a:t>
            </a:r>
            <a:endParaRPr lang="en-US" sz="2400" dirty="0">
              <a:latin typeface="+mj-lt"/>
              <a:cs typeface="Calibri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b="0" dirty="0">
                <a:latin typeface="+mj-lt"/>
                <a:cs typeface="Calibri"/>
              </a:rPr>
              <a:t>Assistant Professor of Education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b="0" dirty="0">
                <a:latin typeface="+mj-lt"/>
                <a:cs typeface="Calibri"/>
              </a:rPr>
              <a:t>Department of Curriculum, Instruction and Special Education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b="0" dirty="0">
                <a:latin typeface="+mj-lt"/>
                <a:cs typeface="Calibri"/>
              </a:rPr>
              <a:t>University of Virginia</a:t>
            </a:r>
          </a:p>
          <a:p>
            <a:endParaRPr lang="en-US" sz="2400" dirty="0">
              <a:latin typeface="+mj-lt"/>
              <a:cs typeface="Calibri"/>
            </a:endParaRPr>
          </a:p>
          <a:p>
            <a:endParaRPr lang="en-US" dirty="0">
              <a:latin typeface="+mj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4262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5F9F0-76BC-4127-A85C-1178BBF50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311" y="387068"/>
            <a:ext cx="8183380" cy="1016058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5D5040"/>
                </a:solidFill>
              </a:rPr>
              <a:t>State of Research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A04E5E5-A0A9-4A60-8271-D192432FFEF6}"/>
              </a:ext>
            </a:extLst>
          </p:cNvPr>
          <p:cNvCxnSpPr>
            <a:cxnSpLocks/>
          </p:cNvCxnSpPr>
          <p:nvPr/>
        </p:nvCxnSpPr>
        <p:spPr>
          <a:xfrm>
            <a:off x="480310" y="1292767"/>
            <a:ext cx="79329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AF472F-7A77-42D0-A953-FF0F6ED85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F0614-88EF-E141-A4D8-626B55E019E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6DFDA34-EC30-496A-A399-4A3E3D291A12}"/>
              </a:ext>
            </a:extLst>
          </p:cNvPr>
          <p:cNvSpPr txBox="1">
            <a:spLocks/>
          </p:cNvSpPr>
          <p:nvPr/>
        </p:nvSpPr>
        <p:spPr>
          <a:xfrm>
            <a:off x="677917" y="2049522"/>
            <a:ext cx="6936828" cy="33531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sz="3200" kern="1200" baseline="0">
                <a:solidFill>
                  <a:srgbClr val="5D5040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rgbClr val="7C6A55"/>
              </a:buClr>
              <a:buFontTx/>
              <a:buNone/>
              <a:defRPr sz="2800" kern="1200">
                <a:solidFill>
                  <a:srgbClr val="7C6A55"/>
                </a:solidFill>
                <a:latin typeface="Arial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rgbClr val="7C6A55"/>
              </a:buClr>
              <a:buFontTx/>
              <a:buNone/>
              <a:defRPr sz="2400" kern="1200">
                <a:solidFill>
                  <a:srgbClr val="7C6A55"/>
                </a:solidFill>
                <a:latin typeface="Arial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rgbClr val="7C6A55"/>
              </a:buClr>
              <a:buFontTx/>
              <a:buNone/>
              <a:defRPr sz="2000" kern="1200">
                <a:solidFill>
                  <a:srgbClr val="7C6A55"/>
                </a:solidFill>
                <a:latin typeface="Arial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rgbClr val="7C6A55"/>
              </a:buClr>
              <a:buFontTx/>
              <a:buNone/>
              <a:defRPr sz="2000" kern="1200">
                <a:solidFill>
                  <a:srgbClr val="7C6A55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1350"/>
              </a:spcBef>
              <a:spcAft>
                <a:spcPts val="135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4472C4"/>
                </a:solidFill>
              </a:rPr>
              <a:t>Emerging area of research interest</a:t>
            </a:r>
          </a:p>
          <a:p>
            <a:pPr marL="342900" indent="-342900">
              <a:spcBef>
                <a:spcPts val="1350"/>
              </a:spcBef>
              <a:spcAft>
                <a:spcPts val="135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4472C4"/>
                </a:solidFill>
              </a:rPr>
              <a:t>Length and quality of clinical experiences</a:t>
            </a:r>
          </a:p>
          <a:p>
            <a:pPr marL="342900" indent="-342900">
              <a:spcBef>
                <a:spcPts val="1350"/>
              </a:spcBef>
              <a:spcAft>
                <a:spcPts val="135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4472C4"/>
                </a:solidFill>
              </a:rPr>
              <a:t>What design or instructional elements matter?</a:t>
            </a:r>
          </a:p>
          <a:p>
            <a:pPr marL="342900" indent="-342900">
              <a:spcBef>
                <a:spcPts val="1350"/>
              </a:spcBef>
              <a:spcAft>
                <a:spcPts val="135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4472C4"/>
              </a:solidFill>
            </a:endParaRPr>
          </a:p>
          <a:p>
            <a:pPr marL="342900" indent="-342900">
              <a:spcBef>
                <a:spcPts val="1350"/>
              </a:spcBef>
              <a:spcAft>
                <a:spcPts val="135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4472C4"/>
              </a:solidFill>
            </a:endParaRPr>
          </a:p>
          <a:p>
            <a:pPr marL="342900" indent="-342900">
              <a:spcBef>
                <a:spcPts val="1350"/>
              </a:spcBef>
              <a:spcAft>
                <a:spcPts val="135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4472C4"/>
              </a:solidFill>
            </a:endParaRPr>
          </a:p>
        </p:txBody>
      </p:sp>
      <p:pic>
        <p:nvPicPr>
          <p:cNvPr id="13" name="Picture 12" descr="A close up of a map&#10;&#10;Description automatically generated">
            <a:extLst>
              <a:ext uri="{FF2B5EF4-FFF2-40B4-BE49-F238E27FC236}">
                <a16:creationId xmlns:a16="http://schemas.microsoft.com/office/drawing/2014/main" id="{FDDE9C75-0470-41DE-AD6F-50030F13A9F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alphaModFix amt="1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641" y="2562499"/>
            <a:ext cx="5512356" cy="348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866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5F9F0-76BC-4127-A85C-1178BBF50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311" y="387068"/>
            <a:ext cx="8183380" cy="1016058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5D5040"/>
                </a:solidFill>
              </a:rPr>
              <a:t>Promising Practices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A04E5E5-A0A9-4A60-8271-D192432FFEF6}"/>
              </a:ext>
            </a:extLst>
          </p:cNvPr>
          <p:cNvCxnSpPr>
            <a:cxnSpLocks/>
          </p:cNvCxnSpPr>
          <p:nvPr/>
        </p:nvCxnSpPr>
        <p:spPr>
          <a:xfrm>
            <a:off x="480310" y="1292767"/>
            <a:ext cx="79329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AF472F-7A77-42D0-A953-FF0F6ED85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F0614-88EF-E141-A4D8-626B55E019E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6DFDA34-EC30-496A-A399-4A3E3D291A12}"/>
              </a:ext>
            </a:extLst>
          </p:cNvPr>
          <p:cNvSpPr txBox="1">
            <a:spLocks/>
          </p:cNvSpPr>
          <p:nvPr/>
        </p:nvSpPr>
        <p:spPr>
          <a:xfrm>
            <a:off x="677917" y="2049522"/>
            <a:ext cx="6211614" cy="33531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sz="3200" kern="1200" baseline="0">
                <a:solidFill>
                  <a:srgbClr val="5D5040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rgbClr val="7C6A55"/>
              </a:buClr>
              <a:buFontTx/>
              <a:buNone/>
              <a:defRPr sz="2800" kern="1200">
                <a:solidFill>
                  <a:srgbClr val="7C6A55"/>
                </a:solidFill>
                <a:latin typeface="Arial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rgbClr val="7C6A55"/>
              </a:buClr>
              <a:buFontTx/>
              <a:buNone/>
              <a:defRPr sz="2400" kern="1200">
                <a:solidFill>
                  <a:srgbClr val="7C6A55"/>
                </a:solidFill>
                <a:latin typeface="Arial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rgbClr val="7C6A55"/>
              </a:buClr>
              <a:buFontTx/>
              <a:buNone/>
              <a:defRPr sz="2000" kern="1200">
                <a:solidFill>
                  <a:srgbClr val="7C6A55"/>
                </a:solidFill>
                <a:latin typeface="Arial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rgbClr val="7C6A55"/>
              </a:buClr>
              <a:buFontTx/>
              <a:buNone/>
              <a:defRPr sz="2000" kern="1200">
                <a:solidFill>
                  <a:srgbClr val="7C6A55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1350"/>
              </a:spcBef>
              <a:spcAft>
                <a:spcPts val="135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4472C4"/>
                </a:solidFill>
              </a:rPr>
              <a:t>Invest in mentors</a:t>
            </a:r>
          </a:p>
          <a:p>
            <a:pPr marL="342900" indent="-342900">
              <a:spcBef>
                <a:spcPts val="1350"/>
              </a:spcBef>
              <a:spcAft>
                <a:spcPts val="135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4472C4"/>
                </a:solidFill>
              </a:rPr>
              <a:t>Focus on clarity of expectations for mentors and candidates</a:t>
            </a:r>
          </a:p>
        </p:txBody>
      </p:sp>
      <p:pic>
        <p:nvPicPr>
          <p:cNvPr id="13" name="Picture 12" descr="A close up of a map&#10;&#10;Description automatically generated">
            <a:extLst>
              <a:ext uri="{FF2B5EF4-FFF2-40B4-BE49-F238E27FC236}">
                <a16:creationId xmlns:a16="http://schemas.microsoft.com/office/drawing/2014/main" id="{FDDE9C75-0470-41DE-AD6F-50030F13A9F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alphaModFix amt="1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641" y="2562499"/>
            <a:ext cx="5512356" cy="348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782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5F9F0-76BC-4127-A85C-1178BBF50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311" y="387068"/>
            <a:ext cx="8183380" cy="1016058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5D5040"/>
                </a:solidFill>
              </a:rPr>
              <a:t>Key Takeaways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A04E5E5-A0A9-4A60-8271-D192432FFEF6}"/>
              </a:ext>
            </a:extLst>
          </p:cNvPr>
          <p:cNvCxnSpPr>
            <a:cxnSpLocks/>
          </p:cNvCxnSpPr>
          <p:nvPr/>
        </p:nvCxnSpPr>
        <p:spPr>
          <a:xfrm>
            <a:off x="480310" y="1292767"/>
            <a:ext cx="79329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AF472F-7A77-42D0-A953-FF0F6ED85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F0614-88EF-E141-A4D8-626B55E019E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6DFDA34-EC30-496A-A399-4A3E3D291A12}"/>
              </a:ext>
            </a:extLst>
          </p:cNvPr>
          <p:cNvSpPr txBox="1">
            <a:spLocks/>
          </p:cNvSpPr>
          <p:nvPr/>
        </p:nvSpPr>
        <p:spPr>
          <a:xfrm>
            <a:off x="677917" y="2049522"/>
            <a:ext cx="6211614" cy="33531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sz="3200" kern="1200" baseline="0">
                <a:solidFill>
                  <a:srgbClr val="5D5040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rgbClr val="7C6A55"/>
              </a:buClr>
              <a:buFontTx/>
              <a:buNone/>
              <a:defRPr sz="2800" kern="1200">
                <a:solidFill>
                  <a:srgbClr val="7C6A55"/>
                </a:solidFill>
                <a:latin typeface="Arial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rgbClr val="7C6A55"/>
              </a:buClr>
              <a:buFontTx/>
              <a:buNone/>
              <a:defRPr sz="2400" kern="1200">
                <a:solidFill>
                  <a:srgbClr val="7C6A55"/>
                </a:solidFill>
                <a:latin typeface="Arial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rgbClr val="7C6A55"/>
              </a:buClr>
              <a:buFontTx/>
              <a:buNone/>
              <a:defRPr sz="2000" kern="1200">
                <a:solidFill>
                  <a:srgbClr val="7C6A55"/>
                </a:solidFill>
                <a:latin typeface="Arial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rgbClr val="7C6A55"/>
              </a:buClr>
              <a:buFontTx/>
              <a:buNone/>
              <a:defRPr sz="2000" kern="1200">
                <a:solidFill>
                  <a:srgbClr val="7C6A55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1350"/>
              </a:spcBef>
              <a:spcAft>
                <a:spcPts val="135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4472C4"/>
                </a:solidFill>
              </a:rPr>
              <a:t>Improving the quality of clinical experiences will take time</a:t>
            </a:r>
          </a:p>
          <a:p>
            <a:pPr marL="342900" indent="-342900">
              <a:spcBef>
                <a:spcPts val="1350"/>
              </a:spcBef>
              <a:spcAft>
                <a:spcPts val="135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4472C4"/>
                </a:solidFill>
              </a:rPr>
              <a:t>Piloting and experimenting with new models could help inform clinical requirements</a:t>
            </a:r>
          </a:p>
        </p:txBody>
      </p:sp>
      <p:pic>
        <p:nvPicPr>
          <p:cNvPr id="13" name="Picture 12" descr="A close up of a map&#10;&#10;Description automatically generated">
            <a:extLst>
              <a:ext uri="{FF2B5EF4-FFF2-40B4-BE49-F238E27FC236}">
                <a16:creationId xmlns:a16="http://schemas.microsoft.com/office/drawing/2014/main" id="{FDDE9C75-0470-41DE-AD6F-50030F13A9F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alphaModFix amt="1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641" y="2562499"/>
            <a:ext cx="5512356" cy="348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901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AF472F-7A77-42D0-A953-FF0F6ED85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F0614-88EF-E141-A4D8-626B55E019E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7DB06B7-32DC-4A31-8D37-ECF0E8D509D5}"/>
              </a:ext>
            </a:extLst>
          </p:cNvPr>
          <p:cNvSpPr txBox="1">
            <a:spLocks/>
          </p:cNvSpPr>
          <p:nvPr/>
        </p:nvSpPr>
        <p:spPr>
          <a:xfrm>
            <a:off x="795867" y="1371599"/>
            <a:ext cx="7778564" cy="2057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sz="3200" kern="1200" baseline="0">
                <a:solidFill>
                  <a:srgbClr val="5D5040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rgbClr val="7C6A55"/>
              </a:buClr>
              <a:buFontTx/>
              <a:buNone/>
              <a:defRPr sz="2800" kern="1200">
                <a:solidFill>
                  <a:srgbClr val="7C6A55"/>
                </a:solidFill>
                <a:latin typeface="Arial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rgbClr val="7C6A55"/>
              </a:buClr>
              <a:buFontTx/>
              <a:buNone/>
              <a:defRPr sz="2400" kern="1200">
                <a:solidFill>
                  <a:srgbClr val="7C6A55"/>
                </a:solidFill>
                <a:latin typeface="Arial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rgbClr val="7C6A55"/>
              </a:buClr>
              <a:buFontTx/>
              <a:buNone/>
              <a:defRPr sz="2000" kern="1200">
                <a:solidFill>
                  <a:srgbClr val="7C6A55"/>
                </a:solidFill>
                <a:latin typeface="Arial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rgbClr val="7C6A55"/>
              </a:buClr>
              <a:buFontTx/>
              <a:buNone/>
              <a:defRPr sz="2000" kern="1200">
                <a:solidFill>
                  <a:srgbClr val="7C6A55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solidFill>
                  <a:schemeClr val="tx2"/>
                </a:solidFill>
              </a:rPr>
              <a:t>How Could SREB Help Your State?</a:t>
            </a:r>
          </a:p>
        </p:txBody>
      </p:sp>
    </p:spTree>
    <p:extLst>
      <p:ext uri="{BB962C8B-B14F-4D97-AF65-F5344CB8AC3E}">
        <p14:creationId xmlns:p14="http://schemas.microsoft.com/office/powerpoint/2010/main" val="993249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5F9F0-76BC-4127-A85C-1178BBF50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311" y="387068"/>
            <a:ext cx="8183380" cy="1016058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5D5040"/>
                </a:solidFill>
              </a:rPr>
              <a:t>SREB Support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A04E5E5-A0A9-4A60-8271-D192432FFEF6}"/>
              </a:ext>
            </a:extLst>
          </p:cNvPr>
          <p:cNvCxnSpPr>
            <a:cxnSpLocks/>
          </p:cNvCxnSpPr>
          <p:nvPr/>
        </p:nvCxnSpPr>
        <p:spPr>
          <a:xfrm>
            <a:off x="480310" y="1292767"/>
            <a:ext cx="79329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AF472F-7A77-42D0-A953-FF0F6ED85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F0614-88EF-E141-A4D8-626B55E019E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6DFDA34-EC30-496A-A399-4A3E3D291A12}"/>
              </a:ext>
            </a:extLst>
          </p:cNvPr>
          <p:cNvSpPr txBox="1">
            <a:spLocks/>
          </p:cNvSpPr>
          <p:nvPr/>
        </p:nvSpPr>
        <p:spPr>
          <a:xfrm>
            <a:off x="677917" y="2049522"/>
            <a:ext cx="6463862" cy="33531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sz="3200" kern="1200" baseline="0">
                <a:solidFill>
                  <a:srgbClr val="5D5040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rgbClr val="7C6A55"/>
              </a:buClr>
              <a:buFontTx/>
              <a:buNone/>
              <a:defRPr sz="2800" kern="1200">
                <a:solidFill>
                  <a:srgbClr val="7C6A55"/>
                </a:solidFill>
                <a:latin typeface="Arial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rgbClr val="7C6A55"/>
              </a:buClr>
              <a:buFontTx/>
              <a:buNone/>
              <a:defRPr sz="2400" kern="1200">
                <a:solidFill>
                  <a:srgbClr val="7C6A55"/>
                </a:solidFill>
                <a:latin typeface="Arial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rgbClr val="7C6A55"/>
              </a:buClr>
              <a:buFontTx/>
              <a:buNone/>
              <a:defRPr sz="2000" kern="1200">
                <a:solidFill>
                  <a:srgbClr val="7C6A55"/>
                </a:solidFill>
                <a:latin typeface="Arial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rgbClr val="7C6A55"/>
              </a:buClr>
              <a:buFontTx/>
              <a:buNone/>
              <a:defRPr sz="2000" kern="1200">
                <a:solidFill>
                  <a:srgbClr val="7C6A55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1350"/>
              </a:spcBef>
              <a:spcAft>
                <a:spcPts val="135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4472C4"/>
                </a:solidFill>
              </a:rPr>
              <a:t>Produce and share materials that elaborate on the Commission’s recommendations</a:t>
            </a:r>
          </a:p>
          <a:p>
            <a:pPr marL="342900" indent="-342900">
              <a:spcBef>
                <a:spcPts val="1350"/>
              </a:spcBef>
              <a:spcAft>
                <a:spcPts val="135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4472C4"/>
                </a:solidFill>
              </a:rPr>
              <a:t>Respond to requests for information and to present in your state</a:t>
            </a:r>
          </a:p>
          <a:p>
            <a:pPr marL="342900" indent="-342900">
              <a:spcBef>
                <a:spcPts val="1350"/>
              </a:spcBef>
              <a:spcAft>
                <a:spcPts val="135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4472C4"/>
                </a:solidFill>
              </a:rPr>
              <a:t>Provide technical assistance and project support for states interested in doing something like the North Carolina Roundtable</a:t>
            </a:r>
          </a:p>
        </p:txBody>
      </p:sp>
      <p:pic>
        <p:nvPicPr>
          <p:cNvPr id="13" name="Picture 12" descr="A close up of a map&#10;&#10;Description automatically generated">
            <a:extLst>
              <a:ext uri="{FF2B5EF4-FFF2-40B4-BE49-F238E27FC236}">
                <a16:creationId xmlns:a16="http://schemas.microsoft.com/office/drawing/2014/main" id="{FDDE9C75-0470-41DE-AD6F-50030F13A9F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alphaModFix amt="1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641" y="2562499"/>
            <a:ext cx="5512356" cy="348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642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355158D-905E-414D-B5C3-2974C284FE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29050" y="4319752"/>
            <a:ext cx="6256150" cy="2124528"/>
          </a:xfrm>
        </p:spPr>
        <p:txBody>
          <a:bodyPr vert="horz" lIns="68580" tIns="34290" rIns="68580" bIns="34290" rtlCol="0" anchor="t">
            <a:normAutofit lnSpcReduction="10000"/>
          </a:bodyPr>
          <a:lstStyle/>
          <a:p>
            <a:r>
              <a:rPr lang="en-US" sz="2400" b="1" dirty="0">
                <a:latin typeface="+mj-lt"/>
                <a:cs typeface="Calibri"/>
              </a:rPr>
              <a:t>Stephen Pruitt:</a:t>
            </a:r>
          </a:p>
          <a:p>
            <a:r>
              <a:rPr lang="en-US" sz="2400" dirty="0">
                <a:latin typeface="+mj-lt"/>
                <a:cs typeface="Calibri"/>
              </a:rPr>
              <a:t>Stephen.Pruitt@sreb.org </a:t>
            </a:r>
          </a:p>
          <a:p>
            <a:endParaRPr lang="en-US" sz="2400" dirty="0">
              <a:latin typeface="+mj-lt"/>
              <a:cs typeface="Calibri"/>
            </a:endParaRPr>
          </a:p>
          <a:p>
            <a:r>
              <a:rPr lang="en-US" sz="2400" b="1" dirty="0">
                <a:latin typeface="+mj-lt"/>
                <a:cs typeface="Calibri"/>
              </a:rPr>
              <a:t>Matthew Smith:</a:t>
            </a:r>
          </a:p>
          <a:p>
            <a:r>
              <a:rPr lang="en-US" sz="2400" dirty="0">
                <a:latin typeface="+mj-lt"/>
                <a:cs typeface="Calibri"/>
              </a:rPr>
              <a:t>Matthew.Smith@sreb.org</a:t>
            </a:r>
          </a:p>
          <a:p>
            <a:endParaRPr lang="en-US" sz="2400" dirty="0">
              <a:latin typeface="+mj-lt"/>
              <a:cs typeface="Calibri"/>
            </a:endParaRPr>
          </a:p>
          <a:p>
            <a:endParaRPr lang="en-US" sz="2400" dirty="0">
              <a:latin typeface="+mj-lt"/>
              <a:cs typeface="Calibri"/>
            </a:endParaRPr>
          </a:p>
          <a:p>
            <a:endParaRPr lang="en-US" dirty="0">
              <a:latin typeface="+mj-lt"/>
              <a:cs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7B3FAE0-4DEA-473F-A768-0ABC485103D3}"/>
              </a:ext>
            </a:extLst>
          </p:cNvPr>
          <p:cNvSpPr txBox="1">
            <a:spLocks/>
          </p:cNvSpPr>
          <p:nvPr/>
        </p:nvSpPr>
        <p:spPr>
          <a:xfrm>
            <a:off x="2329050" y="1455553"/>
            <a:ext cx="638823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i="0" kern="1200" baseline="0">
                <a:solidFill>
                  <a:schemeClr val="tx2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4400" dirty="0">
                <a:cs typeface="Calibri Light"/>
              </a:rPr>
              <a:t>SREB.org/TeacherPrep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03836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5F9F0-76BC-4127-A85C-1178BBF50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590" y="1175344"/>
            <a:ext cx="2694120" cy="3230354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5D5040"/>
                </a:solidFill>
              </a:rPr>
              <a:t>Webinar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A7E54-4248-4933-9E52-186348879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3300" y="1175343"/>
            <a:ext cx="4310390" cy="3230355"/>
          </a:xfrm>
        </p:spPr>
        <p:txBody>
          <a:bodyPr anchor="t">
            <a:noAutofit/>
          </a:bodyPr>
          <a:lstStyle/>
          <a:p>
            <a:pPr>
              <a:spcBef>
                <a:spcPts val="1350"/>
              </a:spcBef>
              <a:spcAft>
                <a:spcPts val="1350"/>
              </a:spcAft>
            </a:pPr>
            <a:r>
              <a:rPr lang="en-US" sz="2000" dirty="0">
                <a:solidFill>
                  <a:srgbClr val="4472C4"/>
                </a:solidFill>
              </a:rPr>
              <a:t>Welcome &amp; Introductions</a:t>
            </a:r>
          </a:p>
          <a:p>
            <a:pPr>
              <a:spcBef>
                <a:spcPts val="1350"/>
              </a:spcBef>
              <a:spcAft>
                <a:spcPts val="1350"/>
              </a:spcAft>
            </a:pPr>
            <a:r>
              <a:rPr lang="en-US" sz="2000" dirty="0">
                <a:solidFill>
                  <a:srgbClr val="4472C4"/>
                </a:solidFill>
              </a:rPr>
              <a:t>Revisiting the Teacher Preparation Commission’s recommendations</a:t>
            </a:r>
          </a:p>
          <a:p>
            <a:pPr>
              <a:spcBef>
                <a:spcPts val="1350"/>
              </a:spcBef>
              <a:spcAft>
                <a:spcPts val="1350"/>
              </a:spcAft>
            </a:pPr>
            <a:r>
              <a:rPr lang="en-US" sz="2000" dirty="0">
                <a:solidFill>
                  <a:srgbClr val="4472C4"/>
                </a:solidFill>
              </a:rPr>
              <a:t>What does the research say about high-quality clinical experiences?</a:t>
            </a:r>
          </a:p>
          <a:p>
            <a:pPr>
              <a:spcBef>
                <a:spcPts val="1350"/>
              </a:spcBef>
              <a:spcAft>
                <a:spcPts val="1350"/>
              </a:spcAft>
            </a:pPr>
            <a:r>
              <a:rPr lang="en-US" sz="2000" dirty="0">
                <a:solidFill>
                  <a:srgbClr val="4472C4"/>
                </a:solidFill>
              </a:rPr>
              <a:t>How is a network of preparation programs redesigning clinical experiences?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A04E5E5-A0A9-4A60-8271-D192432FFEF6}"/>
              </a:ext>
            </a:extLst>
          </p:cNvPr>
          <p:cNvCxnSpPr>
            <a:cxnSpLocks/>
          </p:cNvCxnSpPr>
          <p:nvPr/>
        </p:nvCxnSpPr>
        <p:spPr>
          <a:xfrm>
            <a:off x="3860774" y="594122"/>
            <a:ext cx="0" cy="44421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AF472F-7A77-42D0-A953-FF0F6ED85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F0614-88EF-E141-A4D8-626B55E019E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211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5F9F0-76BC-4127-A85C-1178BBF50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590" y="1175344"/>
            <a:ext cx="2694120" cy="3230354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5D5040"/>
                </a:solidFill>
              </a:rPr>
              <a:t>Your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A7E54-4248-4933-9E52-186348879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3300" y="1175343"/>
            <a:ext cx="4310390" cy="3230355"/>
          </a:xfrm>
        </p:spPr>
        <p:txBody>
          <a:bodyPr anchor="t">
            <a:noAutofit/>
          </a:bodyPr>
          <a:lstStyle/>
          <a:p>
            <a:r>
              <a:rPr lang="en-US" sz="2000" dirty="0">
                <a:solidFill>
                  <a:schemeClr val="accent3"/>
                </a:solidFill>
              </a:rPr>
              <a:t>Pose questions in the chat box.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A04E5E5-A0A9-4A60-8271-D192432FFEF6}"/>
              </a:ext>
            </a:extLst>
          </p:cNvPr>
          <p:cNvCxnSpPr>
            <a:cxnSpLocks/>
          </p:cNvCxnSpPr>
          <p:nvPr/>
        </p:nvCxnSpPr>
        <p:spPr>
          <a:xfrm>
            <a:off x="3860774" y="594122"/>
            <a:ext cx="0" cy="44421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AF472F-7A77-42D0-A953-FF0F6ED85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F0614-88EF-E141-A4D8-626B55E019E0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 descr="Image result for gotomeeting chat box">
            <a:extLst>
              <a:ext uri="{FF2B5EF4-FFF2-40B4-BE49-F238E27FC236}">
                <a16:creationId xmlns:a16="http://schemas.microsoft.com/office/drawing/2014/main" id="{F27A7D43-C01A-44C2-AE71-74E4F11FE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148" y="1831771"/>
            <a:ext cx="4209356" cy="293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B7F1B4A-AC4B-4922-9C1E-9B6B03F35776}"/>
              </a:ext>
            </a:extLst>
          </p:cNvPr>
          <p:cNvSpPr txBox="1">
            <a:spLocks/>
          </p:cNvSpPr>
          <p:nvPr/>
        </p:nvSpPr>
        <p:spPr>
          <a:xfrm>
            <a:off x="4353300" y="4787146"/>
            <a:ext cx="4310390" cy="13737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sz="3200" kern="1200" baseline="0">
                <a:solidFill>
                  <a:srgbClr val="5D5040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rgbClr val="7C6A55"/>
              </a:buClr>
              <a:buFontTx/>
              <a:buNone/>
              <a:defRPr sz="2800" kern="1200">
                <a:solidFill>
                  <a:srgbClr val="7C6A55"/>
                </a:solidFill>
                <a:latin typeface="Arial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rgbClr val="7C6A55"/>
              </a:buClr>
              <a:buFontTx/>
              <a:buNone/>
              <a:defRPr sz="2400" kern="1200">
                <a:solidFill>
                  <a:srgbClr val="7C6A55"/>
                </a:solidFill>
                <a:latin typeface="Arial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rgbClr val="7C6A55"/>
              </a:buClr>
              <a:buFontTx/>
              <a:buNone/>
              <a:defRPr sz="2000" kern="1200">
                <a:solidFill>
                  <a:srgbClr val="7C6A55"/>
                </a:solidFill>
                <a:latin typeface="Arial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rgbClr val="7C6A55"/>
              </a:buClr>
              <a:buFontTx/>
              <a:buNone/>
              <a:defRPr sz="2000" kern="1200">
                <a:solidFill>
                  <a:srgbClr val="7C6A55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accent3"/>
                </a:solidFill>
              </a:rPr>
              <a:t>We’ll answer as many as we can today and follow up on the others by email or a future webinar.</a:t>
            </a:r>
          </a:p>
        </p:txBody>
      </p:sp>
    </p:spTree>
    <p:extLst>
      <p:ext uri="{BB962C8B-B14F-4D97-AF65-F5344CB8AC3E}">
        <p14:creationId xmlns:p14="http://schemas.microsoft.com/office/powerpoint/2010/main" val="1452100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B0BF877A-567B-4BE9-B562-280FE7C649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15746" y="1600200"/>
            <a:ext cx="3775696" cy="4525963"/>
          </a:xfrm>
        </p:spPr>
        <p:txBody>
          <a:bodyPr/>
          <a:lstStyle/>
          <a:p>
            <a:r>
              <a:rPr lang="en-US" dirty="0"/>
              <a:t>Stephen Pruitt, </a:t>
            </a:r>
            <a:r>
              <a:rPr lang="en-US" dirty="0" err="1"/>
              <a:t>Ph.D</a:t>
            </a:r>
            <a:endParaRPr lang="en-US" dirty="0"/>
          </a:p>
          <a:p>
            <a:r>
              <a:rPr lang="en-US" dirty="0"/>
              <a:t>SREB President</a:t>
            </a:r>
          </a:p>
        </p:txBody>
      </p:sp>
      <p:pic>
        <p:nvPicPr>
          <p:cNvPr id="23" name="Content Placeholder 22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7C6BC57C-8FEC-42E2-A5E0-0A6DF546D6A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r="2" b="3867"/>
          <a:stretch/>
        </p:blipFill>
        <p:spPr>
          <a:xfrm>
            <a:off x="795867" y="1600200"/>
            <a:ext cx="3766334" cy="4525963"/>
          </a:xfrm>
          <a:prstGeom prst="rect">
            <a:avLst/>
          </a:prstGeom>
          <a:noFill/>
        </p:spPr>
      </p:pic>
      <p:sp>
        <p:nvSpPr>
          <p:cNvPr id="30" name="Title 3">
            <a:extLst>
              <a:ext uri="{FF2B5EF4-FFF2-40B4-BE49-F238E27FC236}">
                <a16:creationId xmlns:a16="http://schemas.microsoft.com/office/drawing/2014/main" id="{066F6F48-8C7E-4F12-8693-4E081F999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867" y="274638"/>
            <a:ext cx="7778564" cy="1143000"/>
          </a:xfrm>
        </p:spPr>
        <p:txBody>
          <a:bodyPr/>
          <a:lstStyle/>
          <a:p>
            <a:r>
              <a:rPr lang="en-US" dirty="0"/>
              <a:t>Moderator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D376D8-1E87-4E63-81F1-47BF76559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25122" y="6386190"/>
            <a:ext cx="521280" cy="4114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6BF0614-88EF-E141-A4D8-626B55E019E0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339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A9F394C-17B9-4085-992D-ED2B2FA21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867" y="274638"/>
            <a:ext cx="7778564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dirty="0"/>
              <a:t>Panelists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66FD56-4AA2-4224-A3FF-2EC556704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25122" y="6386190"/>
            <a:ext cx="521280" cy="4114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6BF0614-88EF-E141-A4D8-626B55E019E0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pic>
        <p:nvPicPr>
          <p:cNvPr id="34" name="Content Placeholder 33" descr="A person in a sweater&#10;&#10;Description automatically generated">
            <a:extLst>
              <a:ext uri="{FF2B5EF4-FFF2-40B4-BE49-F238E27FC236}">
                <a16:creationId xmlns:a16="http://schemas.microsoft.com/office/drawing/2014/main" id="{D6CCF462-ECAC-4F31-9374-8ACC0B6414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8022" t="-1" r="13058" b="34128"/>
          <a:stretch/>
        </p:blipFill>
        <p:spPr>
          <a:xfrm>
            <a:off x="6043871" y="1600197"/>
            <a:ext cx="2381251" cy="2981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8" name="Content Placeholder 37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CB7260B1-8596-48A8-BEA7-39A2CC2399E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718878" y="1600197"/>
            <a:ext cx="2381250" cy="2981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" name="Picture 39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2A154971-9D63-499C-A4C7-FFB0E663A0DA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0" y="1600581"/>
            <a:ext cx="2377440" cy="29809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0E3BE90A-51F5-4144-9EF5-5A9E15059123}"/>
              </a:ext>
            </a:extLst>
          </p:cNvPr>
          <p:cNvSpPr txBox="1"/>
          <p:nvPr/>
        </p:nvSpPr>
        <p:spPr>
          <a:xfrm>
            <a:off x="3383280" y="4731430"/>
            <a:ext cx="2377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Julie Cohen, </a:t>
            </a:r>
            <a:r>
              <a:rPr lang="en-US" dirty="0" err="1"/>
              <a:t>Ph.D</a:t>
            </a:r>
            <a:endParaRPr lang="en-US" dirty="0"/>
          </a:p>
          <a:p>
            <a:pPr algn="ctr"/>
            <a:r>
              <a:rPr lang="en-US" dirty="0"/>
              <a:t>University of Virginia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2CC204D-4A62-448D-802A-67FAE9F3AD30}"/>
              </a:ext>
            </a:extLst>
          </p:cNvPr>
          <p:cNvSpPr txBox="1"/>
          <p:nvPr/>
        </p:nvSpPr>
        <p:spPr>
          <a:xfrm>
            <a:off x="6043871" y="4731430"/>
            <a:ext cx="2377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Sarah Beal, </a:t>
            </a:r>
            <a:r>
              <a:rPr lang="en-US" dirty="0" err="1"/>
              <a:t>Ed.D</a:t>
            </a:r>
            <a:endParaRPr lang="en-US" dirty="0"/>
          </a:p>
          <a:p>
            <a:pPr algn="ctr"/>
            <a:r>
              <a:rPr lang="en-US" dirty="0"/>
              <a:t>US PREP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8A29397-C1C3-43B7-9ECB-6AE5D250BE6C}"/>
              </a:ext>
            </a:extLst>
          </p:cNvPr>
          <p:cNvSpPr txBox="1"/>
          <p:nvPr/>
        </p:nvSpPr>
        <p:spPr>
          <a:xfrm>
            <a:off x="722688" y="4731430"/>
            <a:ext cx="2377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Matthew Smith</a:t>
            </a:r>
          </a:p>
          <a:p>
            <a:pPr algn="ctr"/>
            <a:r>
              <a:rPr lang="en-US" dirty="0"/>
              <a:t>SREB</a:t>
            </a:r>
          </a:p>
        </p:txBody>
      </p:sp>
    </p:spTree>
    <p:extLst>
      <p:ext uri="{BB962C8B-B14F-4D97-AF65-F5344CB8AC3E}">
        <p14:creationId xmlns:p14="http://schemas.microsoft.com/office/powerpoint/2010/main" val="3726657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AF472F-7A77-42D0-A953-FF0F6ED85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F0614-88EF-E141-A4D8-626B55E019E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7DB06B7-32DC-4A31-8D37-ECF0E8D509D5}"/>
              </a:ext>
            </a:extLst>
          </p:cNvPr>
          <p:cNvSpPr txBox="1">
            <a:spLocks/>
          </p:cNvSpPr>
          <p:nvPr/>
        </p:nvSpPr>
        <p:spPr>
          <a:xfrm>
            <a:off x="795867" y="1371599"/>
            <a:ext cx="7778564" cy="2057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sz="3200" kern="1200" baseline="0">
                <a:solidFill>
                  <a:srgbClr val="5D5040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rgbClr val="7C6A55"/>
              </a:buClr>
              <a:buFontTx/>
              <a:buNone/>
              <a:defRPr sz="2800" kern="1200">
                <a:solidFill>
                  <a:srgbClr val="7C6A55"/>
                </a:solidFill>
                <a:latin typeface="Arial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rgbClr val="7C6A55"/>
              </a:buClr>
              <a:buFontTx/>
              <a:buNone/>
              <a:defRPr sz="2400" kern="1200">
                <a:solidFill>
                  <a:srgbClr val="7C6A55"/>
                </a:solidFill>
                <a:latin typeface="Arial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rgbClr val="7C6A55"/>
              </a:buClr>
              <a:buFontTx/>
              <a:buNone/>
              <a:defRPr sz="2000" kern="1200">
                <a:solidFill>
                  <a:srgbClr val="7C6A55"/>
                </a:solidFill>
                <a:latin typeface="Arial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rgbClr val="7C6A55"/>
              </a:buClr>
              <a:buFontTx/>
              <a:buNone/>
              <a:defRPr sz="2000" kern="1200">
                <a:solidFill>
                  <a:srgbClr val="7C6A55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solidFill>
                  <a:schemeClr val="tx2"/>
                </a:solidFill>
              </a:rPr>
              <a:t>The Commission Report and SREB Reflections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D8BFCA0-4127-4773-B35F-2F1C9E153968}"/>
              </a:ext>
            </a:extLst>
          </p:cNvPr>
          <p:cNvSpPr txBox="1">
            <a:spLocks/>
          </p:cNvSpPr>
          <p:nvPr/>
        </p:nvSpPr>
        <p:spPr>
          <a:xfrm>
            <a:off x="795866" y="3845331"/>
            <a:ext cx="7778563" cy="2124528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buClr>
                <a:schemeClr val="accent5"/>
              </a:buClr>
              <a:buFont typeface="Arial"/>
              <a:buNone/>
              <a:defRPr sz="4800" b="1" i="0" kern="1200" baseline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rgbClr val="7C6A55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rgbClr val="7C6A55"/>
              </a:buClr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rgbClr val="7C6A55"/>
              </a:buClr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rgbClr val="7C6A55"/>
              </a:buClr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+mj-lt"/>
                <a:cs typeface="Calibri"/>
              </a:rPr>
              <a:t>Matthew Smith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b="0" dirty="0">
                <a:latin typeface="+mj-lt"/>
                <a:cs typeface="Calibri"/>
              </a:rPr>
              <a:t>Research Associate, SREB</a:t>
            </a:r>
            <a:endParaRPr lang="en-US" dirty="0">
              <a:latin typeface="+mj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8015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5F9F0-76BC-4127-A85C-1178BBF50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607" y="1757741"/>
            <a:ext cx="3317400" cy="3230354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5D5040"/>
                </a:solidFill>
              </a:rPr>
              <a:t>Commission</a:t>
            </a:r>
            <a:br>
              <a:rPr lang="en-US" sz="4000" b="1" dirty="0">
                <a:solidFill>
                  <a:srgbClr val="5D5040"/>
                </a:solidFill>
              </a:rPr>
            </a:br>
            <a:r>
              <a:rPr lang="en-US" sz="4000" b="1" dirty="0">
                <a:solidFill>
                  <a:srgbClr val="5D5040"/>
                </a:solidFill>
              </a:rPr>
              <a:t>Report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AF472F-7A77-42D0-A953-FF0F6ED85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F0614-88EF-E141-A4D8-626B55E019E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Content Placeholder 8">
            <a:extLst>
              <a:ext uri="{FF2B5EF4-FFF2-40B4-BE49-F238E27FC236}">
                <a16:creationId xmlns:a16="http://schemas.microsoft.com/office/drawing/2014/main" id="{E4D61529-E3D4-4E98-88C0-694E25A20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2269" y="359646"/>
            <a:ext cx="4665097" cy="60265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365BB9-D3D2-4D3D-BFB8-96E58F4B2A16}"/>
              </a:ext>
            </a:extLst>
          </p:cNvPr>
          <p:cNvSpPr txBox="1"/>
          <p:nvPr/>
        </p:nvSpPr>
        <p:spPr>
          <a:xfrm>
            <a:off x="527607" y="4618763"/>
            <a:ext cx="2694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SREB.org/TeacherPrep</a:t>
            </a:r>
          </a:p>
        </p:txBody>
      </p:sp>
    </p:spTree>
    <p:extLst>
      <p:ext uri="{BB962C8B-B14F-4D97-AF65-F5344CB8AC3E}">
        <p14:creationId xmlns:p14="http://schemas.microsoft.com/office/powerpoint/2010/main" val="1485006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5F9F0-76BC-4127-A85C-1178BBF50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310" y="387068"/>
            <a:ext cx="8350687" cy="1016058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5D5040"/>
                </a:solidFill>
              </a:rPr>
              <a:t>Clinical Practice Recommendations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A04E5E5-A0A9-4A60-8271-D192432FFEF6}"/>
              </a:ext>
            </a:extLst>
          </p:cNvPr>
          <p:cNvCxnSpPr>
            <a:cxnSpLocks/>
          </p:cNvCxnSpPr>
          <p:nvPr/>
        </p:nvCxnSpPr>
        <p:spPr>
          <a:xfrm>
            <a:off x="480310" y="1292767"/>
            <a:ext cx="79329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AF472F-7A77-42D0-A953-FF0F6ED85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F0614-88EF-E141-A4D8-626B55E019E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6DFDA34-EC30-496A-A399-4A3E3D291A12}"/>
              </a:ext>
            </a:extLst>
          </p:cNvPr>
          <p:cNvSpPr txBox="1">
            <a:spLocks/>
          </p:cNvSpPr>
          <p:nvPr/>
        </p:nvSpPr>
        <p:spPr>
          <a:xfrm>
            <a:off x="677917" y="2049522"/>
            <a:ext cx="5281449" cy="33531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sz="3200" kern="1200" baseline="0">
                <a:solidFill>
                  <a:srgbClr val="5D5040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rgbClr val="7C6A55"/>
              </a:buClr>
              <a:buFontTx/>
              <a:buNone/>
              <a:defRPr sz="2800" kern="1200">
                <a:solidFill>
                  <a:srgbClr val="7C6A55"/>
                </a:solidFill>
                <a:latin typeface="Arial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rgbClr val="7C6A55"/>
              </a:buClr>
              <a:buFontTx/>
              <a:buNone/>
              <a:defRPr sz="2400" kern="1200">
                <a:solidFill>
                  <a:srgbClr val="7C6A55"/>
                </a:solidFill>
                <a:latin typeface="Arial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rgbClr val="7C6A55"/>
              </a:buClr>
              <a:buFontTx/>
              <a:buNone/>
              <a:defRPr sz="2000" kern="1200">
                <a:solidFill>
                  <a:srgbClr val="7C6A55"/>
                </a:solidFill>
                <a:latin typeface="Arial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rgbClr val="7C6A55"/>
              </a:buClr>
              <a:buFontTx/>
              <a:buNone/>
              <a:defRPr sz="2000" kern="1200">
                <a:solidFill>
                  <a:srgbClr val="7C6A55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1350"/>
              </a:spcBef>
              <a:spcAft>
                <a:spcPts val="135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4472C4"/>
                </a:solidFill>
              </a:rPr>
              <a:t>Clinical placements</a:t>
            </a:r>
          </a:p>
          <a:p>
            <a:pPr marL="342900" indent="-342900">
              <a:spcBef>
                <a:spcPts val="1350"/>
              </a:spcBef>
              <a:spcAft>
                <a:spcPts val="135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4472C4"/>
                </a:solidFill>
              </a:rPr>
              <a:t>Mentor teachers</a:t>
            </a:r>
          </a:p>
          <a:p>
            <a:pPr marL="342900" indent="-342900">
              <a:spcBef>
                <a:spcPts val="1350"/>
              </a:spcBef>
              <a:spcAft>
                <a:spcPts val="135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4472C4"/>
                </a:solidFill>
              </a:rPr>
              <a:t>Data and reporting</a:t>
            </a:r>
          </a:p>
        </p:txBody>
      </p:sp>
      <p:pic>
        <p:nvPicPr>
          <p:cNvPr id="13" name="Picture 12" descr="A close up of a map&#10;&#10;Description automatically generated">
            <a:extLst>
              <a:ext uri="{FF2B5EF4-FFF2-40B4-BE49-F238E27FC236}">
                <a16:creationId xmlns:a16="http://schemas.microsoft.com/office/drawing/2014/main" id="{FDDE9C75-0470-41DE-AD6F-50030F13A9F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alphaModFix amt="1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641" y="2562499"/>
            <a:ext cx="5512356" cy="348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444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5F9F0-76BC-4127-A85C-1178BBF50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310" y="387068"/>
            <a:ext cx="6779171" cy="1016058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5D5040"/>
                </a:solidFill>
              </a:rPr>
              <a:t>Placements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A04E5E5-A0A9-4A60-8271-D192432FFEF6}"/>
              </a:ext>
            </a:extLst>
          </p:cNvPr>
          <p:cNvCxnSpPr>
            <a:cxnSpLocks/>
          </p:cNvCxnSpPr>
          <p:nvPr/>
        </p:nvCxnSpPr>
        <p:spPr>
          <a:xfrm>
            <a:off x="480310" y="1292767"/>
            <a:ext cx="79329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AF472F-7A77-42D0-A953-FF0F6ED85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F0614-88EF-E141-A4D8-626B55E019E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6DFDA34-EC30-496A-A399-4A3E3D291A12}"/>
              </a:ext>
            </a:extLst>
          </p:cNvPr>
          <p:cNvSpPr txBox="1">
            <a:spLocks/>
          </p:cNvSpPr>
          <p:nvPr/>
        </p:nvSpPr>
        <p:spPr>
          <a:xfrm>
            <a:off x="677917" y="2049522"/>
            <a:ext cx="6085490" cy="33531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sz="3200" kern="1200" baseline="0">
                <a:solidFill>
                  <a:srgbClr val="5D5040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rgbClr val="7C6A55"/>
              </a:buClr>
              <a:buFontTx/>
              <a:buNone/>
              <a:defRPr sz="2800" kern="1200">
                <a:solidFill>
                  <a:srgbClr val="7C6A55"/>
                </a:solidFill>
                <a:latin typeface="Arial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rgbClr val="7C6A55"/>
              </a:buClr>
              <a:buFontTx/>
              <a:buNone/>
              <a:defRPr sz="2400" kern="1200">
                <a:solidFill>
                  <a:srgbClr val="7C6A55"/>
                </a:solidFill>
                <a:latin typeface="Arial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rgbClr val="7C6A55"/>
              </a:buClr>
              <a:buFontTx/>
              <a:buNone/>
              <a:defRPr sz="2000" kern="1200">
                <a:solidFill>
                  <a:srgbClr val="7C6A55"/>
                </a:solidFill>
                <a:latin typeface="Arial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rgbClr val="7C6A55"/>
              </a:buClr>
              <a:buFontTx/>
              <a:buNone/>
              <a:defRPr sz="2000" kern="1200">
                <a:solidFill>
                  <a:srgbClr val="7C6A55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1350"/>
              </a:spcBef>
              <a:spcAft>
                <a:spcPts val="135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4472C4"/>
                </a:solidFill>
              </a:rPr>
              <a:t>Importance of collaborative partnerships with school districts</a:t>
            </a:r>
          </a:p>
          <a:p>
            <a:pPr marL="342900" indent="-342900">
              <a:spcBef>
                <a:spcPts val="1350"/>
              </a:spcBef>
              <a:spcAft>
                <a:spcPts val="135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4472C4"/>
                </a:solidFill>
              </a:rPr>
              <a:t>Benefit of strategic placements</a:t>
            </a:r>
          </a:p>
          <a:p>
            <a:pPr marL="342900" indent="-342900">
              <a:spcBef>
                <a:spcPts val="1350"/>
              </a:spcBef>
              <a:spcAft>
                <a:spcPts val="135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4472C4"/>
                </a:solidFill>
              </a:rPr>
              <a:t>Offering clinical experiences in multiple environments, school types</a:t>
            </a:r>
          </a:p>
        </p:txBody>
      </p:sp>
      <p:pic>
        <p:nvPicPr>
          <p:cNvPr id="13" name="Picture 12" descr="A close up of a map&#10;&#10;Description automatically generated">
            <a:extLst>
              <a:ext uri="{FF2B5EF4-FFF2-40B4-BE49-F238E27FC236}">
                <a16:creationId xmlns:a16="http://schemas.microsoft.com/office/drawing/2014/main" id="{FDDE9C75-0470-41DE-AD6F-50030F13A9F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alphaModFix amt="1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641" y="2562499"/>
            <a:ext cx="5512356" cy="348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750218"/>
      </p:ext>
    </p:extLst>
  </p:cSld>
  <p:clrMapOvr>
    <a:masterClrMapping/>
  </p:clrMapOvr>
</p:sld>
</file>

<file path=ppt/theme/theme1.xml><?xml version="1.0" encoding="utf-8"?>
<a:theme xmlns:a="http://schemas.openxmlformats.org/drawingml/2006/main" name="SREB Debut ">
  <a:themeElements>
    <a:clrScheme name="Custom 27">
      <a:dk1>
        <a:srgbClr val="5D5040"/>
      </a:dk1>
      <a:lt1>
        <a:sysClr val="window" lastClr="FFFFFF"/>
      </a:lt1>
      <a:dk2>
        <a:srgbClr val="2758BC"/>
      </a:dk2>
      <a:lt2>
        <a:srgbClr val="A6A6A6"/>
      </a:lt2>
      <a:accent1>
        <a:srgbClr val="F8971D"/>
      </a:accent1>
      <a:accent2>
        <a:srgbClr val="FDBE57"/>
      </a:accent2>
      <a:accent3>
        <a:srgbClr val="2758BC"/>
      </a:accent3>
      <a:accent4>
        <a:srgbClr val="7C6A55"/>
      </a:accent4>
      <a:accent5>
        <a:srgbClr val="5D5040"/>
      </a:accent5>
      <a:accent6>
        <a:srgbClr val="C5C19D"/>
      </a:accent6>
      <a:hlink>
        <a:srgbClr val="2758BC"/>
      </a:hlink>
      <a:folHlink>
        <a:srgbClr val="F8971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ustom 24">
      <a:dk1>
        <a:srgbClr val="F8971D"/>
      </a:dk1>
      <a:lt1>
        <a:sysClr val="window" lastClr="FFFFFF"/>
      </a:lt1>
      <a:dk2>
        <a:srgbClr val="005694"/>
      </a:dk2>
      <a:lt2>
        <a:srgbClr val="ACA095"/>
      </a:lt2>
      <a:accent1>
        <a:srgbClr val="F8971D"/>
      </a:accent1>
      <a:accent2>
        <a:srgbClr val="FDBE57"/>
      </a:accent2>
      <a:accent3>
        <a:srgbClr val="005694"/>
      </a:accent3>
      <a:accent4>
        <a:srgbClr val="7C6A55"/>
      </a:accent4>
      <a:accent5>
        <a:srgbClr val="5D5040"/>
      </a:accent5>
      <a:accent6>
        <a:srgbClr val="C5C19D"/>
      </a:accent6>
      <a:hlink>
        <a:srgbClr val="0000FF"/>
      </a:hlink>
      <a:folHlink>
        <a:srgbClr val="F8971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Custom 24">
      <a:dk1>
        <a:srgbClr val="F8971D"/>
      </a:dk1>
      <a:lt1>
        <a:sysClr val="window" lastClr="FFFFFF"/>
      </a:lt1>
      <a:dk2>
        <a:srgbClr val="005694"/>
      </a:dk2>
      <a:lt2>
        <a:srgbClr val="ACA095"/>
      </a:lt2>
      <a:accent1>
        <a:srgbClr val="F8971D"/>
      </a:accent1>
      <a:accent2>
        <a:srgbClr val="FDBE57"/>
      </a:accent2>
      <a:accent3>
        <a:srgbClr val="005694"/>
      </a:accent3>
      <a:accent4>
        <a:srgbClr val="7C6A55"/>
      </a:accent4>
      <a:accent5>
        <a:srgbClr val="5D5040"/>
      </a:accent5>
      <a:accent6>
        <a:srgbClr val="C5C19D"/>
      </a:accent6>
      <a:hlink>
        <a:srgbClr val="0000FF"/>
      </a:hlink>
      <a:folHlink>
        <a:srgbClr val="F8971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7538ED545A954AB07C1CF3B533AEF5" ma:contentTypeVersion="13" ma:contentTypeDescription="Create a new document." ma:contentTypeScope="" ma:versionID="f58b47c53a2b23ec35d4b413859b2652">
  <xsd:schema xmlns:xsd="http://www.w3.org/2001/XMLSchema" xmlns:xs="http://www.w3.org/2001/XMLSchema" xmlns:p="http://schemas.microsoft.com/office/2006/metadata/properties" xmlns:ns2="0d073548-34f2-4d8d-ab3d-5b21072af94a" xmlns:ns3="c4b51af5-0d84-4226-b63d-5a099229daec" xmlns:ns4="0f9dc8f9-f908-4883-9520-a375e7e18479" targetNamespace="http://schemas.microsoft.com/office/2006/metadata/properties" ma:root="true" ma:fieldsID="74f0a3ee1690515bc98484c3b29cf41c" ns2:_="" ns3:_="" ns4:_="">
    <xsd:import namespace="0d073548-34f2-4d8d-ab3d-5b21072af94a"/>
    <xsd:import namespace="c4b51af5-0d84-4226-b63d-5a099229daec"/>
    <xsd:import namespace="0f9dc8f9-f908-4883-9520-a375e7e1847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073548-34f2-4d8d-ab3d-5b21072af94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b51af5-0d84-4226-b63d-5a099229daec" elementFormDefault="qualified">
    <xsd:import namespace="http://schemas.microsoft.com/office/2006/documentManagement/types"/>
    <xsd:import namespace="http://schemas.microsoft.com/office/infopath/2007/PartnerControls"/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9dc8f9-f908-4883-9520-a375e7e184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F63529D-219F-491C-9279-6F66D3D07A5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386319-B895-44BE-9AB6-29F6C49D8BC0}">
  <ds:schemaRefs>
    <ds:schemaRef ds:uri="0d073548-34f2-4d8d-ab3d-5b21072af94a"/>
    <ds:schemaRef ds:uri="0f9dc8f9-f908-4883-9520-a375e7e18479"/>
    <ds:schemaRef ds:uri="c4b51af5-0d84-4226-b63d-5a099229dae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2654EB3-D07B-45CD-9DE1-ADF8632CF093}">
  <ds:schemaRefs>
    <ds:schemaRef ds:uri="http://purl.org/dc/elements/1.1/"/>
    <ds:schemaRef ds:uri="c4b51af5-0d84-4226-b63d-5a099229daec"/>
    <ds:schemaRef ds:uri="http://www.w3.org/XML/1998/namespace"/>
    <ds:schemaRef ds:uri="0d073548-34f2-4d8d-ab3d-5b21072af94a"/>
    <ds:schemaRef ds:uri="0f9dc8f9-f908-4883-9520-a375e7e18479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SREB Debut .thmx</Template>
  <TotalTime>420</TotalTime>
  <Words>423</Words>
  <Application>Microsoft Office PowerPoint</Application>
  <PresentationFormat>On-screen Show (4:3)</PresentationFormat>
  <Paragraphs>93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Georgia</vt:lpstr>
      <vt:lpstr>Wingdings</vt:lpstr>
      <vt:lpstr>SREB Debut </vt:lpstr>
      <vt:lpstr>How State Leaders Could Support Innovative Clinical Experiences</vt:lpstr>
      <vt:lpstr>Webinar Agenda</vt:lpstr>
      <vt:lpstr>Your Questions</vt:lpstr>
      <vt:lpstr>Moderator</vt:lpstr>
      <vt:lpstr>Panelists</vt:lpstr>
      <vt:lpstr>PowerPoint Presentation</vt:lpstr>
      <vt:lpstr>Commission Report</vt:lpstr>
      <vt:lpstr>Clinical Practice Recommendations</vt:lpstr>
      <vt:lpstr>Placements</vt:lpstr>
      <vt:lpstr>Mentor Teachers</vt:lpstr>
      <vt:lpstr>Data and Reporting</vt:lpstr>
      <vt:lpstr>SREB Reflections</vt:lpstr>
      <vt:lpstr>PowerPoint Presentation</vt:lpstr>
      <vt:lpstr>State of Research</vt:lpstr>
      <vt:lpstr>Promising Practices</vt:lpstr>
      <vt:lpstr>Key Takeaways</vt:lpstr>
      <vt:lpstr>PowerPoint Presentation</vt:lpstr>
      <vt:lpstr>SREB Support</vt:lpstr>
      <vt:lpstr>PowerPoint Presentation</vt:lpstr>
    </vt:vector>
  </TitlesOfParts>
  <Company>Peak Seven Marketing Solutions,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Tracey Smith</dc:creator>
  <cp:lastModifiedBy>Veronica Johnson</cp:lastModifiedBy>
  <cp:revision>73</cp:revision>
  <cp:lastPrinted>2019-03-16T12:47:14Z</cp:lastPrinted>
  <dcterms:created xsi:type="dcterms:W3CDTF">2013-08-26T17:23:32Z</dcterms:created>
  <dcterms:modified xsi:type="dcterms:W3CDTF">2019-07-25T19:47:47Z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0260771-a9fd-4aa8-a138-a40ac53a5467_Enabled">
    <vt:lpwstr>True</vt:lpwstr>
  </property>
  <property fmtid="{D5CDD505-2E9C-101B-9397-08002B2CF9AE}" pid="3" name="MSIP_Label_00260771-a9fd-4aa8-a138-a40ac53a5467_SiteId">
    <vt:lpwstr>eb20950b-168c-497a-9845-2b099844f3ef</vt:lpwstr>
  </property>
  <property fmtid="{D5CDD505-2E9C-101B-9397-08002B2CF9AE}" pid="4" name="MSIP_Label_00260771-a9fd-4aa8-a138-a40ac53a5467_Owner">
    <vt:lpwstr>lety.jones@SREB.ORG</vt:lpwstr>
  </property>
  <property fmtid="{D5CDD505-2E9C-101B-9397-08002B2CF9AE}" pid="5" name="MSIP_Label_00260771-a9fd-4aa8-a138-a40ac53a5467_SetDate">
    <vt:lpwstr>2018-09-06T16:19:09.9352721Z</vt:lpwstr>
  </property>
  <property fmtid="{D5CDD505-2E9C-101B-9397-08002B2CF9AE}" pid="6" name="MSIP_Label_00260771-a9fd-4aa8-a138-a40ac53a5467_Name">
    <vt:lpwstr>General</vt:lpwstr>
  </property>
  <property fmtid="{D5CDD505-2E9C-101B-9397-08002B2CF9AE}" pid="7" name="MSIP_Label_00260771-a9fd-4aa8-a138-a40ac53a5467_Application">
    <vt:lpwstr>Microsoft Azure Information Protection</vt:lpwstr>
  </property>
  <property fmtid="{D5CDD505-2E9C-101B-9397-08002B2CF9AE}" pid="8" name="MSIP_Label_00260771-a9fd-4aa8-a138-a40ac53a5467_Extended_MSFT_Method">
    <vt:lpwstr>Automatic</vt:lpwstr>
  </property>
  <property fmtid="{D5CDD505-2E9C-101B-9397-08002B2CF9AE}" pid="9" name="Sensitivity">
    <vt:lpwstr>General</vt:lpwstr>
  </property>
  <property fmtid="{D5CDD505-2E9C-101B-9397-08002B2CF9AE}" pid="10" name="ContentTypeId">
    <vt:lpwstr>0x0101002D7538ED545A954AB07C1CF3B533AEF5</vt:lpwstr>
  </property>
</Properties>
</file>