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9" r:id="rId4"/>
  </p:sldMasterIdLst>
  <p:notesMasterIdLst>
    <p:notesMasterId r:id="rId42"/>
  </p:notesMasterIdLst>
  <p:sldIdLst>
    <p:sldId id="1115" r:id="rId5"/>
    <p:sldId id="1116" r:id="rId6"/>
    <p:sldId id="1117" r:id="rId7"/>
    <p:sldId id="262" r:id="rId8"/>
    <p:sldId id="1118" r:id="rId9"/>
    <p:sldId id="284" r:id="rId10"/>
    <p:sldId id="1109" r:id="rId11"/>
    <p:sldId id="1113" r:id="rId12"/>
    <p:sldId id="1112" r:id="rId13"/>
    <p:sldId id="1111" r:id="rId14"/>
    <p:sldId id="1105" r:id="rId15"/>
    <p:sldId id="1106" r:id="rId16"/>
    <p:sldId id="1107" r:id="rId17"/>
    <p:sldId id="1108" r:id="rId18"/>
    <p:sldId id="1095" r:id="rId19"/>
    <p:sldId id="1097" r:id="rId20"/>
    <p:sldId id="1093" r:id="rId21"/>
    <p:sldId id="1114" r:id="rId22"/>
    <p:sldId id="1062" r:id="rId23"/>
    <p:sldId id="257" r:id="rId24"/>
    <p:sldId id="259" r:id="rId25"/>
    <p:sldId id="258" r:id="rId26"/>
    <p:sldId id="260" r:id="rId27"/>
    <p:sldId id="261" r:id="rId28"/>
    <p:sldId id="256" r:id="rId29"/>
    <p:sldId id="305" r:id="rId30"/>
    <p:sldId id="308" r:id="rId31"/>
    <p:sldId id="306" r:id="rId32"/>
    <p:sldId id="310" r:id="rId33"/>
    <p:sldId id="311" r:id="rId34"/>
    <p:sldId id="312" r:id="rId35"/>
    <p:sldId id="313" r:id="rId36"/>
    <p:sldId id="303" r:id="rId37"/>
    <p:sldId id="264" r:id="rId38"/>
    <p:sldId id="314" r:id="rId39"/>
    <p:sldId id="293" r:id="rId40"/>
    <p:sldId id="111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6" autoAdjust="0"/>
    <p:restoredTop sz="94660"/>
  </p:normalViewPr>
  <p:slideViewPr>
    <p:cSldViewPr snapToGrid="0">
      <p:cViewPr varScale="1">
        <p:scale>
          <a:sx n="106" d="100"/>
          <a:sy n="106"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8299-36F2-43C4-8E06-F546C4143239}"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n-US"/>
        </a:p>
      </dgm:t>
    </dgm:pt>
    <dgm:pt modelId="{17B3CCED-E423-44D7-B7AB-4576B5401773}">
      <dgm:prSet phldrT="[Text]"/>
      <dgm:spPr>
        <a:solidFill>
          <a:schemeClr val="tx2">
            <a:lumMod val="75000"/>
          </a:schemeClr>
        </a:solidFill>
      </dgm:spPr>
      <dgm:t>
        <a:bodyPr/>
        <a:lstStyle/>
        <a:p>
          <a:r>
            <a:rPr lang="en-US" b="1" dirty="0">
              <a:solidFill>
                <a:schemeClr val="bg1"/>
              </a:solidFill>
            </a:rPr>
            <a:t>Student Performance Data</a:t>
          </a:r>
        </a:p>
      </dgm:t>
    </dgm:pt>
    <dgm:pt modelId="{A3272B30-CA60-4CC1-B5EC-08DA2A27005C}" type="parTrans" cxnId="{95CED49B-D175-44B2-BD8A-ED94C92467D2}">
      <dgm:prSet/>
      <dgm:spPr/>
      <dgm:t>
        <a:bodyPr/>
        <a:lstStyle/>
        <a:p>
          <a:endParaRPr lang="en-US"/>
        </a:p>
      </dgm:t>
    </dgm:pt>
    <dgm:pt modelId="{53D31D8E-99E7-41D8-AF24-34D61950E711}" type="sibTrans" cxnId="{95CED49B-D175-44B2-BD8A-ED94C92467D2}">
      <dgm:prSet/>
      <dgm:spPr/>
      <dgm:t>
        <a:bodyPr/>
        <a:lstStyle/>
        <a:p>
          <a:endParaRPr lang="en-US"/>
        </a:p>
      </dgm:t>
    </dgm:pt>
    <dgm:pt modelId="{7C47D6B0-7E2B-46FF-A236-7E8E26714206}">
      <dgm:prSet phldrT="[Text]"/>
      <dgm:spPr>
        <a:solidFill>
          <a:schemeClr val="tx2">
            <a:lumMod val="75000"/>
          </a:schemeClr>
        </a:solidFill>
      </dgm:spPr>
      <dgm:t>
        <a:bodyPr/>
        <a:lstStyle/>
        <a:p>
          <a:r>
            <a:rPr lang="en-US" b="1" dirty="0">
              <a:solidFill>
                <a:schemeClr val="bg1"/>
              </a:solidFill>
            </a:rPr>
            <a:t>Size, Scope and Quality</a:t>
          </a:r>
        </a:p>
      </dgm:t>
    </dgm:pt>
    <dgm:pt modelId="{100B3170-1801-4806-AAF3-A33FE3114179}" type="parTrans" cxnId="{88C23BC8-50BD-448C-A386-F327612C2C2B}">
      <dgm:prSet/>
      <dgm:spPr/>
      <dgm:t>
        <a:bodyPr/>
        <a:lstStyle/>
        <a:p>
          <a:endParaRPr lang="en-US"/>
        </a:p>
      </dgm:t>
    </dgm:pt>
    <dgm:pt modelId="{49A5E000-3523-456A-A931-2765117219AA}" type="sibTrans" cxnId="{88C23BC8-50BD-448C-A386-F327612C2C2B}">
      <dgm:prSet/>
      <dgm:spPr/>
      <dgm:t>
        <a:bodyPr/>
        <a:lstStyle/>
        <a:p>
          <a:endParaRPr lang="en-US"/>
        </a:p>
      </dgm:t>
    </dgm:pt>
    <dgm:pt modelId="{E7427AEF-0BFA-4E62-82DD-C6E8654A2FFF}">
      <dgm:prSet phldrT="[Text]"/>
      <dgm:spPr>
        <a:solidFill>
          <a:schemeClr val="tx2">
            <a:lumMod val="75000"/>
          </a:schemeClr>
        </a:solidFill>
      </dgm:spPr>
      <dgm:t>
        <a:bodyPr/>
        <a:lstStyle/>
        <a:p>
          <a:r>
            <a:rPr lang="en-US" b="1" dirty="0">
              <a:solidFill>
                <a:schemeClr val="bg1"/>
              </a:solidFill>
            </a:rPr>
            <a:t>Labor Market Alignment </a:t>
          </a:r>
        </a:p>
      </dgm:t>
    </dgm:pt>
    <dgm:pt modelId="{B85607DF-46A5-492D-8AF0-BBFE07CAE747}" type="parTrans" cxnId="{9CFDBEF8-53D4-4C7B-9C4E-EFD7633711BE}">
      <dgm:prSet/>
      <dgm:spPr/>
      <dgm:t>
        <a:bodyPr/>
        <a:lstStyle/>
        <a:p>
          <a:endParaRPr lang="en-US"/>
        </a:p>
      </dgm:t>
    </dgm:pt>
    <dgm:pt modelId="{FBB1F44A-391F-488D-A905-DAF9AADFAD7E}" type="sibTrans" cxnId="{9CFDBEF8-53D4-4C7B-9C4E-EFD7633711BE}">
      <dgm:prSet/>
      <dgm:spPr/>
      <dgm:t>
        <a:bodyPr/>
        <a:lstStyle/>
        <a:p>
          <a:endParaRPr lang="en-US"/>
        </a:p>
      </dgm:t>
    </dgm:pt>
    <dgm:pt modelId="{C61AA72C-E1F5-49B4-9583-655E6692694C}">
      <dgm:prSet phldrT="[Text]"/>
      <dgm:spPr>
        <a:solidFill>
          <a:schemeClr val="tx2">
            <a:lumMod val="75000"/>
          </a:schemeClr>
        </a:solidFill>
      </dgm:spPr>
      <dgm:t>
        <a:bodyPr/>
        <a:lstStyle/>
        <a:p>
          <a:r>
            <a:rPr lang="en-US" b="1" dirty="0">
              <a:solidFill>
                <a:schemeClr val="bg1"/>
              </a:solidFill>
            </a:rPr>
            <a:t>Programs of Study</a:t>
          </a:r>
        </a:p>
      </dgm:t>
    </dgm:pt>
    <dgm:pt modelId="{EC2D2D09-29CC-4D27-979B-3BA6EAAAF2EC}" type="parTrans" cxnId="{5B0AD79D-AF0A-4A6F-BF90-C4BDF370506C}">
      <dgm:prSet/>
      <dgm:spPr/>
      <dgm:t>
        <a:bodyPr/>
        <a:lstStyle/>
        <a:p>
          <a:endParaRPr lang="en-US"/>
        </a:p>
      </dgm:t>
    </dgm:pt>
    <dgm:pt modelId="{A054510A-351D-4704-B1FC-F0FE3002E86E}" type="sibTrans" cxnId="{5B0AD79D-AF0A-4A6F-BF90-C4BDF370506C}">
      <dgm:prSet/>
      <dgm:spPr/>
      <dgm:t>
        <a:bodyPr/>
        <a:lstStyle/>
        <a:p>
          <a:endParaRPr lang="en-US"/>
        </a:p>
      </dgm:t>
    </dgm:pt>
    <dgm:pt modelId="{DE93642E-0E10-4680-9E38-8CC40B438E9B}">
      <dgm:prSet phldrT="[Text]"/>
      <dgm:spPr>
        <a:solidFill>
          <a:schemeClr val="tx2">
            <a:lumMod val="75000"/>
          </a:schemeClr>
        </a:solidFill>
      </dgm:spPr>
      <dgm:t>
        <a:bodyPr/>
        <a:lstStyle/>
        <a:p>
          <a:r>
            <a:rPr lang="en-US" b="1" dirty="0">
              <a:solidFill>
                <a:schemeClr val="bg1"/>
              </a:solidFill>
            </a:rPr>
            <a:t>Educator Recruitment, Retention and Training</a:t>
          </a:r>
        </a:p>
      </dgm:t>
    </dgm:pt>
    <dgm:pt modelId="{A975C7C3-8989-40BD-A0E2-E71E3CB2CE9B}" type="parTrans" cxnId="{36FBB9F9-BB31-43DE-B1AF-7D77C1964A8E}">
      <dgm:prSet/>
      <dgm:spPr/>
      <dgm:t>
        <a:bodyPr/>
        <a:lstStyle/>
        <a:p>
          <a:endParaRPr lang="en-US"/>
        </a:p>
      </dgm:t>
    </dgm:pt>
    <dgm:pt modelId="{FC3DE185-C0DC-4DD2-8897-0D5B0EB1D8F8}" type="sibTrans" cxnId="{36FBB9F9-BB31-43DE-B1AF-7D77C1964A8E}">
      <dgm:prSet/>
      <dgm:spPr/>
      <dgm:t>
        <a:bodyPr/>
        <a:lstStyle/>
        <a:p>
          <a:endParaRPr lang="en-US"/>
        </a:p>
      </dgm:t>
    </dgm:pt>
    <dgm:pt modelId="{C441436F-800A-49DA-9E93-01B7FB2EADA8}">
      <dgm:prSet phldrT="[Text]"/>
      <dgm:spPr>
        <a:solidFill>
          <a:schemeClr val="tx2">
            <a:lumMod val="75000"/>
          </a:schemeClr>
        </a:solidFill>
      </dgm:spPr>
      <dgm:t>
        <a:bodyPr/>
        <a:lstStyle/>
        <a:p>
          <a:r>
            <a:rPr lang="en-US" b="1" dirty="0">
              <a:solidFill>
                <a:schemeClr val="bg1"/>
              </a:solidFill>
            </a:rPr>
            <a:t>Access and Equity </a:t>
          </a:r>
        </a:p>
      </dgm:t>
    </dgm:pt>
    <dgm:pt modelId="{57F559B6-36E6-44EA-9CF2-4CF19161A0B7}" type="parTrans" cxnId="{DB042F41-F1C0-42F2-A077-5E32F0820A3D}">
      <dgm:prSet/>
      <dgm:spPr/>
      <dgm:t>
        <a:bodyPr/>
        <a:lstStyle/>
        <a:p>
          <a:endParaRPr lang="en-US"/>
        </a:p>
      </dgm:t>
    </dgm:pt>
    <dgm:pt modelId="{871125CB-C872-4D06-9F3F-673D22791E34}" type="sibTrans" cxnId="{DB042F41-F1C0-42F2-A077-5E32F0820A3D}">
      <dgm:prSet/>
      <dgm:spPr/>
      <dgm:t>
        <a:bodyPr/>
        <a:lstStyle/>
        <a:p>
          <a:endParaRPr lang="en-US"/>
        </a:p>
      </dgm:t>
    </dgm:pt>
    <dgm:pt modelId="{A32A275A-B150-406F-B6F6-FDEC54951BDA}" type="pres">
      <dgm:prSet presAssocID="{13638299-36F2-43C4-8E06-F546C4143239}" presName="diagram" presStyleCnt="0">
        <dgm:presLayoutVars>
          <dgm:dir/>
          <dgm:resizeHandles val="exact"/>
        </dgm:presLayoutVars>
      </dgm:prSet>
      <dgm:spPr/>
    </dgm:pt>
    <dgm:pt modelId="{120558F2-2FAF-44CE-B83E-CDB708D31070}" type="pres">
      <dgm:prSet presAssocID="{17B3CCED-E423-44D7-B7AB-4576B5401773}" presName="node" presStyleLbl="node1" presStyleIdx="0" presStyleCnt="6">
        <dgm:presLayoutVars>
          <dgm:bulletEnabled val="1"/>
        </dgm:presLayoutVars>
      </dgm:prSet>
      <dgm:spPr/>
    </dgm:pt>
    <dgm:pt modelId="{3350A2E4-DA21-488C-89CE-81E43DB75014}" type="pres">
      <dgm:prSet presAssocID="{53D31D8E-99E7-41D8-AF24-34D61950E711}" presName="sibTrans" presStyleCnt="0"/>
      <dgm:spPr/>
    </dgm:pt>
    <dgm:pt modelId="{B7E2E901-02C5-435B-B3B5-65BED938AE53}" type="pres">
      <dgm:prSet presAssocID="{7C47D6B0-7E2B-46FF-A236-7E8E26714206}" presName="node" presStyleLbl="node1" presStyleIdx="1" presStyleCnt="6">
        <dgm:presLayoutVars>
          <dgm:bulletEnabled val="1"/>
        </dgm:presLayoutVars>
      </dgm:prSet>
      <dgm:spPr/>
    </dgm:pt>
    <dgm:pt modelId="{355F2B1E-7419-43D4-9D54-0F04CB7A388B}" type="pres">
      <dgm:prSet presAssocID="{49A5E000-3523-456A-A931-2765117219AA}" presName="sibTrans" presStyleCnt="0"/>
      <dgm:spPr/>
    </dgm:pt>
    <dgm:pt modelId="{5856B386-047F-4706-A2F3-A51DC7990B35}" type="pres">
      <dgm:prSet presAssocID="{E7427AEF-0BFA-4E62-82DD-C6E8654A2FFF}" presName="node" presStyleLbl="node1" presStyleIdx="2" presStyleCnt="6">
        <dgm:presLayoutVars>
          <dgm:bulletEnabled val="1"/>
        </dgm:presLayoutVars>
      </dgm:prSet>
      <dgm:spPr/>
    </dgm:pt>
    <dgm:pt modelId="{211EF13E-E782-47E9-93A5-8C354A1EA026}" type="pres">
      <dgm:prSet presAssocID="{FBB1F44A-391F-488D-A905-DAF9AADFAD7E}" presName="sibTrans" presStyleCnt="0"/>
      <dgm:spPr/>
    </dgm:pt>
    <dgm:pt modelId="{7026B021-9626-47F7-BF3A-08C92B282E82}" type="pres">
      <dgm:prSet presAssocID="{C61AA72C-E1F5-49B4-9583-655E6692694C}" presName="node" presStyleLbl="node1" presStyleIdx="3" presStyleCnt="6">
        <dgm:presLayoutVars>
          <dgm:bulletEnabled val="1"/>
        </dgm:presLayoutVars>
      </dgm:prSet>
      <dgm:spPr/>
    </dgm:pt>
    <dgm:pt modelId="{9EEA776F-DE26-4296-BC29-6F9CA043AF03}" type="pres">
      <dgm:prSet presAssocID="{A054510A-351D-4704-B1FC-F0FE3002E86E}" presName="sibTrans" presStyleCnt="0"/>
      <dgm:spPr/>
    </dgm:pt>
    <dgm:pt modelId="{770E9DBE-7F36-47CF-92DC-E1238B5C7B5B}" type="pres">
      <dgm:prSet presAssocID="{DE93642E-0E10-4680-9E38-8CC40B438E9B}" presName="node" presStyleLbl="node1" presStyleIdx="4" presStyleCnt="6">
        <dgm:presLayoutVars>
          <dgm:bulletEnabled val="1"/>
        </dgm:presLayoutVars>
      </dgm:prSet>
      <dgm:spPr/>
    </dgm:pt>
    <dgm:pt modelId="{B3508626-B838-4709-B61B-3A6491754C6D}" type="pres">
      <dgm:prSet presAssocID="{FC3DE185-C0DC-4DD2-8897-0D5B0EB1D8F8}" presName="sibTrans" presStyleCnt="0"/>
      <dgm:spPr/>
    </dgm:pt>
    <dgm:pt modelId="{E3FC3358-A14B-4CD6-B844-A939AED7BD0F}" type="pres">
      <dgm:prSet presAssocID="{C441436F-800A-49DA-9E93-01B7FB2EADA8}" presName="node" presStyleLbl="node1" presStyleIdx="5" presStyleCnt="6">
        <dgm:presLayoutVars>
          <dgm:bulletEnabled val="1"/>
        </dgm:presLayoutVars>
      </dgm:prSet>
      <dgm:spPr/>
    </dgm:pt>
  </dgm:ptLst>
  <dgm:cxnLst>
    <dgm:cxn modelId="{81FA1A0A-CADB-40E8-8472-D01F760074AF}" type="presOf" srcId="{DE93642E-0E10-4680-9E38-8CC40B438E9B}" destId="{770E9DBE-7F36-47CF-92DC-E1238B5C7B5B}" srcOrd="0" destOrd="0" presId="urn:microsoft.com/office/officeart/2005/8/layout/default"/>
    <dgm:cxn modelId="{59B2C715-C2EB-4B2C-AF12-87FD4BE78726}" type="presOf" srcId="{17B3CCED-E423-44D7-B7AB-4576B5401773}" destId="{120558F2-2FAF-44CE-B83E-CDB708D31070}" srcOrd="0" destOrd="0" presId="urn:microsoft.com/office/officeart/2005/8/layout/default"/>
    <dgm:cxn modelId="{5C63FC3C-7D7E-4CC5-B34C-E562247075DC}" type="presOf" srcId="{C441436F-800A-49DA-9E93-01B7FB2EADA8}" destId="{E3FC3358-A14B-4CD6-B844-A939AED7BD0F}" srcOrd="0" destOrd="0" presId="urn:microsoft.com/office/officeart/2005/8/layout/default"/>
    <dgm:cxn modelId="{DB042F41-F1C0-42F2-A077-5E32F0820A3D}" srcId="{13638299-36F2-43C4-8E06-F546C4143239}" destId="{C441436F-800A-49DA-9E93-01B7FB2EADA8}" srcOrd="5" destOrd="0" parTransId="{57F559B6-36E6-44EA-9CF2-4CF19161A0B7}" sibTransId="{871125CB-C872-4D06-9F3F-673D22791E34}"/>
    <dgm:cxn modelId="{11EF4785-021B-42EE-9152-8293AEBF2FE2}" type="presOf" srcId="{E7427AEF-0BFA-4E62-82DD-C6E8654A2FFF}" destId="{5856B386-047F-4706-A2F3-A51DC7990B35}" srcOrd="0" destOrd="0" presId="urn:microsoft.com/office/officeart/2005/8/layout/default"/>
    <dgm:cxn modelId="{5D0ABA90-D019-4E75-801D-F576A9FA78E8}" type="presOf" srcId="{C61AA72C-E1F5-49B4-9583-655E6692694C}" destId="{7026B021-9626-47F7-BF3A-08C92B282E82}" srcOrd="0" destOrd="0" presId="urn:microsoft.com/office/officeart/2005/8/layout/default"/>
    <dgm:cxn modelId="{95CED49B-D175-44B2-BD8A-ED94C92467D2}" srcId="{13638299-36F2-43C4-8E06-F546C4143239}" destId="{17B3CCED-E423-44D7-B7AB-4576B5401773}" srcOrd="0" destOrd="0" parTransId="{A3272B30-CA60-4CC1-B5EC-08DA2A27005C}" sibTransId="{53D31D8E-99E7-41D8-AF24-34D61950E711}"/>
    <dgm:cxn modelId="{5B0AD79D-AF0A-4A6F-BF90-C4BDF370506C}" srcId="{13638299-36F2-43C4-8E06-F546C4143239}" destId="{C61AA72C-E1F5-49B4-9583-655E6692694C}" srcOrd="3" destOrd="0" parTransId="{EC2D2D09-29CC-4D27-979B-3BA6EAAAF2EC}" sibTransId="{A054510A-351D-4704-B1FC-F0FE3002E86E}"/>
    <dgm:cxn modelId="{789F7B9E-D0DB-41ED-8CAB-B61189D82DCA}" type="presOf" srcId="{13638299-36F2-43C4-8E06-F546C4143239}" destId="{A32A275A-B150-406F-B6F6-FDEC54951BDA}" srcOrd="0" destOrd="0" presId="urn:microsoft.com/office/officeart/2005/8/layout/default"/>
    <dgm:cxn modelId="{88C23BC8-50BD-448C-A386-F327612C2C2B}" srcId="{13638299-36F2-43C4-8E06-F546C4143239}" destId="{7C47D6B0-7E2B-46FF-A236-7E8E26714206}" srcOrd="1" destOrd="0" parTransId="{100B3170-1801-4806-AAF3-A33FE3114179}" sibTransId="{49A5E000-3523-456A-A931-2765117219AA}"/>
    <dgm:cxn modelId="{19CC22CA-1457-4FF7-82F7-C640219B042E}" type="presOf" srcId="{7C47D6B0-7E2B-46FF-A236-7E8E26714206}" destId="{B7E2E901-02C5-435B-B3B5-65BED938AE53}" srcOrd="0" destOrd="0" presId="urn:microsoft.com/office/officeart/2005/8/layout/default"/>
    <dgm:cxn modelId="{9CFDBEF8-53D4-4C7B-9C4E-EFD7633711BE}" srcId="{13638299-36F2-43C4-8E06-F546C4143239}" destId="{E7427AEF-0BFA-4E62-82DD-C6E8654A2FFF}" srcOrd="2" destOrd="0" parTransId="{B85607DF-46A5-492D-8AF0-BBFE07CAE747}" sibTransId="{FBB1F44A-391F-488D-A905-DAF9AADFAD7E}"/>
    <dgm:cxn modelId="{36FBB9F9-BB31-43DE-B1AF-7D77C1964A8E}" srcId="{13638299-36F2-43C4-8E06-F546C4143239}" destId="{DE93642E-0E10-4680-9E38-8CC40B438E9B}" srcOrd="4" destOrd="0" parTransId="{A975C7C3-8989-40BD-A0E2-E71E3CB2CE9B}" sibTransId="{FC3DE185-C0DC-4DD2-8897-0D5B0EB1D8F8}"/>
    <dgm:cxn modelId="{23A3239D-9D16-4099-AFBC-7DD16BC19E48}" type="presParOf" srcId="{A32A275A-B150-406F-B6F6-FDEC54951BDA}" destId="{120558F2-2FAF-44CE-B83E-CDB708D31070}" srcOrd="0" destOrd="0" presId="urn:microsoft.com/office/officeart/2005/8/layout/default"/>
    <dgm:cxn modelId="{FC729E1D-A3F8-4FCF-8B93-0E586E55BEE1}" type="presParOf" srcId="{A32A275A-B150-406F-B6F6-FDEC54951BDA}" destId="{3350A2E4-DA21-488C-89CE-81E43DB75014}" srcOrd="1" destOrd="0" presId="urn:microsoft.com/office/officeart/2005/8/layout/default"/>
    <dgm:cxn modelId="{6D05CB17-895D-4D6C-BBAD-9423DA56132A}" type="presParOf" srcId="{A32A275A-B150-406F-B6F6-FDEC54951BDA}" destId="{B7E2E901-02C5-435B-B3B5-65BED938AE53}" srcOrd="2" destOrd="0" presId="urn:microsoft.com/office/officeart/2005/8/layout/default"/>
    <dgm:cxn modelId="{A1DF9E26-4C60-42BA-9BB5-79E83C3D53EF}" type="presParOf" srcId="{A32A275A-B150-406F-B6F6-FDEC54951BDA}" destId="{355F2B1E-7419-43D4-9D54-0F04CB7A388B}" srcOrd="3" destOrd="0" presId="urn:microsoft.com/office/officeart/2005/8/layout/default"/>
    <dgm:cxn modelId="{DFB11FFD-E2FF-48FC-B234-D02FD425A783}" type="presParOf" srcId="{A32A275A-B150-406F-B6F6-FDEC54951BDA}" destId="{5856B386-047F-4706-A2F3-A51DC7990B35}" srcOrd="4" destOrd="0" presId="urn:microsoft.com/office/officeart/2005/8/layout/default"/>
    <dgm:cxn modelId="{A29E33DD-9748-4AC2-9D77-22AFFA248A5E}" type="presParOf" srcId="{A32A275A-B150-406F-B6F6-FDEC54951BDA}" destId="{211EF13E-E782-47E9-93A5-8C354A1EA026}" srcOrd="5" destOrd="0" presId="urn:microsoft.com/office/officeart/2005/8/layout/default"/>
    <dgm:cxn modelId="{5574074B-53E5-4E7D-8C1C-4E75EA58C771}" type="presParOf" srcId="{A32A275A-B150-406F-B6F6-FDEC54951BDA}" destId="{7026B021-9626-47F7-BF3A-08C92B282E82}" srcOrd="6" destOrd="0" presId="urn:microsoft.com/office/officeart/2005/8/layout/default"/>
    <dgm:cxn modelId="{66E55433-59E8-4014-A179-440F418D06CB}" type="presParOf" srcId="{A32A275A-B150-406F-B6F6-FDEC54951BDA}" destId="{9EEA776F-DE26-4296-BC29-6F9CA043AF03}" srcOrd="7" destOrd="0" presId="urn:microsoft.com/office/officeart/2005/8/layout/default"/>
    <dgm:cxn modelId="{CFBDAF39-359F-414D-BD40-98AB826FBF9A}" type="presParOf" srcId="{A32A275A-B150-406F-B6F6-FDEC54951BDA}" destId="{770E9DBE-7F36-47CF-92DC-E1238B5C7B5B}" srcOrd="8" destOrd="0" presId="urn:microsoft.com/office/officeart/2005/8/layout/default"/>
    <dgm:cxn modelId="{FCB16C9A-A613-42D2-B936-1A2054DB1155}" type="presParOf" srcId="{A32A275A-B150-406F-B6F6-FDEC54951BDA}" destId="{B3508626-B838-4709-B61B-3A6491754C6D}" srcOrd="9" destOrd="0" presId="urn:microsoft.com/office/officeart/2005/8/layout/default"/>
    <dgm:cxn modelId="{6DC4E9F3-FFFA-4F20-8B35-DFAC8CCC477E}" type="presParOf" srcId="{A32A275A-B150-406F-B6F6-FDEC54951BDA}" destId="{E3FC3358-A14B-4CD6-B844-A939AED7BD0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0504E-4EC5-4C2A-948A-B9350210E52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F17E3B94-8170-4115-9FAF-E95578384D89}">
      <dgm:prSet phldrT="[Text]" custT="1"/>
      <dgm:spPr>
        <a:solidFill>
          <a:schemeClr val="accent1">
            <a:lumMod val="50000"/>
          </a:schemeClr>
        </a:solidFill>
      </dgm:spPr>
      <dgm:t>
        <a:bodyPr/>
        <a:lstStyle/>
        <a:p>
          <a:r>
            <a:rPr lang="en-US" sz="2000" b="1" u="heavy" spc="-10" dirty="0">
              <a:latin typeface="+mn-lt"/>
              <a:cs typeface="Calibri"/>
            </a:rPr>
            <a:t>Process measures</a:t>
          </a:r>
          <a:r>
            <a:rPr lang="en-US" sz="2000" spc="-10" dirty="0">
              <a:latin typeface="+mn-lt"/>
              <a:cs typeface="Calibri"/>
            </a:rPr>
            <a:t>:</a:t>
          </a:r>
          <a:endParaRPr lang="en-US" sz="2000" dirty="0">
            <a:latin typeface="+mn-lt"/>
          </a:endParaRPr>
        </a:p>
      </dgm:t>
    </dgm:pt>
    <dgm:pt modelId="{A94C2422-DD06-475E-9BA6-9C0B6F8D0C83}" type="parTrans" cxnId="{694C2ADA-6C73-42F5-8286-97FFCFEDDF73}">
      <dgm:prSet/>
      <dgm:spPr/>
      <dgm:t>
        <a:bodyPr/>
        <a:lstStyle/>
        <a:p>
          <a:endParaRPr lang="en-US"/>
        </a:p>
      </dgm:t>
    </dgm:pt>
    <dgm:pt modelId="{5B3DF3EE-36D2-4515-9B31-58B81D6BCD77}" type="sibTrans" cxnId="{694C2ADA-6C73-42F5-8286-97FFCFEDDF73}">
      <dgm:prSet/>
      <dgm:spPr/>
      <dgm:t>
        <a:bodyPr/>
        <a:lstStyle/>
        <a:p>
          <a:endParaRPr lang="en-US"/>
        </a:p>
      </dgm:t>
    </dgm:pt>
    <dgm:pt modelId="{7DB6F1F9-0346-4C2C-A9DF-077C244B3191}">
      <dgm:prSet custT="1"/>
      <dgm:spPr>
        <a:solidFill>
          <a:schemeClr val="accent1">
            <a:lumMod val="50000"/>
          </a:schemeClr>
        </a:solidFill>
      </dgm:spPr>
      <dgm:t>
        <a:bodyPr/>
        <a:lstStyle/>
        <a:p>
          <a:r>
            <a:rPr lang="en-US" sz="2000" b="1" u="heavy" spc="-10" dirty="0">
              <a:latin typeface="+mn-lt"/>
              <a:cs typeface="Calibri"/>
            </a:rPr>
            <a:t>Quantitative measures</a:t>
          </a:r>
          <a:r>
            <a:rPr lang="en-US" sz="2000" spc="-10" dirty="0">
              <a:latin typeface="+mn-lt"/>
              <a:cs typeface="Calibri"/>
            </a:rPr>
            <a:t>:</a:t>
          </a:r>
          <a:endParaRPr lang="en-US" sz="2000" b="1" u="heavy" spc="-10" dirty="0">
            <a:latin typeface="+mn-lt"/>
            <a:cs typeface="Calibri"/>
          </a:endParaRPr>
        </a:p>
      </dgm:t>
    </dgm:pt>
    <dgm:pt modelId="{67F6F39C-8DD8-48DB-891A-E0022AC71FDD}" type="parTrans" cxnId="{7EAC0785-D7AE-4873-BBC9-AC749736757D}">
      <dgm:prSet/>
      <dgm:spPr/>
      <dgm:t>
        <a:bodyPr/>
        <a:lstStyle/>
        <a:p>
          <a:endParaRPr lang="en-US"/>
        </a:p>
      </dgm:t>
    </dgm:pt>
    <dgm:pt modelId="{1B296B4A-2748-4F7B-B8D4-5022D15F8BA2}" type="sibTrans" cxnId="{7EAC0785-D7AE-4873-BBC9-AC749736757D}">
      <dgm:prSet/>
      <dgm:spPr/>
      <dgm:t>
        <a:bodyPr/>
        <a:lstStyle/>
        <a:p>
          <a:endParaRPr lang="en-US"/>
        </a:p>
      </dgm:t>
    </dgm:pt>
    <dgm:pt modelId="{25F1E282-5E3B-417B-AC6B-0AE71F7996F0}">
      <dgm:prSet custT="1"/>
      <dgm:spPr>
        <a:solidFill>
          <a:schemeClr val="accent1">
            <a:lumMod val="50000"/>
          </a:schemeClr>
        </a:solidFill>
      </dgm:spPr>
      <dgm:t>
        <a:bodyPr/>
        <a:lstStyle/>
        <a:p>
          <a:r>
            <a:rPr lang="en-US" sz="2000" b="1" u="heavy" spc="-10" dirty="0">
              <a:latin typeface="+mn-lt"/>
              <a:cs typeface="Calibri"/>
            </a:rPr>
            <a:t>Qualitative measures</a:t>
          </a:r>
          <a:r>
            <a:rPr lang="en-US" sz="2000" spc="-10" dirty="0">
              <a:latin typeface="+mn-lt"/>
              <a:cs typeface="Calibri"/>
            </a:rPr>
            <a:t>:</a:t>
          </a:r>
          <a:endParaRPr lang="en-US" sz="2000" dirty="0">
            <a:latin typeface="+mn-lt"/>
            <a:cs typeface="Calibri"/>
          </a:endParaRPr>
        </a:p>
      </dgm:t>
    </dgm:pt>
    <dgm:pt modelId="{218F1B0A-D6BA-4AB3-B976-4B47177F7FC4}" type="parTrans" cxnId="{C1DB067B-A760-430C-B2BD-3F3CF9E1FB88}">
      <dgm:prSet/>
      <dgm:spPr/>
      <dgm:t>
        <a:bodyPr/>
        <a:lstStyle/>
        <a:p>
          <a:endParaRPr lang="en-US"/>
        </a:p>
      </dgm:t>
    </dgm:pt>
    <dgm:pt modelId="{243ABFF1-8F37-4AA2-A635-BCEE830AD8F9}" type="sibTrans" cxnId="{C1DB067B-A760-430C-B2BD-3F3CF9E1FB88}">
      <dgm:prSet/>
      <dgm:spPr/>
      <dgm:t>
        <a:bodyPr/>
        <a:lstStyle/>
        <a:p>
          <a:endParaRPr lang="en-US"/>
        </a:p>
      </dgm:t>
    </dgm:pt>
    <dgm:pt modelId="{2B70C085-FBC5-44F7-BCC6-58109D0EBF26}">
      <dgm:prSet phldrT="[Text]" custT="1"/>
      <dgm:spPr/>
      <dgm:t>
        <a:bodyPr/>
        <a:lstStyle/>
        <a:p>
          <a:r>
            <a:rPr lang="en-US" sz="2000" spc="-5" dirty="0">
              <a:latin typeface="+mn-lt"/>
              <a:cs typeface="Calibri"/>
            </a:rPr>
            <a:t>“Conduct </a:t>
          </a:r>
          <a:r>
            <a:rPr lang="en-US" sz="2000" spc="-10" dirty="0">
              <a:latin typeface="+mn-lt"/>
              <a:cs typeface="Calibri"/>
            </a:rPr>
            <a:t>ongoing </a:t>
          </a:r>
          <a:r>
            <a:rPr lang="en-US" sz="2000" spc="-5" dirty="0">
              <a:latin typeface="+mn-lt"/>
              <a:cs typeface="Calibri"/>
            </a:rPr>
            <a:t>analysis of economic and  </a:t>
          </a:r>
          <a:r>
            <a:rPr lang="en-US" sz="2000" spc="-15" dirty="0">
              <a:latin typeface="+mn-lt"/>
              <a:cs typeface="Calibri"/>
            </a:rPr>
            <a:t>workforce </a:t>
          </a:r>
          <a:r>
            <a:rPr lang="en-US" sz="2000" spc="-10" dirty="0">
              <a:latin typeface="+mn-lt"/>
              <a:cs typeface="Calibri"/>
            </a:rPr>
            <a:t>trends </a:t>
          </a:r>
          <a:r>
            <a:rPr lang="en-US" sz="2000" spc="-15" dirty="0">
              <a:latin typeface="+mn-lt"/>
              <a:cs typeface="Calibri"/>
            </a:rPr>
            <a:t>to </a:t>
          </a:r>
          <a:r>
            <a:rPr lang="en-US" sz="2000" spc="-5" dirty="0">
              <a:latin typeface="+mn-lt"/>
              <a:cs typeface="Calibri"/>
            </a:rPr>
            <a:t>identify </a:t>
          </a:r>
          <a:r>
            <a:rPr lang="en-US" sz="2000" spc="-10" dirty="0">
              <a:latin typeface="+mn-lt"/>
              <a:cs typeface="Calibri"/>
            </a:rPr>
            <a:t>regional </a:t>
          </a:r>
          <a:r>
            <a:rPr lang="en-US" sz="2000" dirty="0">
              <a:latin typeface="+mn-lt"/>
              <a:cs typeface="Calibri"/>
            </a:rPr>
            <a:t>Programs of Study t</a:t>
          </a:r>
          <a:r>
            <a:rPr lang="en-US" sz="2000" spc="-15" dirty="0">
              <a:latin typeface="+mn-lt"/>
              <a:cs typeface="Calibri"/>
            </a:rPr>
            <a:t>o </a:t>
          </a:r>
          <a:r>
            <a:rPr lang="en-US" sz="2000" spc="-5" dirty="0">
              <a:latin typeface="+mn-lt"/>
              <a:cs typeface="Calibri"/>
            </a:rPr>
            <a:t>be </a:t>
          </a:r>
          <a:r>
            <a:rPr lang="en-US" sz="2000" spc="-15" dirty="0">
              <a:latin typeface="+mn-lt"/>
              <a:cs typeface="Calibri"/>
            </a:rPr>
            <a:t>created,  </a:t>
          </a:r>
          <a:r>
            <a:rPr lang="en-US" sz="2000" spc="-10" dirty="0">
              <a:latin typeface="+mn-lt"/>
              <a:cs typeface="Calibri"/>
            </a:rPr>
            <a:t>expanded, </a:t>
          </a:r>
          <a:r>
            <a:rPr lang="en-US" sz="2000" spc="-5" dirty="0">
              <a:latin typeface="+mn-lt"/>
              <a:cs typeface="Calibri"/>
            </a:rPr>
            <a:t>or </a:t>
          </a:r>
          <a:r>
            <a:rPr lang="en-US" sz="2000" spc="-35" dirty="0">
              <a:latin typeface="+mn-lt"/>
              <a:cs typeface="Calibri"/>
            </a:rPr>
            <a:t>discontinued.”</a:t>
          </a:r>
          <a:endParaRPr lang="en-US" sz="2000" dirty="0">
            <a:latin typeface="+mn-lt"/>
          </a:endParaRPr>
        </a:p>
      </dgm:t>
    </dgm:pt>
    <dgm:pt modelId="{5752047F-39CC-4AD3-90A5-99DD844E4CBB}" type="parTrans" cxnId="{B1F585B8-0A93-4529-B946-099DA67BB3AF}">
      <dgm:prSet/>
      <dgm:spPr/>
      <dgm:t>
        <a:bodyPr/>
        <a:lstStyle/>
        <a:p>
          <a:endParaRPr lang="en-US"/>
        </a:p>
      </dgm:t>
    </dgm:pt>
    <dgm:pt modelId="{D56595BE-F933-4BDC-83B6-1476FB1D6E1B}" type="sibTrans" cxnId="{B1F585B8-0A93-4529-B946-099DA67BB3AF}">
      <dgm:prSet/>
      <dgm:spPr/>
      <dgm:t>
        <a:bodyPr/>
        <a:lstStyle/>
        <a:p>
          <a:endParaRPr lang="en-US"/>
        </a:p>
      </dgm:t>
    </dgm:pt>
    <dgm:pt modelId="{DFD6A7CB-87A2-4EAF-811E-7864CBE2CD07}">
      <dgm:prSet custT="1"/>
      <dgm:spPr/>
      <dgm:t>
        <a:bodyPr/>
        <a:lstStyle/>
        <a:p>
          <a:r>
            <a:rPr lang="en-US" sz="2000" spc="-10">
              <a:latin typeface="+mn-lt"/>
              <a:cs typeface="Calibri"/>
            </a:rPr>
            <a:t>“Proportion </a:t>
          </a:r>
          <a:r>
            <a:rPr lang="en-US" sz="2000" spc="-5">
              <a:latin typeface="+mn-lt"/>
              <a:cs typeface="Calibri"/>
            </a:rPr>
            <a:t>of </a:t>
          </a:r>
          <a:r>
            <a:rPr lang="en-US" sz="2000" spc="-10">
              <a:latin typeface="+mn-lt"/>
              <a:cs typeface="Calibri"/>
            </a:rPr>
            <a:t>students </a:t>
          </a:r>
          <a:r>
            <a:rPr lang="en-US" sz="2000" spc="-5">
              <a:latin typeface="+mn-lt"/>
              <a:cs typeface="Calibri"/>
            </a:rPr>
            <a:t>participating </a:t>
          </a:r>
          <a:r>
            <a:rPr lang="en-US" sz="2000">
              <a:latin typeface="+mn-lt"/>
              <a:cs typeface="Calibri"/>
            </a:rPr>
            <a:t>in  </a:t>
          </a:r>
          <a:r>
            <a:rPr lang="en-US" sz="2000" spc="-10">
              <a:latin typeface="+mn-lt"/>
              <a:cs typeface="Calibri"/>
            </a:rPr>
            <a:t>experiential </a:t>
          </a:r>
          <a:r>
            <a:rPr lang="en-US" sz="2000" spc="-5">
              <a:latin typeface="+mn-lt"/>
              <a:cs typeface="Calibri"/>
            </a:rPr>
            <a:t>learning opportunities (lab </a:t>
          </a:r>
          <a:r>
            <a:rPr lang="en-US" sz="2000" spc="-10">
              <a:latin typeface="+mn-lt"/>
              <a:cs typeface="Calibri"/>
            </a:rPr>
            <a:t>work, co-ops,  simulated </a:t>
          </a:r>
          <a:r>
            <a:rPr lang="en-US" sz="2000" spc="-5">
              <a:latin typeface="+mn-lt"/>
              <a:cs typeface="Calibri"/>
            </a:rPr>
            <a:t>workplace, </a:t>
          </a:r>
          <a:r>
            <a:rPr lang="en-US" sz="2000" spc="-15">
              <a:latin typeface="+mn-lt"/>
              <a:cs typeface="Calibri"/>
            </a:rPr>
            <a:t>mentorships, </a:t>
          </a:r>
          <a:r>
            <a:rPr lang="en-US" sz="2000" spc="-10">
              <a:latin typeface="+mn-lt"/>
              <a:cs typeface="Calibri"/>
            </a:rPr>
            <a:t>internships, pre- apprenticeships,</a:t>
          </a:r>
          <a:r>
            <a:rPr lang="en-US" sz="2000" spc="25">
              <a:latin typeface="+mn-lt"/>
              <a:cs typeface="Calibri"/>
            </a:rPr>
            <a:t> </a:t>
          </a:r>
          <a:r>
            <a:rPr lang="en-US" sz="2000" spc="-20">
              <a:latin typeface="+mn-lt"/>
              <a:cs typeface="Calibri"/>
            </a:rPr>
            <a:t>apprenticeships).”</a:t>
          </a:r>
          <a:endParaRPr lang="en-US" sz="2000" b="1" u="heavy" spc="-10" dirty="0">
            <a:latin typeface="+mn-lt"/>
            <a:cs typeface="Calibri"/>
          </a:endParaRPr>
        </a:p>
      </dgm:t>
    </dgm:pt>
    <dgm:pt modelId="{71F448EF-DDE8-4B8F-B481-521FD7350738}" type="parTrans" cxnId="{BF5DFCBF-6F1A-48E1-A2D4-23B3A47FCDAD}">
      <dgm:prSet/>
      <dgm:spPr/>
      <dgm:t>
        <a:bodyPr/>
        <a:lstStyle/>
        <a:p>
          <a:endParaRPr lang="en-US"/>
        </a:p>
      </dgm:t>
    </dgm:pt>
    <dgm:pt modelId="{B181BBBE-2685-4A9D-AF80-FF74FD066F79}" type="sibTrans" cxnId="{BF5DFCBF-6F1A-48E1-A2D4-23B3A47FCDAD}">
      <dgm:prSet/>
      <dgm:spPr/>
      <dgm:t>
        <a:bodyPr/>
        <a:lstStyle/>
        <a:p>
          <a:endParaRPr lang="en-US"/>
        </a:p>
      </dgm:t>
    </dgm:pt>
    <dgm:pt modelId="{1F90A98F-691D-4F5B-876A-9EFEACAA33A6}">
      <dgm:prSet custT="1"/>
      <dgm:spPr/>
      <dgm:t>
        <a:bodyPr/>
        <a:lstStyle/>
        <a:p>
          <a:r>
            <a:rPr lang="en-US" sz="2000" spc="-10" dirty="0">
              <a:latin typeface="+mn-lt"/>
              <a:cs typeface="Calibri"/>
            </a:rPr>
            <a:t>“How </a:t>
          </a:r>
          <a:r>
            <a:rPr lang="en-US" sz="2000" spc="-5" dirty="0">
              <a:latin typeface="+mn-lt"/>
              <a:cs typeface="Calibri"/>
            </a:rPr>
            <a:t>do </a:t>
          </a:r>
          <a:r>
            <a:rPr lang="en-US" sz="2000" spc="-15" dirty="0">
              <a:latin typeface="+mn-lt"/>
              <a:cs typeface="Calibri"/>
            </a:rPr>
            <a:t>we involve the community, and </a:t>
          </a:r>
          <a:r>
            <a:rPr lang="en-US" sz="2000" spc="-5" dirty="0">
              <a:latin typeface="+mn-lt"/>
              <a:cs typeface="Calibri"/>
            </a:rPr>
            <a:t>business and </a:t>
          </a:r>
          <a:r>
            <a:rPr lang="en-US" sz="2000" spc="-10" dirty="0">
              <a:latin typeface="+mn-lt"/>
              <a:cs typeface="Calibri"/>
            </a:rPr>
            <a:t>industry </a:t>
          </a:r>
          <a:r>
            <a:rPr lang="en-US" sz="2000" dirty="0">
              <a:latin typeface="+mn-lt"/>
              <a:cs typeface="Calibri"/>
            </a:rPr>
            <a:t>in </a:t>
          </a:r>
          <a:r>
            <a:rPr lang="en-US" sz="2000" spc="-15" dirty="0">
              <a:latin typeface="+mn-lt"/>
              <a:cs typeface="Calibri"/>
            </a:rPr>
            <a:t>your </a:t>
          </a:r>
          <a:r>
            <a:rPr lang="en-US" sz="2000" spc="-20" dirty="0">
              <a:latin typeface="+mn-lt"/>
              <a:cs typeface="Calibri"/>
            </a:rPr>
            <a:t>program?”</a:t>
          </a:r>
          <a:endParaRPr lang="en-US" sz="2000" dirty="0">
            <a:latin typeface="+mn-lt"/>
            <a:cs typeface="Calibri"/>
          </a:endParaRPr>
        </a:p>
      </dgm:t>
    </dgm:pt>
    <dgm:pt modelId="{7AEA9DD3-6FC3-4539-8128-A1067BB2D5B1}" type="parTrans" cxnId="{AEC8D2DB-1442-4183-8E90-C749F2791776}">
      <dgm:prSet/>
      <dgm:spPr/>
      <dgm:t>
        <a:bodyPr/>
        <a:lstStyle/>
        <a:p>
          <a:endParaRPr lang="en-US"/>
        </a:p>
      </dgm:t>
    </dgm:pt>
    <dgm:pt modelId="{393AAAAA-C526-4F76-9228-576BBD8D4D0F}" type="sibTrans" cxnId="{AEC8D2DB-1442-4183-8E90-C749F2791776}">
      <dgm:prSet/>
      <dgm:spPr/>
      <dgm:t>
        <a:bodyPr/>
        <a:lstStyle/>
        <a:p>
          <a:endParaRPr lang="en-US"/>
        </a:p>
      </dgm:t>
    </dgm:pt>
    <dgm:pt modelId="{EB205A92-46D5-437E-B323-BC88D3E06E3D}" type="pres">
      <dgm:prSet presAssocID="{8260504E-4EC5-4C2A-948A-B9350210E524}" presName="linear" presStyleCnt="0">
        <dgm:presLayoutVars>
          <dgm:dir/>
          <dgm:animLvl val="lvl"/>
          <dgm:resizeHandles val="exact"/>
        </dgm:presLayoutVars>
      </dgm:prSet>
      <dgm:spPr/>
    </dgm:pt>
    <dgm:pt modelId="{1FF88293-66A7-4F8E-9186-EE936AA91C93}" type="pres">
      <dgm:prSet presAssocID="{F17E3B94-8170-4115-9FAF-E95578384D89}" presName="parentLin" presStyleCnt="0"/>
      <dgm:spPr/>
    </dgm:pt>
    <dgm:pt modelId="{737F5927-9827-4E3A-8024-034568E77545}" type="pres">
      <dgm:prSet presAssocID="{F17E3B94-8170-4115-9FAF-E95578384D89}" presName="parentLeftMargin" presStyleLbl="node1" presStyleIdx="0" presStyleCnt="3"/>
      <dgm:spPr/>
    </dgm:pt>
    <dgm:pt modelId="{A807FC04-3867-476A-975E-6A8D608298F4}" type="pres">
      <dgm:prSet presAssocID="{F17E3B94-8170-4115-9FAF-E95578384D89}" presName="parentText" presStyleLbl="node1" presStyleIdx="0" presStyleCnt="3">
        <dgm:presLayoutVars>
          <dgm:chMax val="0"/>
          <dgm:bulletEnabled val="1"/>
        </dgm:presLayoutVars>
      </dgm:prSet>
      <dgm:spPr/>
    </dgm:pt>
    <dgm:pt modelId="{2672C140-0B46-4AC7-A958-C1E7C20E1908}" type="pres">
      <dgm:prSet presAssocID="{F17E3B94-8170-4115-9FAF-E95578384D89}" presName="negativeSpace" presStyleCnt="0"/>
      <dgm:spPr/>
    </dgm:pt>
    <dgm:pt modelId="{A4F8C397-EDEC-40DE-A7F5-4925B54D72D2}" type="pres">
      <dgm:prSet presAssocID="{F17E3B94-8170-4115-9FAF-E95578384D89}" presName="childText" presStyleLbl="conFgAcc1" presStyleIdx="0" presStyleCnt="3">
        <dgm:presLayoutVars>
          <dgm:bulletEnabled val="1"/>
        </dgm:presLayoutVars>
      </dgm:prSet>
      <dgm:spPr/>
    </dgm:pt>
    <dgm:pt modelId="{EB1B07DF-1C6C-4B77-9A16-500C5556314B}" type="pres">
      <dgm:prSet presAssocID="{5B3DF3EE-36D2-4515-9B31-58B81D6BCD77}" presName="spaceBetweenRectangles" presStyleCnt="0"/>
      <dgm:spPr/>
    </dgm:pt>
    <dgm:pt modelId="{99AD2B3C-702C-4367-99C5-4DE96A87A5C6}" type="pres">
      <dgm:prSet presAssocID="{7DB6F1F9-0346-4C2C-A9DF-077C244B3191}" presName="parentLin" presStyleCnt="0"/>
      <dgm:spPr/>
    </dgm:pt>
    <dgm:pt modelId="{7CFE3352-577F-45C0-9C7F-B2BA95D12620}" type="pres">
      <dgm:prSet presAssocID="{7DB6F1F9-0346-4C2C-A9DF-077C244B3191}" presName="parentLeftMargin" presStyleLbl="node1" presStyleIdx="0" presStyleCnt="3"/>
      <dgm:spPr/>
    </dgm:pt>
    <dgm:pt modelId="{BE8C5D5E-B859-42D5-8062-9A11B1810F0F}" type="pres">
      <dgm:prSet presAssocID="{7DB6F1F9-0346-4C2C-A9DF-077C244B3191}" presName="parentText" presStyleLbl="node1" presStyleIdx="1" presStyleCnt="3">
        <dgm:presLayoutVars>
          <dgm:chMax val="0"/>
          <dgm:bulletEnabled val="1"/>
        </dgm:presLayoutVars>
      </dgm:prSet>
      <dgm:spPr/>
    </dgm:pt>
    <dgm:pt modelId="{1410A9B8-54AB-47BA-90FB-ED3B569D17A3}" type="pres">
      <dgm:prSet presAssocID="{7DB6F1F9-0346-4C2C-A9DF-077C244B3191}" presName="negativeSpace" presStyleCnt="0"/>
      <dgm:spPr/>
    </dgm:pt>
    <dgm:pt modelId="{A3BCAA89-1D9F-482B-B7C9-2D60535E3A75}" type="pres">
      <dgm:prSet presAssocID="{7DB6F1F9-0346-4C2C-A9DF-077C244B3191}" presName="childText" presStyleLbl="conFgAcc1" presStyleIdx="1" presStyleCnt="3">
        <dgm:presLayoutVars>
          <dgm:bulletEnabled val="1"/>
        </dgm:presLayoutVars>
      </dgm:prSet>
      <dgm:spPr/>
    </dgm:pt>
    <dgm:pt modelId="{EF0A3D7C-E0BB-44CC-9493-1FB771CD006A}" type="pres">
      <dgm:prSet presAssocID="{1B296B4A-2748-4F7B-B8D4-5022D15F8BA2}" presName="spaceBetweenRectangles" presStyleCnt="0"/>
      <dgm:spPr/>
    </dgm:pt>
    <dgm:pt modelId="{920BB7EE-0266-41E8-9143-6828B0BF1720}" type="pres">
      <dgm:prSet presAssocID="{25F1E282-5E3B-417B-AC6B-0AE71F7996F0}" presName="parentLin" presStyleCnt="0"/>
      <dgm:spPr/>
    </dgm:pt>
    <dgm:pt modelId="{0904E64A-B1E4-4B7B-A328-CEA36052D979}" type="pres">
      <dgm:prSet presAssocID="{25F1E282-5E3B-417B-AC6B-0AE71F7996F0}" presName="parentLeftMargin" presStyleLbl="node1" presStyleIdx="1" presStyleCnt="3"/>
      <dgm:spPr/>
    </dgm:pt>
    <dgm:pt modelId="{E35A6038-2361-4D42-A85F-BE771849DFD3}" type="pres">
      <dgm:prSet presAssocID="{25F1E282-5E3B-417B-AC6B-0AE71F7996F0}" presName="parentText" presStyleLbl="node1" presStyleIdx="2" presStyleCnt="3">
        <dgm:presLayoutVars>
          <dgm:chMax val="0"/>
          <dgm:bulletEnabled val="1"/>
        </dgm:presLayoutVars>
      </dgm:prSet>
      <dgm:spPr/>
    </dgm:pt>
    <dgm:pt modelId="{A049553F-3F1A-4346-847B-DE1067F6389B}" type="pres">
      <dgm:prSet presAssocID="{25F1E282-5E3B-417B-AC6B-0AE71F7996F0}" presName="negativeSpace" presStyleCnt="0"/>
      <dgm:spPr/>
    </dgm:pt>
    <dgm:pt modelId="{FE106D8D-31CD-4784-AF86-46ED96F6758B}" type="pres">
      <dgm:prSet presAssocID="{25F1E282-5E3B-417B-AC6B-0AE71F7996F0}" presName="childText" presStyleLbl="conFgAcc1" presStyleIdx="2" presStyleCnt="3">
        <dgm:presLayoutVars>
          <dgm:bulletEnabled val="1"/>
        </dgm:presLayoutVars>
      </dgm:prSet>
      <dgm:spPr/>
    </dgm:pt>
  </dgm:ptLst>
  <dgm:cxnLst>
    <dgm:cxn modelId="{7433D022-B9C6-41A1-AB70-3D1F22F8EA73}" type="presOf" srcId="{2B70C085-FBC5-44F7-BCC6-58109D0EBF26}" destId="{A4F8C397-EDEC-40DE-A7F5-4925B54D72D2}" srcOrd="0" destOrd="0" presId="urn:microsoft.com/office/officeart/2005/8/layout/list1"/>
    <dgm:cxn modelId="{1ED9EE2D-DE3D-4C4C-B572-8AF48F28359C}" type="presOf" srcId="{F17E3B94-8170-4115-9FAF-E95578384D89}" destId="{A807FC04-3867-476A-975E-6A8D608298F4}" srcOrd="1" destOrd="0" presId="urn:microsoft.com/office/officeart/2005/8/layout/list1"/>
    <dgm:cxn modelId="{FCC3C139-CE63-4E37-996B-B317282AB6D6}" type="presOf" srcId="{7DB6F1F9-0346-4C2C-A9DF-077C244B3191}" destId="{7CFE3352-577F-45C0-9C7F-B2BA95D12620}" srcOrd="0" destOrd="0" presId="urn:microsoft.com/office/officeart/2005/8/layout/list1"/>
    <dgm:cxn modelId="{A86E945B-3B48-482A-8B19-89ABAE88AA2E}" type="presOf" srcId="{7DB6F1F9-0346-4C2C-A9DF-077C244B3191}" destId="{BE8C5D5E-B859-42D5-8062-9A11B1810F0F}" srcOrd="1" destOrd="0" presId="urn:microsoft.com/office/officeart/2005/8/layout/list1"/>
    <dgm:cxn modelId="{5223C05E-D64A-43F4-8C6F-DB4B9DF42562}" type="presOf" srcId="{8260504E-4EC5-4C2A-948A-B9350210E524}" destId="{EB205A92-46D5-437E-B323-BC88D3E06E3D}" srcOrd="0" destOrd="0" presId="urn:microsoft.com/office/officeart/2005/8/layout/list1"/>
    <dgm:cxn modelId="{28F6F371-A4D6-4F69-83D8-17978214CADA}" type="presOf" srcId="{DFD6A7CB-87A2-4EAF-811E-7864CBE2CD07}" destId="{A3BCAA89-1D9F-482B-B7C9-2D60535E3A75}" srcOrd="0" destOrd="0" presId="urn:microsoft.com/office/officeart/2005/8/layout/list1"/>
    <dgm:cxn modelId="{C1DB067B-A760-430C-B2BD-3F3CF9E1FB88}" srcId="{8260504E-4EC5-4C2A-948A-B9350210E524}" destId="{25F1E282-5E3B-417B-AC6B-0AE71F7996F0}" srcOrd="2" destOrd="0" parTransId="{218F1B0A-D6BA-4AB3-B976-4B47177F7FC4}" sibTransId="{243ABFF1-8F37-4AA2-A635-BCEE830AD8F9}"/>
    <dgm:cxn modelId="{7EAC0785-D7AE-4873-BBC9-AC749736757D}" srcId="{8260504E-4EC5-4C2A-948A-B9350210E524}" destId="{7DB6F1F9-0346-4C2C-A9DF-077C244B3191}" srcOrd="1" destOrd="0" parTransId="{67F6F39C-8DD8-48DB-891A-E0022AC71FDD}" sibTransId="{1B296B4A-2748-4F7B-B8D4-5022D15F8BA2}"/>
    <dgm:cxn modelId="{3BD9D286-A4A1-42A8-99C6-6ED92E72F377}" type="presOf" srcId="{25F1E282-5E3B-417B-AC6B-0AE71F7996F0}" destId="{0904E64A-B1E4-4B7B-A328-CEA36052D979}" srcOrd="0" destOrd="0" presId="urn:microsoft.com/office/officeart/2005/8/layout/list1"/>
    <dgm:cxn modelId="{FA224389-79E2-4C13-9C09-F549636C784B}" type="presOf" srcId="{1F90A98F-691D-4F5B-876A-9EFEACAA33A6}" destId="{FE106D8D-31CD-4784-AF86-46ED96F6758B}" srcOrd="0" destOrd="0" presId="urn:microsoft.com/office/officeart/2005/8/layout/list1"/>
    <dgm:cxn modelId="{C2A43C94-ACD3-4513-9C07-9D30CCF0CD0C}" type="presOf" srcId="{F17E3B94-8170-4115-9FAF-E95578384D89}" destId="{737F5927-9827-4E3A-8024-034568E77545}" srcOrd="0" destOrd="0" presId="urn:microsoft.com/office/officeart/2005/8/layout/list1"/>
    <dgm:cxn modelId="{B1F585B8-0A93-4529-B946-099DA67BB3AF}" srcId="{F17E3B94-8170-4115-9FAF-E95578384D89}" destId="{2B70C085-FBC5-44F7-BCC6-58109D0EBF26}" srcOrd="0" destOrd="0" parTransId="{5752047F-39CC-4AD3-90A5-99DD844E4CBB}" sibTransId="{D56595BE-F933-4BDC-83B6-1476FB1D6E1B}"/>
    <dgm:cxn modelId="{F88F35BE-3006-4AE3-9E48-B30B3F89C116}" type="presOf" srcId="{25F1E282-5E3B-417B-AC6B-0AE71F7996F0}" destId="{E35A6038-2361-4D42-A85F-BE771849DFD3}" srcOrd="1" destOrd="0" presId="urn:microsoft.com/office/officeart/2005/8/layout/list1"/>
    <dgm:cxn modelId="{BF5DFCBF-6F1A-48E1-A2D4-23B3A47FCDAD}" srcId="{7DB6F1F9-0346-4C2C-A9DF-077C244B3191}" destId="{DFD6A7CB-87A2-4EAF-811E-7864CBE2CD07}" srcOrd="0" destOrd="0" parTransId="{71F448EF-DDE8-4B8F-B481-521FD7350738}" sibTransId="{B181BBBE-2685-4A9D-AF80-FF74FD066F79}"/>
    <dgm:cxn modelId="{694C2ADA-6C73-42F5-8286-97FFCFEDDF73}" srcId="{8260504E-4EC5-4C2A-948A-B9350210E524}" destId="{F17E3B94-8170-4115-9FAF-E95578384D89}" srcOrd="0" destOrd="0" parTransId="{A94C2422-DD06-475E-9BA6-9C0B6F8D0C83}" sibTransId="{5B3DF3EE-36D2-4515-9B31-58B81D6BCD77}"/>
    <dgm:cxn modelId="{AEC8D2DB-1442-4183-8E90-C749F2791776}" srcId="{25F1E282-5E3B-417B-AC6B-0AE71F7996F0}" destId="{1F90A98F-691D-4F5B-876A-9EFEACAA33A6}" srcOrd="0" destOrd="0" parTransId="{7AEA9DD3-6FC3-4539-8128-A1067BB2D5B1}" sibTransId="{393AAAAA-C526-4F76-9228-576BBD8D4D0F}"/>
    <dgm:cxn modelId="{35CB704B-4D3B-4ED1-8C21-992636A7D3E1}" type="presParOf" srcId="{EB205A92-46D5-437E-B323-BC88D3E06E3D}" destId="{1FF88293-66A7-4F8E-9186-EE936AA91C93}" srcOrd="0" destOrd="0" presId="urn:microsoft.com/office/officeart/2005/8/layout/list1"/>
    <dgm:cxn modelId="{9B5D5838-309E-49D5-B3BF-DF6A74911B47}" type="presParOf" srcId="{1FF88293-66A7-4F8E-9186-EE936AA91C93}" destId="{737F5927-9827-4E3A-8024-034568E77545}" srcOrd="0" destOrd="0" presId="urn:microsoft.com/office/officeart/2005/8/layout/list1"/>
    <dgm:cxn modelId="{6561E57D-C1AD-4CBB-8326-04882923E128}" type="presParOf" srcId="{1FF88293-66A7-4F8E-9186-EE936AA91C93}" destId="{A807FC04-3867-476A-975E-6A8D608298F4}" srcOrd="1" destOrd="0" presId="urn:microsoft.com/office/officeart/2005/8/layout/list1"/>
    <dgm:cxn modelId="{A2225A8B-0301-4810-9A3B-102E715C62D0}" type="presParOf" srcId="{EB205A92-46D5-437E-B323-BC88D3E06E3D}" destId="{2672C140-0B46-4AC7-A958-C1E7C20E1908}" srcOrd="1" destOrd="0" presId="urn:microsoft.com/office/officeart/2005/8/layout/list1"/>
    <dgm:cxn modelId="{3B61BFB4-079E-421F-8DB3-BE4C4A87F748}" type="presParOf" srcId="{EB205A92-46D5-437E-B323-BC88D3E06E3D}" destId="{A4F8C397-EDEC-40DE-A7F5-4925B54D72D2}" srcOrd="2" destOrd="0" presId="urn:microsoft.com/office/officeart/2005/8/layout/list1"/>
    <dgm:cxn modelId="{19A4398F-71EE-457D-B559-046C9026C520}" type="presParOf" srcId="{EB205A92-46D5-437E-B323-BC88D3E06E3D}" destId="{EB1B07DF-1C6C-4B77-9A16-500C5556314B}" srcOrd="3" destOrd="0" presId="urn:microsoft.com/office/officeart/2005/8/layout/list1"/>
    <dgm:cxn modelId="{4AA7863F-CB26-4D52-83AB-2A055A1457AE}" type="presParOf" srcId="{EB205A92-46D5-437E-B323-BC88D3E06E3D}" destId="{99AD2B3C-702C-4367-99C5-4DE96A87A5C6}" srcOrd="4" destOrd="0" presId="urn:microsoft.com/office/officeart/2005/8/layout/list1"/>
    <dgm:cxn modelId="{F48B9865-8284-4DE0-8E6F-1C116A629B0A}" type="presParOf" srcId="{99AD2B3C-702C-4367-99C5-4DE96A87A5C6}" destId="{7CFE3352-577F-45C0-9C7F-B2BA95D12620}" srcOrd="0" destOrd="0" presId="urn:microsoft.com/office/officeart/2005/8/layout/list1"/>
    <dgm:cxn modelId="{DC10EEE8-1202-4B0C-8992-572F44EBAB88}" type="presParOf" srcId="{99AD2B3C-702C-4367-99C5-4DE96A87A5C6}" destId="{BE8C5D5E-B859-42D5-8062-9A11B1810F0F}" srcOrd="1" destOrd="0" presId="urn:microsoft.com/office/officeart/2005/8/layout/list1"/>
    <dgm:cxn modelId="{BE5C6D63-2700-452C-B6BA-2907299A9F07}" type="presParOf" srcId="{EB205A92-46D5-437E-B323-BC88D3E06E3D}" destId="{1410A9B8-54AB-47BA-90FB-ED3B569D17A3}" srcOrd="5" destOrd="0" presId="urn:microsoft.com/office/officeart/2005/8/layout/list1"/>
    <dgm:cxn modelId="{6EA1F861-0E4D-418C-968F-D6D0A65C7DB4}" type="presParOf" srcId="{EB205A92-46D5-437E-B323-BC88D3E06E3D}" destId="{A3BCAA89-1D9F-482B-B7C9-2D60535E3A75}" srcOrd="6" destOrd="0" presId="urn:microsoft.com/office/officeart/2005/8/layout/list1"/>
    <dgm:cxn modelId="{98F80EF0-CCD2-4AE3-B4A3-9C3164BA0FCC}" type="presParOf" srcId="{EB205A92-46D5-437E-B323-BC88D3E06E3D}" destId="{EF0A3D7C-E0BB-44CC-9493-1FB771CD006A}" srcOrd="7" destOrd="0" presId="urn:microsoft.com/office/officeart/2005/8/layout/list1"/>
    <dgm:cxn modelId="{141B2245-C7A4-4A8E-BBDB-9EBD1C3728F3}" type="presParOf" srcId="{EB205A92-46D5-437E-B323-BC88D3E06E3D}" destId="{920BB7EE-0266-41E8-9143-6828B0BF1720}" srcOrd="8" destOrd="0" presId="urn:microsoft.com/office/officeart/2005/8/layout/list1"/>
    <dgm:cxn modelId="{E4F9AEFD-D9F4-48BB-89A0-0637CA36698D}" type="presParOf" srcId="{920BB7EE-0266-41E8-9143-6828B0BF1720}" destId="{0904E64A-B1E4-4B7B-A328-CEA36052D979}" srcOrd="0" destOrd="0" presId="urn:microsoft.com/office/officeart/2005/8/layout/list1"/>
    <dgm:cxn modelId="{B130C5D8-A51D-4336-B66C-4B7756CF36BB}" type="presParOf" srcId="{920BB7EE-0266-41E8-9143-6828B0BF1720}" destId="{E35A6038-2361-4D42-A85F-BE771849DFD3}" srcOrd="1" destOrd="0" presId="urn:microsoft.com/office/officeart/2005/8/layout/list1"/>
    <dgm:cxn modelId="{2AF39C15-1492-4A1E-91B6-B9C7E3F399AA}" type="presParOf" srcId="{EB205A92-46D5-437E-B323-BC88D3E06E3D}" destId="{A049553F-3F1A-4346-847B-DE1067F6389B}" srcOrd="9" destOrd="0" presId="urn:microsoft.com/office/officeart/2005/8/layout/list1"/>
    <dgm:cxn modelId="{22A802E6-2AA6-44D4-96B6-4F99E8035068}" type="presParOf" srcId="{EB205A92-46D5-437E-B323-BC88D3E06E3D}" destId="{FE106D8D-31CD-4784-AF86-46ED96F6758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A7B8E5C-8217-4011-AA33-190D03987663}" type="doc">
      <dgm:prSet loTypeId="urn:microsoft.com/office/officeart/2005/8/layout/bProcess3" loCatId="process" qsTypeId="urn:microsoft.com/office/officeart/2005/8/quickstyle/simple3" qsCatId="simple" csTypeId="urn:microsoft.com/office/officeart/2005/8/colors/accent1_4" csCatId="accent1" phldr="1"/>
      <dgm:spPr/>
    </dgm:pt>
    <dgm:pt modelId="{DD32C02B-F8A7-47C7-971A-BB518D03BA61}">
      <dgm:prSet phldrT="[Text]"/>
      <dgm:spPr/>
      <dgm:t>
        <a:bodyPr/>
        <a:lstStyle/>
        <a:p>
          <a:r>
            <a:rPr lang="en-US" b="1" dirty="0"/>
            <a:t>Identify Planning Team (shareholders).</a:t>
          </a:r>
        </a:p>
      </dgm:t>
      <dgm:extLst>
        <a:ext uri="{E40237B7-FDA0-4F09-8148-C483321AD2D9}">
          <dgm14:cNvPr xmlns:dgm14="http://schemas.microsoft.com/office/drawing/2010/diagram" id="0" name="" descr="Determine levels of performance for indicators&#10;Determine Program Quality indicator(s)&#10;Develop Needs Assessment&#10;Develop Local Application aligned with GAPS&#10;Engage stakeholders throughout process&#10;Hold Awareness sessions (face-to-face &amp; webinars)&#10;Create 4 year Plan&#10;" title="During Transition Year"/>
        </a:ext>
      </dgm:extLst>
    </dgm:pt>
    <dgm:pt modelId="{AFE5082C-CE54-4DBD-8759-827FCB3B4DFC}" type="parTrans" cxnId="{2573988C-A37E-4C44-9F1E-F1EA1CE9ED7E}">
      <dgm:prSet/>
      <dgm:spPr/>
      <dgm:t>
        <a:bodyPr/>
        <a:lstStyle/>
        <a:p>
          <a:endParaRPr lang="en-US"/>
        </a:p>
      </dgm:t>
    </dgm:pt>
    <dgm:pt modelId="{73542546-B4B1-4BBC-9ABB-9C466C76989B}" type="sibTrans" cxnId="{2573988C-A37E-4C44-9F1E-F1EA1CE9ED7E}">
      <dgm:prSet/>
      <dgm:spPr/>
      <dgm:t>
        <a:bodyPr/>
        <a:lstStyle/>
        <a:p>
          <a:endParaRPr lang="en-US"/>
        </a:p>
      </dgm:t>
      <dgm:extLst>
        <a:ext uri="{E40237B7-FDA0-4F09-8148-C483321AD2D9}">
          <dgm14:cNvPr xmlns:dgm14="http://schemas.microsoft.com/office/drawing/2010/diagram" id="0" name="" title="Connecting bar for graphic"/>
        </a:ext>
      </dgm:extLst>
    </dgm:pt>
    <dgm:pt modelId="{44BAD819-9995-4C79-B39E-D784B4F493A4}">
      <dgm:prSet/>
      <dgm:spPr/>
      <dgm:t>
        <a:bodyPr/>
        <a:lstStyle/>
        <a:p>
          <a:r>
            <a:rPr lang="en-US" b="1" dirty="0"/>
            <a:t>Identify data sources (shareholders engage in a review of focused data).</a:t>
          </a:r>
        </a:p>
      </dgm:t>
    </dgm:pt>
    <dgm:pt modelId="{D9E860AA-E931-4E90-85C4-0029C1C33002}" type="parTrans" cxnId="{CBC1D341-2999-4AB3-B6DC-A568A27A8753}">
      <dgm:prSet/>
      <dgm:spPr/>
      <dgm:t>
        <a:bodyPr/>
        <a:lstStyle/>
        <a:p>
          <a:endParaRPr lang="en-US"/>
        </a:p>
      </dgm:t>
    </dgm:pt>
    <dgm:pt modelId="{D644E55A-574E-48E4-AE18-4F8E62D1FD38}" type="sibTrans" cxnId="{CBC1D341-2999-4AB3-B6DC-A568A27A8753}">
      <dgm:prSet/>
      <dgm:spPr/>
      <dgm:t>
        <a:bodyPr/>
        <a:lstStyle/>
        <a:p>
          <a:endParaRPr lang="en-US"/>
        </a:p>
      </dgm:t>
    </dgm:pt>
    <dgm:pt modelId="{B2E93A54-5A05-43BC-A619-D265D051A24B}">
      <dgm:prSet/>
      <dgm:spPr/>
      <dgm:t>
        <a:bodyPr/>
        <a:lstStyle/>
        <a:p>
          <a:r>
            <a:rPr lang="en-US" b="1" dirty="0"/>
            <a:t>Analyze the disaggregated data.</a:t>
          </a:r>
        </a:p>
      </dgm:t>
    </dgm:pt>
    <dgm:pt modelId="{4B3B23C3-496B-4308-A9E7-92B98DB1384B}" type="parTrans" cxnId="{BFB0D7F4-6E3A-4703-8A8C-F9D11CC13C65}">
      <dgm:prSet/>
      <dgm:spPr/>
      <dgm:t>
        <a:bodyPr/>
        <a:lstStyle/>
        <a:p>
          <a:endParaRPr lang="en-US"/>
        </a:p>
      </dgm:t>
    </dgm:pt>
    <dgm:pt modelId="{2DB057FC-5E5E-48BA-A67F-68415099C5DC}" type="sibTrans" cxnId="{BFB0D7F4-6E3A-4703-8A8C-F9D11CC13C65}">
      <dgm:prSet/>
      <dgm:spPr/>
      <dgm:t>
        <a:bodyPr/>
        <a:lstStyle/>
        <a:p>
          <a:endParaRPr lang="en-US"/>
        </a:p>
      </dgm:t>
    </dgm:pt>
    <dgm:pt modelId="{F5B2329E-BA31-4B0D-B39E-4975D372915C}">
      <dgm:prSet/>
      <dgm:spPr/>
      <dgm:t>
        <a:bodyPr/>
        <a:lstStyle/>
        <a:p>
          <a:r>
            <a:rPr lang="en-US" b="1" dirty="0"/>
            <a:t>Identify areas of growth and strength (what is working).</a:t>
          </a:r>
        </a:p>
      </dgm:t>
    </dgm:pt>
    <dgm:pt modelId="{881164AC-17FA-46B5-9B52-B2C33073F7D8}" type="parTrans" cxnId="{9D855498-04BB-4F26-BB2A-EE2D485FC8CA}">
      <dgm:prSet/>
      <dgm:spPr/>
      <dgm:t>
        <a:bodyPr/>
        <a:lstStyle/>
        <a:p>
          <a:endParaRPr lang="en-US"/>
        </a:p>
      </dgm:t>
    </dgm:pt>
    <dgm:pt modelId="{06EE2112-E619-47FD-8DDD-A1D70FBC74FC}" type="sibTrans" cxnId="{9D855498-04BB-4F26-BB2A-EE2D485FC8CA}">
      <dgm:prSet/>
      <dgm:spPr/>
      <dgm:t>
        <a:bodyPr/>
        <a:lstStyle/>
        <a:p>
          <a:endParaRPr lang="en-US"/>
        </a:p>
      </dgm:t>
    </dgm:pt>
    <dgm:pt modelId="{C4D270AD-6B24-4411-A55E-075B47E07A2C}">
      <dgm:prSet/>
      <dgm:spPr/>
      <dgm:t>
        <a:bodyPr/>
        <a:lstStyle/>
        <a:p>
          <a:r>
            <a:rPr lang="en-US" b="1" dirty="0"/>
            <a:t>Identify areas of opportunity (what requires improvement).</a:t>
          </a:r>
        </a:p>
      </dgm:t>
    </dgm:pt>
    <dgm:pt modelId="{4CF446DF-5F19-4A76-94D2-8EB43A9D0A90}" type="parTrans" cxnId="{046BE658-A01E-406E-A31E-83D45A4C736B}">
      <dgm:prSet/>
      <dgm:spPr/>
      <dgm:t>
        <a:bodyPr/>
        <a:lstStyle/>
        <a:p>
          <a:endParaRPr lang="en-US"/>
        </a:p>
      </dgm:t>
    </dgm:pt>
    <dgm:pt modelId="{E2566885-BD4F-4FCB-AE79-FD1CE00E4A59}" type="sibTrans" cxnId="{046BE658-A01E-406E-A31E-83D45A4C736B}">
      <dgm:prSet/>
      <dgm:spPr/>
      <dgm:t>
        <a:bodyPr/>
        <a:lstStyle/>
        <a:p>
          <a:endParaRPr lang="en-US"/>
        </a:p>
      </dgm:t>
    </dgm:pt>
    <dgm:pt modelId="{F3F6AA20-F160-479A-B350-7A882D35641C}">
      <dgm:prSet/>
      <dgm:spPr/>
      <dgm:t>
        <a:bodyPr/>
        <a:lstStyle/>
        <a:p>
          <a:r>
            <a:rPr lang="en-US" b="1" dirty="0"/>
            <a:t>Prioritize opportunities.</a:t>
          </a:r>
        </a:p>
      </dgm:t>
    </dgm:pt>
    <dgm:pt modelId="{E9A5C936-7353-40CC-8AE0-84A4D4E9B92B}" type="parTrans" cxnId="{ED4C6A7C-3EB7-4BF0-8E1E-4E5F30AE2871}">
      <dgm:prSet/>
      <dgm:spPr/>
      <dgm:t>
        <a:bodyPr/>
        <a:lstStyle/>
        <a:p>
          <a:endParaRPr lang="en-US"/>
        </a:p>
      </dgm:t>
    </dgm:pt>
    <dgm:pt modelId="{CEEC1866-3B6F-4DF6-A743-A8ACA67CA211}" type="sibTrans" cxnId="{ED4C6A7C-3EB7-4BF0-8E1E-4E5F30AE2871}">
      <dgm:prSet/>
      <dgm:spPr/>
      <dgm:t>
        <a:bodyPr/>
        <a:lstStyle/>
        <a:p>
          <a:endParaRPr lang="en-US"/>
        </a:p>
      </dgm:t>
    </dgm:pt>
    <dgm:pt modelId="{2C14E227-11DD-47CE-83B3-8A307D73EDAC}" type="pres">
      <dgm:prSet presAssocID="{7A7B8E5C-8217-4011-AA33-190D03987663}" presName="Name0" presStyleCnt="0">
        <dgm:presLayoutVars>
          <dgm:dir/>
          <dgm:resizeHandles val="exact"/>
        </dgm:presLayoutVars>
      </dgm:prSet>
      <dgm:spPr/>
    </dgm:pt>
    <dgm:pt modelId="{3E5D3394-CD3F-46A5-8C85-7768AE585DE0}" type="pres">
      <dgm:prSet presAssocID="{DD32C02B-F8A7-47C7-971A-BB518D03BA61}" presName="node" presStyleLbl="node1" presStyleIdx="0" presStyleCnt="6">
        <dgm:presLayoutVars>
          <dgm:bulletEnabled val="1"/>
        </dgm:presLayoutVars>
      </dgm:prSet>
      <dgm:spPr/>
    </dgm:pt>
    <dgm:pt modelId="{57736776-F493-4FFC-8116-94D2264BADC1}" type="pres">
      <dgm:prSet presAssocID="{73542546-B4B1-4BBC-9ABB-9C466C76989B}" presName="sibTrans" presStyleLbl="sibTrans1D1" presStyleIdx="0" presStyleCnt="5"/>
      <dgm:spPr/>
    </dgm:pt>
    <dgm:pt modelId="{271AE8F9-617F-4728-B51E-56BB87A1A626}" type="pres">
      <dgm:prSet presAssocID="{73542546-B4B1-4BBC-9ABB-9C466C76989B}" presName="connectorText" presStyleLbl="sibTrans1D1" presStyleIdx="0" presStyleCnt="5"/>
      <dgm:spPr/>
    </dgm:pt>
    <dgm:pt modelId="{F2BE07C3-A267-4BFF-AAF0-F228F1A9C092}" type="pres">
      <dgm:prSet presAssocID="{44BAD819-9995-4C79-B39E-D784B4F493A4}" presName="node" presStyleLbl="node1" presStyleIdx="1" presStyleCnt="6">
        <dgm:presLayoutVars>
          <dgm:bulletEnabled val="1"/>
        </dgm:presLayoutVars>
      </dgm:prSet>
      <dgm:spPr/>
    </dgm:pt>
    <dgm:pt modelId="{FE2A4D20-F2FE-4578-8134-CC27BDCD3F28}" type="pres">
      <dgm:prSet presAssocID="{D644E55A-574E-48E4-AE18-4F8E62D1FD38}" presName="sibTrans" presStyleLbl="sibTrans1D1" presStyleIdx="1" presStyleCnt="5"/>
      <dgm:spPr/>
    </dgm:pt>
    <dgm:pt modelId="{62A6C8B1-F6A7-4397-8853-AB263E553B9D}" type="pres">
      <dgm:prSet presAssocID="{D644E55A-574E-48E4-AE18-4F8E62D1FD38}" presName="connectorText" presStyleLbl="sibTrans1D1" presStyleIdx="1" presStyleCnt="5"/>
      <dgm:spPr/>
    </dgm:pt>
    <dgm:pt modelId="{496AB382-06D1-455B-89DA-F8F8E62310E9}" type="pres">
      <dgm:prSet presAssocID="{B2E93A54-5A05-43BC-A619-D265D051A24B}" presName="node" presStyleLbl="node1" presStyleIdx="2" presStyleCnt="6">
        <dgm:presLayoutVars>
          <dgm:bulletEnabled val="1"/>
        </dgm:presLayoutVars>
      </dgm:prSet>
      <dgm:spPr/>
    </dgm:pt>
    <dgm:pt modelId="{9EDBA75C-A92F-4B62-9BB4-0402038DBED5}" type="pres">
      <dgm:prSet presAssocID="{2DB057FC-5E5E-48BA-A67F-68415099C5DC}" presName="sibTrans" presStyleLbl="sibTrans1D1" presStyleIdx="2" presStyleCnt="5"/>
      <dgm:spPr/>
    </dgm:pt>
    <dgm:pt modelId="{5720BC0F-D02D-4376-AD70-12AE4C9DCF59}" type="pres">
      <dgm:prSet presAssocID="{2DB057FC-5E5E-48BA-A67F-68415099C5DC}" presName="connectorText" presStyleLbl="sibTrans1D1" presStyleIdx="2" presStyleCnt="5"/>
      <dgm:spPr/>
    </dgm:pt>
    <dgm:pt modelId="{EAA28A5D-653E-4081-873B-3F7052B201F9}" type="pres">
      <dgm:prSet presAssocID="{F5B2329E-BA31-4B0D-B39E-4975D372915C}" presName="node" presStyleLbl="node1" presStyleIdx="3" presStyleCnt="6">
        <dgm:presLayoutVars>
          <dgm:bulletEnabled val="1"/>
        </dgm:presLayoutVars>
      </dgm:prSet>
      <dgm:spPr/>
    </dgm:pt>
    <dgm:pt modelId="{DEB0E585-8504-4544-AEB0-925DB798E14F}" type="pres">
      <dgm:prSet presAssocID="{06EE2112-E619-47FD-8DDD-A1D70FBC74FC}" presName="sibTrans" presStyleLbl="sibTrans1D1" presStyleIdx="3" presStyleCnt="5"/>
      <dgm:spPr/>
    </dgm:pt>
    <dgm:pt modelId="{F1A0A84A-B804-4A95-9122-27679A25C1E0}" type="pres">
      <dgm:prSet presAssocID="{06EE2112-E619-47FD-8DDD-A1D70FBC74FC}" presName="connectorText" presStyleLbl="sibTrans1D1" presStyleIdx="3" presStyleCnt="5"/>
      <dgm:spPr/>
    </dgm:pt>
    <dgm:pt modelId="{84685620-C62D-4D33-9698-F7BDDD287EE6}" type="pres">
      <dgm:prSet presAssocID="{C4D270AD-6B24-4411-A55E-075B47E07A2C}" presName="node" presStyleLbl="node1" presStyleIdx="4" presStyleCnt="6">
        <dgm:presLayoutVars>
          <dgm:bulletEnabled val="1"/>
        </dgm:presLayoutVars>
      </dgm:prSet>
      <dgm:spPr/>
    </dgm:pt>
    <dgm:pt modelId="{DFE28965-405D-40BF-84A1-1544045D1DB3}" type="pres">
      <dgm:prSet presAssocID="{E2566885-BD4F-4FCB-AE79-FD1CE00E4A59}" presName="sibTrans" presStyleLbl="sibTrans1D1" presStyleIdx="4" presStyleCnt="5"/>
      <dgm:spPr/>
    </dgm:pt>
    <dgm:pt modelId="{345028A6-FB8C-44B7-A73E-36918344D56D}" type="pres">
      <dgm:prSet presAssocID="{E2566885-BD4F-4FCB-AE79-FD1CE00E4A59}" presName="connectorText" presStyleLbl="sibTrans1D1" presStyleIdx="4" presStyleCnt="5"/>
      <dgm:spPr/>
    </dgm:pt>
    <dgm:pt modelId="{1D642E7B-362C-4E9E-AA34-C2D7696458C3}" type="pres">
      <dgm:prSet presAssocID="{F3F6AA20-F160-479A-B350-7A882D35641C}" presName="node" presStyleLbl="node1" presStyleIdx="5" presStyleCnt="6">
        <dgm:presLayoutVars>
          <dgm:bulletEnabled val="1"/>
        </dgm:presLayoutVars>
      </dgm:prSet>
      <dgm:spPr/>
    </dgm:pt>
  </dgm:ptLst>
  <dgm:cxnLst>
    <dgm:cxn modelId="{565E030E-E786-49D2-A559-87501DEBB940}" type="presOf" srcId="{F3F6AA20-F160-479A-B350-7A882D35641C}" destId="{1D642E7B-362C-4E9E-AA34-C2D7696458C3}" srcOrd="0" destOrd="0" presId="urn:microsoft.com/office/officeart/2005/8/layout/bProcess3"/>
    <dgm:cxn modelId="{9E10501F-9ACB-47DB-8264-DAD92B51BE1C}" type="presOf" srcId="{06EE2112-E619-47FD-8DDD-A1D70FBC74FC}" destId="{DEB0E585-8504-4544-AEB0-925DB798E14F}" srcOrd="0" destOrd="0" presId="urn:microsoft.com/office/officeart/2005/8/layout/bProcess3"/>
    <dgm:cxn modelId="{325F2222-4984-4FEC-B026-53C75739E705}" type="presOf" srcId="{73542546-B4B1-4BBC-9ABB-9C466C76989B}" destId="{271AE8F9-617F-4728-B51E-56BB87A1A626}" srcOrd="1" destOrd="0" presId="urn:microsoft.com/office/officeart/2005/8/layout/bProcess3"/>
    <dgm:cxn modelId="{F2006931-99FB-4C32-A2C4-075870F293A5}" type="presOf" srcId="{2DB057FC-5E5E-48BA-A67F-68415099C5DC}" destId="{5720BC0F-D02D-4376-AD70-12AE4C9DCF59}" srcOrd="1" destOrd="0" presId="urn:microsoft.com/office/officeart/2005/8/layout/bProcess3"/>
    <dgm:cxn modelId="{CBC1D341-2999-4AB3-B6DC-A568A27A8753}" srcId="{7A7B8E5C-8217-4011-AA33-190D03987663}" destId="{44BAD819-9995-4C79-B39E-D784B4F493A4}" srcOrd="1" destOrd="0" parTransId="{D9E860AA-E931-4E90-85C4-0029C1C33002}" sibTransId="{D644E55A-574E-48E4-AE18-4F8E62D1FD38}"/>
    <dgm:cxn modelId="{5D277842-4049-42AC-9328-2EC5F189721F}" type="presOf" srcId="{C4D270AD-6B24-4411-A55E-075B47E07A2C}" destId="{84685620-C62D-4D33-9698-F7BDDD287EE6}" srcOrd="0" destOrd="0" presId="urn:microsoft.com/office/officeart/2005/8/layout/bProcess3"/>
    <dgm:cxn modelId="{AACBB76C-95B1-46DC-9022-E17AF93E8E1D}" type="presOf" srcId="{7A7B8E5C-8217-4011-AA33-190D03987663}" destId="{2C14E227-11DD-47CE-83B3-8A307D73EDAC}" srcOrd="0" destOrd="0" presId="urn:microsoft.com/office/officeart/2005/8/layout/bProcess3"/>
    <dgm:cxn modelId="{046BE658-A01E-406E-A31E-83D45A4C736B}" srcId="{7A7B8E5C-8217-4011-AA33-190D03987663}" destId="{C4D270AD-6B24-4411-A55E-075B47E07A2C}" srcOrd="4" destOrd="0" parTransId="{4CF446DF-5F19-4A76-94D2-8EB43A9D0A90}" sibTransId="{E2566885-BD4F-4FCB-AE79-FD1CE00E4A59}"/>
    <dgm:cxn modelId="{18A5A959-976E-44F3-907D-E9B386E3EE41}" type="presOf" srcId="{E2566885-BD4F-4FCB-AE79-FD1CE00E4A59}" destId="{345028A6-FB8C-44B7-A73E-36918344D56D}" srcOrd="1" destOrd="0" presId="urn:microsoft.com/office/officeart/2005/8/layout/bProcess3"/>
    <dgm:cxn modelId="{ED4C6A7C-3EB7-4BF0-8E1E-4E5F30AE2871}" srcId="{7A7B8E5C-8217-4011-AA33-190D03987663}" destId="{F3F6AA20-F160-479A-B350-7A882D35641C}" srcOrd="5" destOrd="0" parTransId="{E9A5C936-7353-40CC-8AE0-84A4D4E9B92B}" sibTransId="{CEEC1866-3B6F-4DF6-A743-A8ACA67CA211}"/>
    <dgm:cxn modelId="{61002486-0308-4119-8E99-7CFC40F91FC9}" type="presOf" srcId="{B2E93A54-5A05-43BC-A619-D265D051A24B}" destId="{496AB382-06D1-455B-89DA-F8F8E62310E9}" srcOrd="0" destOrd="0" presId="urn:microsoft.com/office/officeart/2005/8/layout/bProcess3"/>
    <dgm:cxn modelId="{2573988C-A37E-4C44-9F1E-F1EA1CE9ED7E}" srcId="{7A7B8E5C-8217-4011-AA33-190D03987663}" destId="{DD32C02B-F8A7-47C7-971A-BB518D03BA61}" srcOrd="0" destOrd="0" parTransId="{AFE5082C-CE54-4DBD-8759-827FCB3B4DFC}" sibTransId="{73542546-B4B1-4BBC-9ABB-9C466C76989B}"/>
    <dgm:cxn modelId="{9D855498-04BB-4F26-BB2A-EE2D485FC8CA}" srcId="{7A7B8E5C-8217-4011-AA33-190D03987663}" destId="{F5B2329E-BA31-4B0D-B39E-4975D372915C}" srcOrd="3" destOrd="0" parTransId="{881164AC-17FA-46B5-9B52-B2C33073F7D8}" sibTransId="{06EE2112-E619-47FD-8DDD-A1D70FBC74FC}"/>
    <dgm:cxn modelId="{7ADD2FAE-9F9D-430D-A4A9-A7C033AD31B0}" type="presOf" srcId="{D644E55A-574E-48E4-AE18-4F8E62D1FD38}" destId="{62A6C8B1-F6A7-4397-8853-AB263E553B9D}" srcOrd="1" destOrd="0" presId="urn:microsoft.com/office/officeart/2005/8/layout/bProcess3"/>
    <dgm:cxn modelId="{A4AE84B1-65DF-4A83-B4F5-805F6D3C895C}" type="presOf" srcId="{F5B2329E-BA31-4B0D-B39E-4975D372915C}" destId="{EAA28A5D-653E-4081-873B-3F7052B201F9}" srcOrd="0" destOrd="0" presId="urn:microsoft.com/office/officeart/2005/8/layout/bProcess3"/>
    <dgm:cxn modelId="{1B9A73CB-B395-4008-B06C-58D2D6F2651B}" type="presOf" srcId="{E2566885-BD4F-4FCB-AE79-FD1CE00E4A59}" destId="{DFE28965-405D-40BF-84A1-1544045D1DB3}" srcOrd="0" destOrd="0" presId="urn:microsoft.com/office/officeart/2005/8/layout/bProcess3"/>
    <dgm:cxn modelId="{062D99CB-FABC-4301-8C2E-065FD4A76705}" type="presOf" srcId="{06EE2112-E619-47FD-8DDD-A1D70FBC74FC}" destId="{F1A0A84A-B804-4A95-9122-27679A25C1E0}" srcOrd="1" destOrd="0" presId="urn:microsoft.com/office/officeart/2005/8/layout/bProcess3"/>
    <dgm:cxn modelId="{24DFF1CF-EEE7-4E99-8239-B87302A57571}" type="presOf" srcId="{DD32C02B-F8A7-47C7-971A-BB518D03BA61}" destId="{3E5D3394-CD3F-46A5-8C85-7768AE585DE0}" srcOrd="0" destOrd="0" presId="urn:microsoft.com/office/officeart/2005/8/layout/bProcess3"/>
    <dgm:cxn modelId="{352167D4-B2D8-4FD4-B754-F517C4905102}" type="presOf" srcId="{44BAD819-9995-4C79-B39E-D784B4F493A4}" destId="{F2BE07C3-A267-4BFF-AAF0-F228F1A9C092}" srcOrd="0" destOrd="0" presId="urn:microsoft.com/office/officeart/2005/8/layout/bProcess3"/>
    <dgm:cxn modelId="{667DD1DD-E66B-43B9-B1AB-0B4F7D9E08E7}" type="presOf" srcId="{2DB057FC-5E5E-48BA-A67F-68415099C5DC}" destId="{9EDBA75C-A92F-4B62-9BB4-0402038DBED5}" srcOrd="0" destOrd="0" presId="urn:microsoft.com/office/officeart/2005/8/layout/bProcess3"/>
    <dgm:cxn modelId="{456C2AE5-76E0-410B-A7A1-B0195799C3FC}" type="presOf" srcId="{D644E55A-574E-48E4-AE18-4F8E62D1FD38}" destId="{FE2A4D20-F2FE-4578-8134-CC27BDCD3F28}" srcOrd="0" destOrd="0" presId="urn:microsoft.com/office/officeart/2005/8/layout/bProcess3"/>
    <dgm:cxn modelId="{57527EF1-E020-4CDF-9740-873C8A7D0100}" type="presOf" srcId="{73542546-B4B1-4BBC-9ABB-9C466C76989B}" destId="{57736776-F493-4FFC-8116-94D2264BADC1}" srcOrd="0" destOrd="0" presId="urn:microsoft.com/office/officeart/2005/8/layout/bProcess3"/>
    <dgm:cxn modelId="{BFB0D7F4-6E3A-4703-8A8C-F9D11CC13C65}" srcId="{7A7B8E5C-8217-4011-AA33-190D03987663}" destId="{B2E93A54-5A05-43BC-A619-D265D051A24B}" srcOrd="2" destOrd="0" parTransId="{4B3B23C3-496B-4308-A9E7-92B98DB1384B}" sibTransId="{2DB057FC-5E5E-48BA-A67F-68415099C5DC}"/>
    <dgm:cxn modelId="{988701E6-063C-4520-A2C1-8540BB5C5F20}" type="presParOf" srcId="{2C14E227-11DD-47CE-83B3-8A307D73EDAC}" destId="{3E5D3394-CD3F-46A5-8C85-7768AE585DE0}" srcOrd="0" destOrd="0" presId="urn:microsoft.com/office/officeart/2005/8/layout/bProcess3"/>
    <dgm:cxn modelId="{A2C86C27-2C46-4C05-A37C-11896AC2256B}" type="presParOf" srcId="{2C14E227-11DD-47CE-83B3-8A307D73EDAC}" destId="{57736776-F493-4FFC-8116-94D2264BADC1}" srcOrd="1" destOrd="0" presId="urn:microsoft.com/office/officeart/2005/8/layout/bProcess3"/>
    <dgm:cxn modelId="{D1C1028C-0900-49CF-8987-FCF978AD50BA}" type="presParOf" srcId="{57736776-F493-4FFC-8116-94D2264BADC1}" destId="{271AE8F9-617F-4728-B51E-56BB87A1A626}" srcOrd="0" destOrd="0" presId="urn:microsoft.com/office/officeart/2005/8/layout/bProcess3"/>
    <dgm:cxn modelId="{E57733FD-89B5-48B3-9E6F-4FE0FE82312A}" type="presParOf" srcId="{2C14E227-11DD-47CE-83B3-8A307D73EDAC}" destId="{F2BE07C3-A267-4BFF-AAF0-F228F1A9C092}" srcOrd="2" destOrd="0" presId="urn:microsoft.com/office/officeart/2005/8/layout/bProcess3"/>
    <dgm:cxn modelId="{BC756959-6B87-4DF5-BA46-1D2E04EF92E5}" type="presParOf" srcId="{2C14E227-11DD-47CE-83B3-8A307D73EDAC}" destId="{FE2A4D20-F2FE-4578-8134-CC27BDCD3F28}" srcOrd="3" destOrd="0" presId="urn:microsoft.com/office/officeart/2005/8/layout/bProcess3"/>
    <dgm:cxn modelId="{D76DEED1-AB5E-4FA1-954E-9134426103E5}" type="presParOf" srcId="{FE2A4D20-F2FE-4578-8134-CC27BDCD3F28}" destId="{62A6C8B1-F6A7-4397-8853-AB263E553B9D}" srcOrd="0" destOrd="0" presId="urn:microsoft.com/office/officeart/2005/8/layout/bProcess3"/>
    <dgm:cxn modelId="{D3D53524-77CC-4436-A8B4-D4FA4F93756F}" type="presParOf" srcId="{2C14E227-11DD-47CE-83B3-8A307D73EDAC}" destId="{496AB382-06D1-455B-89DA-F8F8E62310E9}" srcOrd="4" destOrd="0" presId="urn:microsoft.com/office/officeart/2005/8/layout/bProcess3"/>
    <dgm:cxn modelId="{11C15EA9-06DA-428D-862E-974CEFB90966}" type="presParOf" srcId="{2C14E227-11DD-47CE-83B3-8A307D73EDAC}" destId="{9EDBA75C-A92F-4B62-9BB4-0402038DBED5}" srcOrd="5" destOrd="0" presId="urn:microsoft.com/office/officeart/2005/8/layout/bProcess3"/>
    <dgm:cxn modelId="{A98A2537-BF35-48D9-BA62-98BB5A5F4F60}" type="presParOf" srcId="{9EDBA75C-A92F-4B62-9BB4-0402038DBED5}" destId="{5720BC0F-D02D-4376-AD70-12AE4C9DCF59}" srcOrd="0" destOrd="0" presId="urn:microsoft.com/office/officeart/2005/8/layout/bProcess3"/>
    <dgm:cxn modelId="{C77A34CA-F6FB-4172-BB18-F39B7B173A46}" type="presParOf" srcId="{2C14E227-11DD-47CE-83B3-8A307D73EDAC}" destId="{EAA28A5D-653E-4081-873B-3F7052B201F9}" srcOrd="6" destOrd="0" presId="urn:microsoft.com/office/officeart/2005/8/layout/bProcess3"/>
    <dgm:cxn modelId="{934DBEFB-25F3-469F-9139-74DAE0953D29}" type="presParOf" srcId="{2C14E227-11DD-47CE-83B3-8A307D73EDAC}" destId="{DEB0E585-8504-4544-AEB0-925DB798E14F}" srcOrd="7" destOrd="0" presId="urn:microsoft.com/office/officeart/2005/8/layout/bProcess3"/>
    <dgm:cxn modelId="{8333D8A2-E746-48E7-83D5-401961FD6916}" type="presParOf" srcId="{DEB0E585-8504-4544-AEB0-925DB798E14F}" destId="{F1A0A84A-B804-4A95-9122-27679A25C1E0}" srcOrd="0" destOrd="0" presId="urn:microsoft.com/office/officeart/2005/8/layout/bProcess3"/>
    <dgm:cxn modelId="{28347BAD-44FD-4337-8C89-94A7DA3FF80D}" type="presParOf" srcId="{2C14E227-11DD-47CE-83B3-8A307D73EDAC}" destId="{84685620-C62D-4D33-9698-F7BDDD287EE6}" srcOrd="8" destOrd="0" presId="urn:microsoft.com/office/officeart/2005/8/layout/bProcess3"/>
    <dgm:cxn modelId="{267A3518-A50D-412D-9A06-69844C4D020D}" type="presParOf" srcId="{2C14E227-11DD-47CE-83B3-8A307D73EDAC}" destId="{DFE28965-405D-40BF-84A1-1544045D1DB3}" srcOrd="9" destOrd="0" presId="urn:microsoft.com/office/officeart/2005/8/layout/bProcess3"/>
    <dgm:cxn modelId="{C1723F3D-824B-4CD9-B7D2-7627DA43800B}" type="presParOf" srcId="{DFE28965-405D-40BF-84A1-1544045D1DB3}" destId="{345028A6-FB8C-44B7-A73E-36918344D56D}" srcOrd="0" destOrd="0" presId="urn:microsoft.com/office/officeart/2005/8/layout/bProcess3"/>
    <dgm:cxn modelId="{20C6C8C9-1FD3-4369-AD77-F40B0D939DAB}" type="presParOf" srcId="{2C14E227-11DD-47CE-83B3-8A307D73EDAC}" destId="{1D642E7B-362C-4E9E-AA34-C2D7696458C3}"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7B8E5C-8217-4011-AA33-190D03987663}" type="doc">
      <dgm:prSet loTypeId="urn:microsoft.com/office/officeart/2005/8/layout/hProcess3" loCatId="process" qsTypeId="urn:microsoft.com/office/officeart/2005/8/quickstyle/simple3" qsCatId="simple" csTypeId="urn:microsoft.com/office/officeart/2005/8/colors/accent1_4" csCatId="accent1" phldr="1"/>
      <dgm:spPr/>
    </dgm:pt>
    <dgm:pt modelId="{DD32C02B-F8A7-47C7-971A-BB518D03BA61}">
      <dgm:prSet phldrT="[Text]"/>
      <dgm:spPr/>
      <dgm:t>
        <a:bodyPr/>
        <a:lstStyle/>
        <a:p>
          <a:r>
            <a:rPr lang="en-US" b="1" dirty="0"/>
            <a:t>Statewide top 5 industry sectors with 10 year job growth projection</a:t>
          </a:r>
        </a:p>
      </dgm:t>
      <dgm:extLst>
        <a:ext uri="{E40237B7-FDA0-4F09-8148-C483321AD2D9}">
          <dgm14:cNvPr xmlns:dgm14="http://schemas.microsoft.com/office/drawing/2010/diagram" id="0" name="" descr="Determine levels of performance for indicators&#10;Determine Program Quality indicator(s)&#10;Develop Needs Assessment&#10;Develop Local Application aligned with GAPS&#10;Engage stakeholders throughout process&#10;Hold Awareness sessions (face-to-face &amp; webinars)&#10;Create 4 year Plan&#10;" title="During Transition Year"/>
        </a:ext>
      </dgm:extLst>
    </dgm:pt>
    <dgm:pt modelId="{AFE5082C-CE54-4DBD-8759-827FCB3B4DFC}" type="parTrans" cxnId="{2573988C-A37E-4C44-9F1E-F1EA1CE9ED7E}">
      <dgm:prSet/>
      <dgm:spPr/>
      <dgm:t>
        <a:bodyPr/>
        <a:lstStyle/>
        <a:p>
          <a:endParaRPr lang="en-US"/>
        </a:p>
      </dgm:t>
    </dgm:pt>
    <dgm:pt modelId="{73542546-B4B1-4BBC-9ABB-9C466C76989B}" type="sibTrans" cxnId="{2573988C-A37E-4C44-9F1E-F1EA1CE9ED7E}">
      <dgm:prSet/>
      <dgm:spPr/>
      <dgm:t>
        <a:bodyPr/>
        <a:lstStyle/>
        <a:p>
          <a:endParaRPr lang="en-US"/>
        </a:p>
      </dgm:t>
    </dgm:pt>
    <dgm:pt modelId="{2E404817-13A5-4C21-91F9-BD264B3CEC40}">
      <dgm:prSet/>
      <dgm:spPr/>
      <dgm:t>
        <a:bodyPr/>
        <a:lstStyle/>
        <a:p>
          <a:r>
            <a:rPr lang="en-US" b="1" dirty="0"/>
            <a:t>Local and regional top industry sectors with 10 year job growth projection</a:t>
          </a:r>
        </a:p>
      </dgm:t>
    </dgm:pt>
    <dgm:pt modelId="{7FDFCC75-665A-4C96-A228-3009B051CD7D}" type="parTrans" cxnId="{C1F10942-82BA-4848-9D70-71C332E87220}">
      <dgm:prSet/>
      <dgm:spPr/>
      <dgm:t>
        <a:bodyPr/>
        <a:lstStyle/>
        <a:p>
          <a:endParaRPr lang="en-US"/>
        </a:p>
      </dgm:t>
    </dgm:pt>
    <dgm:pt modelId="{19EDEA70-25A5-418A-B149-323A1BA93DE5}" type="sibTrans" cxnId="{C1F10942-82BA-4848-9D70-71C332E87220}">
      <dgm:prSet/>
      <dgm:spPr/>
      <dgm:t>
        <a:bodyPr/>
        <a:lstStyle/>
        <a:p>
          <a:endParaRPr lang="en-US"/>
        </a:p>
      </dgm:t>
    </dgm:pt>
    <dgm:pt modelId="{BDA43093-2F5A-4207-8A60-3C2EF30D1A73}">
      <dgm:prSet/>
      <dgm:spPr/>
      <dgm:t>
        <a:bodyPr/>
        <a:lstStyle/>
        <a:p>
          <a:r>
            <a:rPr lang="en-US" b="1" dirty="0"/>
            <a:t>Assessment of Program quality</a:t>
          </a:r>
        </a:p>
      </dgm:t>
    </dgm:pt>
    <dgm:pt modelId="{7F4129BB-6675-467F-8183-4CE1DC142CC0}" type="parTrans" cxnId="{F005366C-1954-4097-986B-A3BD11D968F3}">
      <dgm:prSet/>
      <dgm:spPr/>
      <dgm:t>
        <a:bodyPr/>
        <a:lstStyle/>
        <a:p>
          <a:endParaRPr lang="en-US"/>
        </a:p>
      </dgm:t>
    </dgm:pt>
    <dgm:pt modelId="{3F79FEF5-ABF8-40E8-88F0-A92D6A647149}" type="sibTrans" cxnId="{F005366C-1954-4097-986B-A3BD11D968F3}">
      <dgm:prSet/>
      <dgm:spPr/>
      <dgm:t>
        <a:bodyPr/>
        <a:lstStyle/>
        <a:p>
          <a:endParaRPr lang="en-US"/>
        </a:p>
      </dgm:t>
    </dgm:pt>
    <dgm:pt modelId="{4C62B52D-E98D-42FE-A30D-3652122918E1}">
      <dgm:prSet phldrT="[Text]"/>
      <dgm:spPr/>
      <dgm:t>
        <a:bodyPr/>
        <a:lstStyle/>
        <a:p>
          <a:r>
            <a:rPr lang="en-US" b="1"/>
            <a:t>Statewide performance goals</a:t>
          </a:r>
          <a:endParaRPr lang="en-US" b="1" dirty="0"/>
        </a:p>
      </dgm:t>
      <dgm:extLst>
        <a:ext uri="{E40237B7-FDA0-4F09-8148-C483321AD2D9}">
          <dgm14:cNvPr xmlns:dgm14="http://schemas.microsoft.com/office/drawing/2010/diagram" id="0" name="" descr="Determine levels of performance for indicators&#10;Determine Program Quality indicator(s)&#10;Develop Needs Assessment&#10;Develop Local Application aligned with GAPS&#10;Engage stakeholders throughout process&#10;Hold Awareness sessions (face-to-face &amp; webinars)&#10;Create 4 year Plan&#10;" title="During Transition Year"/>
        </a:ext>
      </dgm:extLst>
    </dgm:pt>
    <dgm:pt modelId="{7F6CEFCA-15A9-4C08-BFAB-91E54A323E7B}" type="parTrans" cxnId="{C3CB063B-EAD9-4B0B-B3CE-5CEA6FB69686}">
      <dgm:prSet/>
      <dgm:spPr/>
      <dgm:t>
        <a:bodyPr/>
        <a:lstStyle/>
        <a:p>
          <a:endParaRPr lang="en-US"/>
        </a:p>
      </dgm:t>
    </dgm:pt>
    <dgm:pt modelId="{498FF780-D309-4EF5-9959-1B7C56DDC3B5}" type="sibTrans" cxnId="{C3CB063B-EAD9-4B0B-B3CE-5CEA6FB69686}">
      <dgm:prSet/>
      <dgm:spPr/>
      <dgm:t>
        <a:bodyPr/>
        <a:lstStyle/>
        <a:p>
          <a:endParaRPr lang="en-US"/>
        </a:p>
      </dgm:t>
    </dgm:pt>
    <dgm:pt modelId="{CBF7634F-2E26-43FC-80A4-A5EEC43CC79E}" type="pres">
      <dgm:prSet presAssocID="{7A7B8E5C-8217-4011-AA33-190D03987663}" presName="Name0" presStyleCnt="0">
        <dgm:presLayoutVars>
          <dgm:dir/>
          <dgm:animLvl val="lvl"/>
          <dgm:resizeHandles val="exact"/>
        </dgm:presLayoutVars>
      </dgm:prSet>
      <dgm:spPr/>
    </dgm:pt>
    <dgm:pt modelId="{E50C1A85-E9D0-4015-B06D-4768E0AC0568}" type="pres">
      <dgm:prSet presAssocID="{7A7B8E5C-8217-4011-AA33-190D03987663}" presName="dummy" presStyleCnt="0"/>
      <dgm:spPr/>
    </dgm:pt>
    <dgm:pt modelId="{B123EC76-BE9A-432E-BDAE-755FD4BE50DB}" type="pres">
      <dgm:prSet presAssocID="{7A7B8E5C-8217-4011-AA33-190D03987663}" presName="linH" presStyleCnt="0"/>
      <dgm:spPr/>
    </dgm:pt>
    <dgm:pt modelId="{F75EB2E0-BC59-4A6B-B700-532D3F02DFDF}" type="pres">
      <dgm:prSet presAssocID="{7A7B8E5C-8217-4011-AA33-190D03987663}" presName="padding1" presStyleCnt="0"/>
      <dgm:spPr/>
    </dgm:pt>
    <dgm:pt modelId="{0E777FCD-4CB0-4068-8222-2FE4AEFB1C43}" type="pres">
      <dgm:prSet presAssocID="{DD32C02B-F8A7-47C7-971A-BB518D03BA61}" presName="linV" presStyleCnt="0"/>
      <dgm:spPr/>
    </dgm:pt>
    <dgm:pt modelId="{EBB45265-C653-4B39-AD21-DA3B782ACFE0}" type="pres">
      <dgm:prSet presAssocID="{DD32C02B-F8A7-47C7-971A-BB518D03BA61}" presName="spVertical1" presStyleCnt="0"/>
      <dgm:spPr/>
    </dgm:pt>
    <dgm:pt modelId="{C2548A10-D3E7-49B4-B2F9-D5FD146F645C}" type="pres">
      <dgm:prSet presAssocID="{DD32C02B-F8A7-47C7-971A-BB518D03BA61}" presName="parTx" presStyleLbl="revTx" presStyleIdx="0" presStyleCnt="4">
        <dgm:presLayoutVars>
          <dgm:chMax val="0"/>
          <dgm:chPref val="0"/>
          <dgm:bulletEnabled val="1"/>
        </dgm:presLayoutVars>
      </dgm:prSet>
      <dgm:spPr/>
    </dgm:pt>
    <dgm:pt modelId="{371E903B-21B8-4444-8CD0-089F656C5140}" type="pres">
      <dgm:prSet presAssocID="{DD32C02B-F8A7-47C7-971A-BB518D03BA61}" presName="spVertical2" presStyleCnt="0"/>
      <dgm:spPr/>
    </dgm:pt>
    <dgm:pt modelId="{5E96F86D-6F64-4AE8-8FCC-4A430606BDB1}" type="pres">
      <dgm:prSet presAssocID="{DD32C02B-F8A7-47C7-971A-BB518D03BA61}" presName="spVertical3" presStyleCnt="0"/>
      <dgm:spPr/>
    </dgm:pt>
    <dgm:pt modelId="{2BECAA60-D710-4C61-A2B3-759CD9830461}" type="pres">
      <dgm:prSet presAssocID="{73542546-B4B1-4BBC-9ABB-9C466C76989B}" presName="space" presStyleCnt="0"/>
      <dgm:spPr/>
    </dgm:pt>
    <dgm:pt modelId="{8E30B857-4425-443F-97C1-6B94CE4C3214}" type="pres">
      <dgm:prSet presAssocID="{4C62B52D-E98D-42FE-A30D-3652122918E1}" presName="linV" presStyleCnt="0"/>
      <dgm:spPr/>
    </dgm:pt>
    <dgm:pt modelId="{50EF50E2-806F-409F-BB18-ACDC90E1BC09}" type="pres">
      <dgm:prSet presAssocID="{4C62B52D-E98D-42FE-A30D-3652122918E1}" presName="spVertical1" presStyleCnt="0"/>
      <dgm:spPr/>
    </dgm:pt>
    <dgm:pt modelId="{3264A2A2-3EAA-43D8-9854-575DE43FC6EB}" type="pres">
      <dgm:prSet presAssocID="{4C62B52D-E98D-42FE-A30D-3652122918E1}" presName="parTx" presStyleLbl="revTx" presStyleIdx="1" presStyleCnt="4">
        <dgm:presLayoutVars>
          <dgm:chMax val="0"/>
          <dgm:chPref val="0"/>
          <dgm:bulletEnabled val="1"/>
        </dgm:presLayoutVars>
      </dgm:prSet>
      <dgm:spPr/>
    </dgm:pt>
    <dgm:pt modelId="{BE7F64BE-7113-4C77-8AF8-D77DE5DC31FB}" type="pres">
      <dgm:prSet presAssocID="{4C62B52D-E98D-42FE-A30D-3652122918E1}" presName="spVertical2" presStyleCnt="0"/>
      <dgm:spPr/>
    </dgm:pt>
    <dgm:pt modelId="{1B8BDB97-F0C5-47A6-B823-12FF0B0C0F79}" type="pres">
      <dgm:prSet presAssocID="{4C62B52D-E98D-42FE-A30D-3652122918E1}" presName="spVertical3" presStyleCnt="0"/>
      <dgm:spPr/>
    </dgm:pt>
    <dgm:pt modelId="{7BEBE031-92C9-42B1-9BFC-3A261114311A}" type="pres">
      <dgm:prSet presAssocID="{498FF780-D309-4EF5-9959-1B7C56DDC3B5}" presName="space" presStyleCnt="0"/>
      <dgm:spPr/>
    </dgm:pt>
    <dgm:pt modelId="{0F07CB93-253F-41B8-B2D4-8CEBF7236193}" type="pres">
      <dgm:prSet presAssocID="{2E404817-13A5-4C21-91F9-BD264B3CEC40}" presName="linV" presStyleCnt="0"/>
      <dgm:spPr/>
    </dgm:pt>
    <dgm:pt modelId="{986CA708-82AA-4171-8BF9-60E8EA6FF038}" type="pres">
      <dgm:prSet presAssocID="{2E404817-13A5-4C21-91F9-BD264B3CEC40}" presName="spVertical1" presStyleCnt="0"/>
      <dgm:spPr/>
    </dgm:pt>
    <dgm:pt modelId="{4F733A4E-B202-47E9-8500-2D0A4443EFE3}" type="pres">
      <dgm:prSet presAssocID="{2E404817-13A5-4C21-91F9-BD264B3CEC40}" presName="parTx" presStyleLbl="revTx" presStyleIdx="2" presStyleCnt="4">
        <dgm:presLayoutVars>
          <dgm:chMax val="0"/>
          <dgm:chPref val="0"/>
          <dgm:bulletEnabled val="1"/>
        </dgm:presLayoutVars>
      </dgm:prSet>
      <dgm:spPr/>
    </dgm:pt>
    <dgm:pt modelId="{B7061917-4F99-4455-B5F1-063766FE1421}" type="pres">
      <dgm:prSet presAssocID="{2E404817-13A5-4C21-91F9-BD264B3CEC40}" presName="spVertical2" presStyleCnt="0"/>
      <dgm:spPr/>
    </dgm:pt>
    <dgm:pt modelId="{59E4C971-E938-4A03-B4A2-15F55E1371A2}" type="pres">
      <dgm:prSet presAssocID="{2E404817-13A5-4C21-91F9-BD264B3CEC40}" presName="spVertical3" presStyleCnt="0"/>
      <dgm:spPr/>
    </dgm:pt>
    <dgm:pt modelId="{FE4D1C24-5065-4202-AF7B-88C743F2D411}" type="pres">
      <dgm:prSet presAssocID="{19EDEA70-25A5-418A-B149-323A1BA93DE5}" presName="space" presStyleCnt="0"/>
      <dgm:spPr/>
    </dgm:pt>
    <dgm:pt modelId="{A52D4BC0-9CCF-4ED4-A7C3-9ADC54EE18FC}" type="pres">
      <dgm:prSet presAssocID="{BDA43093-2F5A-4207-8A60-3C2EF30D1A73}" presName="linV" presStyleCnt="0"/>
      <dgm:spPr/>
    </dgm:pt>
    <dgm:pt modelId="{9537FF7F-9C79-4967-B48E-86C4D32107E3}" type="pres">
      <dgm:prSet presAssocID="{BDA43093-2F5A-4207-8A60-3C2EF30D1A73}" presName="spVertical1" presStyleCnt="0"/>
      <dgm:spPr/>
    </dgm:pt>
    <dgm:pt modelId="{755CC027-B2B7-4D8F-8906-1E236930A3CE}" type="pres">
      <dgm:prSet presAssocID="{BDA43093-2F5A-4207-8A60-3C2EF30D1A73}" presName="parTx" presStyleLbl="revTx" presStyleIdx="3" presStyleCnt="4">
        <dgm:presLayoutVars>
          <dgm:chMax val="0"/>
          <dgm:chPref val="0"/>
          <dgm:bulletEnabled val="1"/>
        </dgm:presLayoutVars>
      </dgm:prSet>
      <dgm:spPr/>
    </dgm:pt>
    <dgm:pt modelId="{2C50177B-894E-4409-A941-64C738C3021B}" type="pres">
      <dgm:prSet presAssocID="{BDA43093-2F5A-4207-8A60-3C2EF30D1A73}" presName="spVertical2" presStyleCnt="0"/>
      <dgm:spPr/>
    </dgm:pt>
    <dgm:pt modelId="{6021695D-CDD7-422B-B549-EC6A703DBC81}" type="pres">
      <dgm:prSet presAssocID="{BDA43093-2F5A-4207-8A60-3C2EF30D1A73}" presName="spVertical3" presStyleCnt="0"/>
      <dgm:spPr/>
    </dgm:pt>
    <dgm:pt modelId="{1D8B6C8C-79E6-43BF-8E80-EB143FAF7D07}" type="pres">
      <dgm:prSet presAssocID="{7A7B8E5C-8217-4011-AA33-190D03987663}" presName="padding2" presStyleCnt="0"/>
      <dgm:spPr/>
    </dgm:pt>
    <dgm:pt modelId="{B9AE7954-E25D-4902-B67B-CA5971770124}" type="pres">
      <dgm:prSet presAssocID="{7A7B8E5C-8217-4011-AA33-190D03987663}" presName="negArrow" presStyleCnt="0"/>
      <dgm:spPr/>
    </dgm:pt>
    <dgm:pt modelId="{8DBF5640-76FC-4F8C-A696-F97086996E29}" type="pres">
      <dgm:prSet presAssocID="{7A7B8E5C-8217-4011-AA33-190D03987663}" presName="backgroundArrow" presStyleLbl="node1" presStyleIdx="0" presStyleCnt="1"/>
      <dgm:spPr/>
    </dgm:pt>
  </dgm:ptLst>
  <dgm:cxnLst>
    <dgm:cxn modelId="{79ADC02B-5713-4418-B3FF-FEFEE6BCEB4B}" type="presOf" srcId="{DD32C02B-F8A7-47C7-971A-BB518D03BA61}" destId="{C2548A10-D3E7-49B4-B2F9-D5FD146F645C}" srcOrd="0" destOrd="0" presId="urn:microsoft.com/office/officeart/2005/8/layout/hProcess3"/>
    <dgm:cxn modelId="{C3CB063B-EAD9-4B0B-B3CE-5CEA6FB69686}" srcId="{7A7B8E5C-8217-4011-AA33-190D03987663}" destId="{4C62B52D-E98D-42FE-A30D-3652122918E1}" srcOrd="1" destOrd="0" parTransId="{7F6CEFCA-15A9-4C08-BFAB-91E54A323E7B}" sibTransId="{498FF780-D309-4EF5-9959-1B7C56DDC3B5}"/>
    <dgm:cxn modelId="{C1F10942-82BA-4848-9D70-71C332E87220}" srcId="{7A7B8E5C-8217-4011-AA33-190D03987663}" destId="{2E404817-13A5-4C21-91F9-BD264B3CEC40}" srcOrd="2" destOrd="0" parTransId="{7FDFCC75-665A-4C96-A228-3009B051CD7D}" sibTransId="{19EDEA70-25A5-418A-B149-323A1BA93DE5}"/>
    <dgm:cxn modelId="{F005366C-1954-4097-986B-A3BD11D968F3}" srcId="{7A7B8E5C-8217-4011-AA33-190D03987663}" destId="{BDA43093-2F5A-4207-8A60-3C2EF30D1A73}" srcOrd="3" destOrd="0" parTransId="{7F4129BB-6675-467F-8183-4CE1DC142CC0}" sibTransId="{3F79FEF5-ABF8-40E8-88F0-A92D6A647149}"/>
    <dgm:cxn modelId="{2573988C-A37E-4C44-9F1E-F1EA1CE9ED7E}" srcId="{7A7B8E5C-8217-4011-AA33-190D03987663}" destId="{DD32C02B-F8A7-47C7-971A-BB518D03BA61}" srcOrd="0" destOrd="0" parTransId="{AFE5082C-CE54-4DBD-8759-827FCB3B4DFC}" sibTransId="{73542546-B4B1-4BBC-9ABB-9C466C76989B}"/>
    <dgm:cxn modelId="{2BF99B9E-B01B-463B-B355-CB6189AC110E}" type="presOf" srcId="{BDA43093-2F5A-4207-8A60-3C2EF30D1A73}" destId="{755CC027-B2B7-4D8F-8906-1E236930A3CE}" srcOrd="0" destOrd="0" presId="urn:microsoft.com/office/officeart/2005/8/layout/hProcess3"/>
    <dgm:cxn modelId="{22E2839F-EA2C-419C-9E2F-7E4201A06EF1}" type="presOf" srcId="{7A7B8E5C-8217-4011-AA33-190D03987663}" destId="{CBF7634F-2E26-43FC-80A4-A5EEC43CC79E}" srcOrd="0" destOrd="0" presId="urn:microsoft.com/office/officeart/2005/8/layout/hProcess3"/>
    <dgm:cxn modelId="{A34EA2FB-7F4D-4895-8D09-ADD5A7996B06}" type="presOf" srcId="{2E404817-13A5-4C21-91F9-BD264B3CEC40}" destId="{4F733A4E-B202-47E9-8500-2D0A4443EFE3}" srcOrd="0" destOrd="0" presId="urn:microsoft.com/office/officeart/2005/8/layout/hProcess3"/>
    <dgm:cxn modelId="{5B05AAFD-08DC-41E9-8413-796911F72718}" type="presOf" srcId="{4C62B52D-E98D-42FE-A30D-3652122918E1}" destId="{3264A2A2-3EAA-43D8-9854-575DE43FC6EB}" srcOrd="0" destOrd="0" presId="urn:microsoft.com/office/officeart/2005/8/layout/hProcess3"/>
    <dgm:cxn modelId="{E7F83C55-D70C-4AC8-9437-DFF0103C7546}" type="presParOf" srcId="{CBF7634F-2E26-43FC-80A4-A5EEC43CC79E}" destId="{E50C1A85-E9D0-4015-B06D-4768E0AC0568}" srcOrd="0" destOrd="0" presId="urn:microsoft.com/office/officeart/2005/8/layout/hProcess3"/>
    <dgm:cxn modelId="{9FDE4343-A9FA-4747-A6C9-7254414521D6}" type="presParOf" srcId="{CBF7634F-2E26-43FC-80A4-A5EEC43CC79E}" destId="{B123EC76-BE9A-432E-BDAE-755FD4BE50DB}" srcOrd="1" destOrd="0" presId="urn:microsoft.com/office/officeart/2005/8/layout/hProcess3"/>
    <dgm:cxn modelId="{AFC9BADF-9749-4ED6-8558-306DA2E83745}" type="presParOf" srcId="{B123EC76-BE9A-432E-BDAE-755FD4BE50DB}" destId="{F75EB2E0-BC59-4A6B-B700-532D3F02DFDF}" srcOrd="0" destOrd="0" presId="urn:microsoft.com/office/officeart/2005/8/layout/hProcess3"/>
    <dgm:cxn modelId="{56DDC033-9621-4979-AE02-FAB2561ED43E}" type="presParOf" srcId="{B123EC76-BE9A-432E-BDAE-755FD4BE50DB}" destId="{0E777FCD-4CB0-4068-8222-2FE4AEFB1C43}" srcOrd="1" destOrd="0" presId="urn:microsoft.com/office/officeart/2005/8/layout/hProcess3"/>
    <dgm:cxn modelId="{FB6B9468-D45F-4ED4-BE05-38E50506A24D}" type="presParOf" srcId="{0E777FCD-4CB0-4068-8222-2FE4AEFB1C43}" destId="{EBB45265-C653-4B39-AD21-DA3B782ACFE0}" srcOrd="0" destOrd="0" presId="urn:microsoft.com/office/officeart/2005/8/layout/hProcess3"/>
    <dgm:cxn modelId="{D1C681E0-F1D4-4E03-AA19-9C029C0B96D2}" type="presParOf" srcId="{0E777FCD-4CB0-4068-8222-2FE4AEFB1C43}" destId="{C2548A10-D3E7-49B4-B2F9-D5FD146F645C}" srcOrd="1" destOrd="0" presId="urn:microsoft.com/office/officeart/2005/8/layout/hProcess3"/>
    <dgm:cxn modelId="{8B0ADB2F-4CA1-481F-9ECA-FE5C497AD738}" type="presParOf" srcId="{0E777FCD-4CB0-4068-8222-2FE4AEFB1C43}" destId="{371E903B-21B8-4444-8CD0-089F656C5140}" srcOrd="2" destOrd="0" presId="urn:microsoft.com/office/officeart/2005/8/layout/hProcess3"/>
    <dgm:cxn modelId="{860C9080-9F9D-44BD-BE31-C517F8CAC9D9}" type="presParOf" srcId="{0E777FCD-4CB0-4068-8222-2FE4AEFB1C43}" destId="{5E96F86D-6F64-4AE8-8FCC-4A430606BDB1}" srcOrd="3" destOrd="0" presId="urn:microsoft.com/office/officeart/2005/8/layout/hProcess3"/>
    <dgm:cxn modelId="{0B1885C9-9CD6-4C29-A96F-89D2C83F0D2A}" type="presParOf" srcId="{B123EC76-BE9A-432E-BDAE-755FD4BE50DB}" destId="{2BECAA60-D710-4C61-A2B3-759CD9830461}" srcOrd="2" destOrd="0" presId="urn:microsoft.com/office/officeart/2005/8/layout/hProcess3"/>
    <dgm:cxn modelId="{132E7007-E9B7-4975-A28F-F2C84DC26DCC}" type="presParOf" srcId="{B123EC76-BE9A-432E-BDAE-755FD4BE50DB}" destId="{8E30B857-4425-443F-97C1-6B94CE4C3214}" srcOrd="3" destOrd="0" presId="urn:microsoft.com/office/officeart/2005/8/layout/hProcess3"/>
    <dgm:cxn modelId="{43B4DDC4-F50B-4FBB-B747-7484546FB83F}" type="presParOf" srcId="{8E30B857-4425-443F-97C1-6B94CE4C3214}" destId="{50EF50E2-806F-409F-BB18-ACDC90E1BC09}" srcOrd="0" destOrd="0" presId="urn:microsoft.com/office/officeart/2005/8/layout/hProcess3"/>
    <dgm:cxn modelId="{B53D4DA7-B53C-449A-A395-EFFC33DE99CD}" type="presParOf" srcId="{8E30B857-4425-443F-97C1-6B94CE4C3214}" destId="{3264A2A2-3EAA-43D8-9854-575DE43FC6EB}" srcOrd="1" destOrd="0" presId="urn:microsoft.com/office/officeart/2005/8/layout/hProcess3"/>
    <dgm:cxn modelId="{207F4B46-9341-4E13-B541-81A20383EF9E}" type="presParOf" srcId="{8E30B857-4425-443F-97C1-6B94CE4C3214}" destId="{BE7F64BE-7113-4C77-8AF8-D77DE5DC31FB}" srcOrd="2" destOrd="0" presId="urn:microsoft.com/office/officeart/2005/8/layout/hProcess3"/>
    <dgm:cxn modelId="{EBBBC63A-F24F-4318-84FD-5FF26E789F70}" type="presParOf" srcId="{8E30B857-4425-443F-97C1-6B94CE4C3214}" destId="{1B8BDB97-F0C5-47A6-B823-12FF0B0C0F79}" srcOrd="3" destOrd="0" presId="urn:microsoft.com/office/officeart/2005/8/layout/hProcess3"/>
    <dgm:cxn modelId="{EECDA146-EEA6-4197-92B0-78A8B07FFF60}" type="presParOf" srcId="{B123EC76-BE9A-432E-BDAE-755FD4BE50DB}" destId="{7BEBE031-92C9-42B1-9BFC-3A261114311A}" srcOrd="4" destOrd="0" presId="urn:microsoft.com/office/officeart/2005/8/layout/hProcess3"/>
    <dgm:cxn modelId="{C0441C52-63EA-4F5F-B067-054A7191BFAD}" type="presParOf" srcId="{B123EC76-BE9A-432E-BDAE-755FD4BE50DB}" destId="{0F07CB93-253F-41B8-B2D4-8CEBF7236193}" srcOrd="5" destOrd="0" presId="urn:microsoft.com/office/officeart/2005/8/layout/hProcess3"/>
    <dgm:cxn modelId="{4FA2C53F-AFD0-4EF5-9F57-EF18F89A177D}" type="presParOf" srcId="{0F07CB93-253F-41B8-B2D4-8CEBF7236193}" destId="{986CA708-82AA-4171-8BF9-60E8EA6FF038}" srcOrd="0" destOrd="0" presId="urn:microsoft.com/office/officeart/2005/8/layout/hProcess3"/>
    <dgm:cxn modelId="{187A02DC-680C-482C-B1AD-2EDAC9738F16}" type="presParOf" srcId="{0F07CB93-253F-41B8-B2D4-8CEBF7236193}" destId="{4F733A4E-B202-47E9-8500-2D0A4443EFE3}" srcOrd="1" destOrd="0" presId="urn:microsoft.com/office/officeart/2005/8/layout/hProcess3"/>
    <dgm:cxn modelId="{7165AD4F-41AC-4701-BBCA-05352C959A9A}" type="presParOf" srcId="{0F07CB93-253F-41B8-B2D4-8CEBF7236193}" destId="{B7061917-4F99-4455-B5F1-063766FE1421}" srcOrd="2" destOrd="0" presId="urn:microsoft.com/office/officeart/2005/8/layout/hProcess3"/>
    <dgm:cxn modelId="{1CC63138-75CB-4988-9A27-532DD0E548BD}" type="presParOf" srcId="{0F07CB93-253F-41B8-B2D4-8CEBF7236193}" destId="{59E4C971-E938-4A03-B4A2-15F55E1371A2}" srcOrd="3" destOrd="0" presId="urn:microsoft.com/office/officeart/2005/8/layout/hProcess3"/>
    <dgm:cxn modelId="{61702143-9AC4-4653-A6BA-72534DB93C01}" type="presParOf" srcId="{B123EC76-BE9A-432E-BDAE-755FD4BE50DB}" destId="{FE4D1C24-5065-4202-AF7B-88C743F2D411}" srcOrd="6" destOrd="0" presId="urn:microsoft.com/office/officeart/2005/8/layout/hProcess3"/>
    <dgm:cxn modelId="{4F610A26-C9F9-402F-9361-2C2290699348}" type="presParOf" srcId="{B123EC76-BE9A-432E-BDAE-755FD4BE50DB}" destId="{A52D4BC0-9CCF-4ED4-A7C3-9ADC54EE18FC}" srcOrd="7" destOrd="0" presId="urn:microsoft.com/office/officeart/2005/8/layout/hProcess3"/>
    <dgm:cxn modelId="{AD8D7F98-9A48-4342-BA04-FDC89F3AC219}" type="presParOf" srcId="{A52D4BC0-9CCF-4ED4-A7C3-9ADC54EE18FC}" destId="{9537FF7F-9C79-4967-B48E-86C4D32107E3}" srcOrd="0" destOrd="0" presId="urn:microsoft.com/office/officeart/2005/8/layout/hProcess3"/>
    <dgm:cxn modelId="{C30C03D0-513B-4F8F-B727-78D94F28E188}" type="presParOf" srcId="{A52D4BC0-9CCF-4ED4-A7C3-9ADC54EE18FC}" destId="{755CC027-B2B7-4D8F-8906-1E236930A3CE}" srcOrd="1" destOrd="0" presId="urn:microsoft.com/office/officeart/2005/8/layout/hProcess3"/>
    <dgm:cxn modelId="{607A6D40-4291-465B-B7AB-00C03E29405B}" type="presParOf" srcId="{A52D4BC0-9CCF-4ED4-A7C3-9ADC54EE18FC}" destId="{2C50177B-894E-4409-A941-64C738C3021B}" srcOrd="2" destOrd="0" presId="urn:microsoft.com/office/officeart/2005/8/layout/hProcess3"/>
    <dgm:cxn modelId="{7973D81C-59D5-4D53-8F79-82B7B728E06C}" type="presParOf" srcId="{A52D4BC0-9CCF-4ED4-A7C3-9ADC54EE18FC}" destId="{6021695D-CDD7-422B-B549-EC6A703DBC81}" srcOrd="3" destOrd="0" presId="urn:microsoft.com/office/officeart/2005/8/layout/hProcess3"/>
    <dgm:cxn modelId="{8B419871-D64A-4D8B-9AB2-4EF46B1ED7C8}" type="presParOf" srcId="{B123EC76-BE9A-432E-BDAE-755FD4BE50DB}" destId="{1D8B6C8C-79E6-43BF-8E80-EB143FAF7D07}" srcOrd="8" destOrd="0" presId="urn:microsoft.com/office/officeart/2005/8/layout/hProcess3"/>
    <dgm:cxn modelId="{B1051BC5-2A0F-435B-A725-C3DC755770A4}" type="presParOf" srcId="{B123EC76-BE9A-432E-BDAE-755FD4BE50DB}" destId="{B9AE7954-E25D-4902-B67B-CA5971770124}" srcOrd="9" destOrd="0" presId="urn:microsoft.com/office/officeart/2005/8/layout/hProcess3"/>
    <dgm:cxn modelId="{D5BDF311-7C03-474C-99DE-7E12CAE4DA9E}" type="presParOf" srcId="{B123EC76-BE9A-432E-BDAE-755FD4BE50DB}" destId="{8DBF5640-76FC-4F8C-A696-F97086996E29}" srcOrd="10"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6E1820-7856-4EDD-93E1-F9A4FF3FCA97}" type="doc">
      <dgm:prSet loTypeId="urn:microsoft.com/office/officeart/2005/8/layout/default" loCatId="list" qsTypeId="urn:microsoft.com/office/officeart/2005/8/quickstyle/3d2" qsCatId="3D" csTypeId="urn:microsoft.com/office/officeart/2005/8/colors/accent1_4" csCatId="accent1" phldr="1"/>
      <dgm:spPr/>
      <dgm:t>
        <a:bodyPr/>
        <a:lstStyle/>
        <a:p>
          <a:endParaRPr lang="en-US"/>
        </a:p>
      </dgm:t>
    </dgm:pt>
    <dgm:pt modelId="{7764FC2F-A91D-42BE-9F5F-EFFAB995B295}">
      <dgm:prSet phldrT="[Text]"/>
      <dgm:spPr>
        <a:solidFill>
          <a:schemeClr val="accent1">
            <a:lumMod val="50000"/>
          </a:schemeClr>
        </a:solidFill>
      </dgm:spPr>
      <dgm:t>
        <a:bodyPr/>
        <a:lstStyle/>
        <a:p>
          <a:r>
            <a:rPr lang="en-US" dirty="0"/>
            <a:t>Business and IT Services </a:t>
          </a:r>
        </a:p>
      </dgm:t>
    </dgm:pt>
    <dgm:pt modelId="{D4C9C27B-E081-4DD2-9F3A-5610D490EC18}" type="parTrans" cxnId="{8E3CF051-72D8-4263-8068-5CAF02B79C23}">
      <dgm:prSet/>
      <dgm:spPr/>
      <dgm:t>
        <a:bodyPr/>
        <a:lstStyle/>
        <a:p>
          <a:endParaRPr lang="en-US"/>
        </a:p>
      </dgm:t>
    </dgm:pt>
    <dgm:pt modelId="{19CD86D9-D87D-4215-B3A4-AFE28E37D473}" type="sibTrans" cxnId="{8E3CF051-72D8-4263-8068-5CAF02B79C23}">
      <dgm:prSet/>
      <dgm:spPr/>
      <dgm:t>
        <a:bodyPr/>
        <a:lstStyle/>
        <a:p>
          <a:endParaRPr lang="en-US"/>
        </a:p>
      </dgm:t>
    </dgm:pt>
    <dgm:pt modelId="{262165C4-8124-43E3-9E19-496CEF265645}">
      <dgm:prSet/>
      <dgm:spPr>
        <a:solidFill>
          <a:schemeClr val="accent1">
            <a:lumMod val="50000"/>
          </a:schemeClr>
        </a:solidFill>
      </dgm:spPr>
      <dgm:t>
        <a:bodyPr/>
        <a:lstStyle/>
        <a:p>
          <a:r>
            <a:rPr lang="en-US"/>
            <a:t>Health Care</a:t>
          </a:r>
        </a:p>
      </dgm:t>
    </dgm:pt>
    <dgm:pt modelId="{DBC91277-6647-459D-A197-13EC8F8DBD61}" type="parTrans" cxnId="{08459890-EB4E-4ED2-AD70-AFB09BE131C7}">
      <dgm:prSet/>
      <dgm:spPr/>
      <dgm:t>
        <a:bodyPr/>
        <a:lstStyle/>
        <a:p>
          <a:endParaRPr lang="en-US"/>
        </a:p>
      </dgm:t>
    </dgm:pt>
    <dgm:pt modelId="{158C6F36-E98A-4CE5-8121-FAC13919EF1D}" type="sibTrans" cxnId="{08459890-EB4E-4ED2-AD70-AFB09BE131C7}">
      <dgm:prSet/>
      <dgm:spPr/>
      <dgm:t>
        <a:bodyPr/>
        <a:lstStyle/>
        <a:p>
          <a:endParaRPr lang="en-US"/>
        </a:p>
      </dgm:t>
    </dgm:pt>
    <dgm:pt modelId="{C0845943-7E7F-421C-B6B2-106B52D61494}">
      <dgm:prSet/>
      <dgm:spPr>
        <a:solidFill>
          <a:schemeClr val="accent1">
            <a:lumMod val="50000"/>
          </a:schemeClr>
        </a:solidFill>
      </dgm:spPr>
      <dgm:t>
        <a:bodyPr/>
        <a:lstStyle/>
        <a:p>
          <a:r>
            <a:rPr lang="en-US"/>
            <a:t>Transportation, Logistics &amp; Wholesale Trade</a:t>
          </a:r>
        </a:p>
      </dgm:t>
    </dgm:pt>
    <dgm:pt modelId="{B53EECD0-F416-4C84-96F3-B111DCD4DFC9}" type="parTrans" cxnId="{FC8A2A4F-F245-49D6-A0E3-FFE540825081}">
      <dgm:prSet/>
      <dgm:spPr/>
      <dgm:t>
        <a:bodyPr/>
        <a:lstStyle/>
        <a:p>
          <a:endParaRPr lang="en-US"/>
        </a:p>
      </dgm:t>
    </dgm:pt>
    <dgm:pt modelId="{C3943254-CF4F-4AED-B092-7EC70FE14846}" type="sibTrans" cxnId="{FC8A2A4F-F245-49D6-A0E3-FFE540825081}">
      <dgm:prSet/>
      <dgm:spPr/>
      <dgm:t>
        <a:bodyPr/>
        <a:lstStyle/>
        <a:p>
          <a:endParaRPr lang="en-US"/>
        </a:p>
      </dgm:t>
    </dgm:pt>
    <dgm:pt modelId="{9C7BB97D-F719-409D-A6FB-A5EA177B0371}">
      <dgm:prSet/>
      <dgm:spPr>
        <a:solidFill>
          <a:schemeClr val="accent1">
            <a:lumMod val="50000"/>
          </a:schemeClr>
        </a:solidFill>
      </dgm:spPr>
      <dgm:t>
        <a:bodyPr/>
        <a:lstStyle/>
        <a:p>
          <a:r>
            <a:rPr lang="en-US"/>
            <a:t>Construction</a:t>
          </a:r>
        </a:p>
      </dgm:t>
    </dgm:pt>
    <dgm:pt modelId="{E7E67C94-2925-4699-B3B3-226C9A033399}" type="parTrans" cxnId="{0240BAD6-3C58-4366-9D95-AD728C1C6870}">
      <dgm:prSet/>
      <dgm:spPr/>
      <dgm:t>
        <a:bodyPr/>
        <a:lstStyle/>
        <a:p>
          <a:endParaRPr lang="en-US"/>
        </a:p>
      </dgm:t>
    </dgm:pt>
    <dgm:pt modelId="{8205E858-F6E2-4195-BA7C-F45FA3721668}" type="sibTrans" cxnId="{0240BAD6-3C58-4366-9D95-AD728C1C6870}">
      <dgm:prSet/>
      <dgm:spPr/>
      <dgm:t>
        <a:bodyPr/>
        <a:lstStyle/>
        <a:p>
          <a:endParaRPr lang="en-US"/>
        </a:p>
      </dgm:t>
    </dgm:pt>
    <dgm:pt modelId="{82DF5177-5C30-4336-B534-414A1F607928}">
      <dgm:prSet/>
      <dgm:spPr>
        <a:solidFill>
          <a:schemeClr val="accent1">
            <a:lumMod val="50000"/>
          </a:schemeClr>
        </a:solidFill>
      </dgm:spPr>
      <dgm:t>
        <a:bodyPr/>
        <a:lstStyle/>
        <a:p>
          <a:r>
            <a:rPr lang="en-US"/>
            <a:t>Diversified Manufacturing</a:t>
          </a:r>
        </a:p>
      </dgm:t>
    </dgm:pt>
    <dgm:pt modelId="{263A6C85-53B6-4A81-9258-D32B64770E8D}" type="parTrans" cxnId="{3C154D8E-142A-47E9-A106-A86C84EF953A}">
      <dgm:prSet/>
      <dgm:spPr/>
      <dgm:t>
        <a:bodyPr/>
        <a:lstStyle/>
        <a:p>
          <a:endParaRPr lang="en-US"/>
        </a:p>
      </dgm:t>
    </dgm:pt>
    <dgm:pt modelId="{994E593A-63DF-4174-8690-CE48A5C78C39}" type="sibTrans" cxnId="{3C154D8E-142A-47E9-A106-A86C84EF953A}">
      <dgm:prSet/>
      <dgm:spPr/>
      <dgm:t>
        <a:bodyPr/>
        <a:lstStyle/>
        <a:p>
          <a:endParaRPr lang="en-US"/>
        </a:p>
      </dgm:t>
    </dgm:pt>
    <dgm:pt modelId="{3DD6FD65-9F48-4EE9-85CF-1620FA8B8A03}" type="pres">
      <dgm:prSet presAssocID="{E26E1820-7856-4EDD-93E1-F9A4FF3FCA97}" presName="diagram" presStyleCnt="0">
        <dgm:presLayoutVars>
          <dgm:dir/>
          <dgm:resizeHandles val="exact"/>
        </dgm:presLayoutVars>
      </dgm:prSet>
      <dgm:spPr/>
    </dgm:pt>
    <dgm:pt modelId="{51D1FD7D-4203-41F1-BEA5-03254CAB2102}" type="pres">
      <dgm:prSet presAssocID="{7764FC2F-A91D-42BE-9F5F-EFFAB995B295}" presName="node" presStyleLbl="node1" presStyleIdx="0" presStyleCnt="5">
        <dgm:presLayoutVars>
          <dgm:bulletEnabled val="1"/>
        </dgm:presLayoutVars>
      </dgm:prSet>
      <dgm:spPr/>
    </dgm:pt>
    <dgm:pt modelId="{9304F074-29A4-4D71-AADA-8756C3F14D40}" type="pres">
      <dgm:prSet presAssocID="{19CD86D9-D87D-4215-B3A4-AFE28E37D473}" presName="sibTrans" presStyleCnt="0"/>
      <dgm:spPr/>
    </dgm:pt>
    <dgm:pt modelId="{7D1B8FEC-2C94-4807-A347-484E71F0E5D9}" type="pres">
      <dgm:prSet presAssocID="{262165C4-8124-43E3-9E19-496CEF265645}" presName="node" presStyleLbl="node1" presStyleIdx="1" presStyleCnt="5">
        <dgm:presLayoutVars>
          <dgm:bulletEnabled val="1"/>
        </dgm:presLayoutVars>
      </dgm:prSet>
      <dgm:spPr/>
    </dgm:pt>
    <dgm:pt modelId="{C9D5F027-8C39-4CFE-B2A4-97094A229648}" type="pres">
      <dgm:prSet presAssocID="{158C6F36-E98A-4CE5-8121-FAC13919EF1D}" presName="sibTrans" presStyleCnt="0"/>
      <dgm:spPr/>
    </dgm:pt>
    <dgm:pt modelId="{093434F2-1052-47F0-A355-1F41FAD8675A}" type="pres">
      <dgm:prSet presAssocID="{C0845943-7E7F-421C-B6B2-106B52D61494}" presName="node" presStyleLbl="node1" presStyleIdx="2" presStyleCnt="5">
        <dgm:presLayoutVars>
          <dgm:bulletEnabled val="1"/>
        </dgm:presLayoutVars>
      </dgm:prSet>
      <dgm:spPr/>
    </dgm:pt>
    <dgm:pt modelId="{1D563020-B872-4560-8F53-81B474B7A92E}" type="pres">
      <dgm:prSet presAssocID="{C3943254-CF4F-4AED-B092-7EC70FE14846}" presName="sibTrans" presStyleCnt="0"/>
      <dgm:spPr/>
    </dgm:pt>
    <dgm:pt modelId="{10482E92-2C4B-43EF-90D6-6F4C6A76B250}" type="pres">
      <dgm:prSet presAssocID="{9C7BB97D-F719-409D-A6FB-A5EA177B0371}" presName="node" presStyleLbl="node1" presStyleIdx="3" presStyleCnt="5">
        <dgm:presLayoutVars>
          <dgm:bulletEnabled val="1"/>
        </dgm:presLayoutVars>
      </dgm:prSet>
      <dgm:spPr/>
    </dgm:pt>
    <dgm:pt modelId="{DCA781EE-12E9-4C75-B596-9B8F869E4C5B}" type="pres">
      <dgm:prSet presAssocID="{8205E858-F6E2-4195-BA7C-F45FA3721668}" presName="sibTrans" presStyleCnt="0"/>
      <dgm:spPr/>
    </dgm:pt>
    <dgm:pt modelId="{D93F0B9D-E546-4337-BBAF-4250797C9A93}" type="pres">
      <dgm:prSet presAssocID="{82DF5177-5C30-4336-B534-414A1F607928}" presName="node" presStyleLbl="node1" presStyleIdx="4" presStyleCnt="5">
        <dgm:presLayoutVars>
          <dgm:bulletEnabled val="1"/>
        </dgm:presLayoutVars>
      </dgm:prSet>
      <dgm:spPr/>
    </dgm:pt>
  </dgm:ptLst>
  <dgm:cxnLst>
    <dgm:cxn modelId="{6A8CA967-B431-4EAA-8877-CCB3C991864F}" type="presOf" srcId="{7764FC2F-A91D-42BE-9F5F-EFFAB995B295}" destId="{51D1FD7D-4203-41F1-BEA5-03254CAB2102}" srcOrd="0" destOrd="0" presId="urn:microsoft.com/office/officeart/2005/8/layout/default"/>
    <dgm:cxn modelId="{AFE23D4E-4428-4C7C-964A-AED5959D5CF3}" type="presOf" srcId="{C0845943-7E7F-421C-B6B2-106B52D61494}" destId="{093434F2-1052-47F0-A355-1F41FAD8675A}" srcOrd="0" destOrd="0" presId="urn:microsoft.com/office/officeart/2005/8/layout/default"/>
    <dgm:cxn modelId="{FC8A2A4F-F245-49D6-A0E3-FFE540825081}" srcId="{E26E1820-7856-4EDD-93E1-F9A4FF3FCA97}" destId="{C0845943-7E7F-421C-B6B2-106B52D61494}" srcOrd="2" destOrd="0" parTransId="{B53EECD0-F416-4C84-96F3-B111DCD4DFC9}" sibTransId="{C3943254-CF4F-4AED-B092-7EC70FE14846}"/>
    <dgm:cxn modelId="{8E3CF051-72D8-4263-8068-5CAF02B79C23}" srcId="{E26E1820-7856-4EDD-93E1-F9A4FF3FCA97}" destId="{7764FC2F-A91D-42BE-9F5F-EFFAB995B295}" srcOrd="0" destOrd="0" parTransId="{D4C9C27B-E081-4DD2-9F3A-5610D490EC18}" sibTransId="{19CD86D9-D87D-4215-B3A4-AFE28E37D473}"/>
    <dgm:cxn modelId="{C47A9E53-8F7E-4860-B170-C9F597C6CC7F}" type="presOf" srcId="{262165C4-8124-43E3-9E19-496CEF265645}" destId="{7D1B8FEC-2C94-4807-A347-484E71F0E5D9}" srcOrd="0" destOrd="0" presId="urn:microsoft.com/office/officeart/2005/8/layout/default"/>
    <dgm:cxn modelId="{9B245776-6903-4D59-BBE3-738E1AA990FA}" type="presOf" srcId="{9C7BB97D-F719-409D-A6FB-A5EA177B0371}" destId="{10482E92-2C4B-43EF-90D6-6F4C6A76B250}" srcOrd="0" destOrd="0" presId="urn:microsoft.com/office/officeart/2005/8/layout/default"/>
    <dgm:cxn modelId="{5717047F-0FCD-4D36-829C-F3F4A0B98358}" type="presOf" srcId="{82DF5177-5C30-4336-B534-414A1F607928}" destId="{D93F0B9D-E546-4337-BBAF-4250797C9A93}" srcOrd="0" destOrd="0" presId="urn:microsoft.com/office/officeart/2005/8/layout/default"/>
    <dgm:cxn modelId="{3C154D8E-142A-47E9-A106-A86C84EF953A}" srcId="{E26E1820-7856-4EDD-93E1-F9A4FF3FCA97}" destId="{82DF5177-5C30-4336-B534-414A1F607928}" srcOrd="4" destOrd="0" parTransId="{263A6C85-53B6-4A81-9258-D32B64770E8D}" sibTransId="{994E593A-63DF-4174-8690-CE48A5C78C39}"/>
    <dgm:cxn modelId="{08459890-EB4E-4ED2-AD70-AFB09BE131C7}" srcId="{E26E1820-7856-4EDD-93E1-F9A4FF3FCA97}" destId="{262165C4-8124-43E3-9E19-496CEF265645}" srcOrd="1" destOrd="0" parTransId="{DBC91277-6647-459D-A197-13EC8F8DBD61}" sibTransId="{158C6F36-E98A-4CE5-8121-FAC13919EF1D}"/>
    <dgm:cxn modelId="{7389D295-D94A-432D-ADBB-FF88AF44958E}" type="presOf" srcId="{E26E1820-7856-4EDD-93E1-F9A4FF3FCA97}" destId="{3DD6FD65-9F48-4EE9-85CF-1620FA8B8A03}" srcOrd="0" destOrd="0" presId="urn:microsoft.com/office/officeart/2005/8/layout/default"/>
    <dgm:cxn modelId="{0240BAD6-3C58-4366-9D95-AD728C1C6870}" srcId="{E26E1820-7856-4EDD-93E1-F9A4FF3FCA97}" destId="{9C7BB97D-F719-409D-A6FB-A5EA177B0371}" srcOrd="3" destOrd="0" parTransId="{E7E67C94-2925-4699-B3B3-226C9A033399}" sibTransId="{8205E858-F6E2-4195-BA7C-F45FA3721668}"/>
    <dgm:cxn modelId="{C30849D4-96E6-4F39-80AD-DDE09172C70D}" type="presParOf" srcId="{3DD6FD65-9F48-4EE9-85CF-1620FA8B8A03}" destId="{51D1FD7D-4203-41F1-BEA5-03254CAB2102}" srcOrd="0" destOrd="0" presId="urn:microsoft.com/office/officeart/2005/8/layout/default"/>
    <dgm:cxn modelId="{1F971B9D-40C1-49B0-9A4C-4D7B40F392E6}" type="presParOf" srcId="{3DD6FD65-9F48-4EE9-85CF-1620FA8B8A03}" destId="{9304F074-29A4-4D71-AADA-8756C3F14D40}" srcOrd="1" destOrd="0" presId="urn:microsoft.com/office/officeart/2005/8/layout/default"/>
    <dgm:cxn modelId="{220AFF11-7359-4E27-AD23-DB1C2CCCFC53}" type="presParOf" srcId="{3DD6FD65-9F48-4EE9-85CF-1620FA8B8A03}" destId="{7D1B8FEC-2C94-4807-A347-484E71F0E5D9}" srcOrd="2" destOrd="0" presId="urn:microsoft.com/office/officeart/2005/8/layout/default"/>
    <dgm:cxn modelId="{6BABCDEF-06D2-4066-B350-BB1A8299C28A}" type="presParOf" srcId="{3DD6FD65-9F48-4EE9-85CF-1620FA8B8A03}" destId="{C9D5F027-8C39-4CFE-B2A4-97094A229648}" srcOrd="3" destOrd="0" presId="urn:microsoft.com/office/officeart/2005/8/layout/default"/>
    <dgm:cxn modelId="{D6272EF0-90A4-4A50-B1A5-7889B2F5C366}" type="presParOf" srcId="{3DD6FD65-9F48-4EE9-85CF-1620FA8B8A03}" destId="{093434F2-1052-47F0-A355-1F41FAD8675A}" srcOrd="4" destOrd="0" presId="urn:microsoft.com/office/officeart/2005/8/layout/default"/>
    <dgm:cxn modelId="{A4B789CD-E68B-4A62-95B1-AAF984828D2C}" type="presParOf" srcId="{3DD6FD65-9F48-4EE9-85CF-1620FA8B8A03}" destId="{1D563020-B872-4560-8F53-81B474B7A92E}" srcOrd="5" destOrd="0" presId="urn:microsoft.com/office/officeart/2005/8/layout/default"/>
    <dgm:cxn modelId="{A274C750-0C79-43DB-B61C-F5EB78BDEBD1}" type="presParOf" srcId="{3DD6FD65-9F48-4EE9-85CF-1620FA8B8A03}" destId="{10482E92-2C4B-43EF-90D6-6F4C6A76B250}" srcOrd="6" destOrd="0" presId="urn:microsoft.com/office/officeart/2005/8/layout/default"/>
    <dgm:cxn modelId="{83D9DD29-90F0-4E4C-9837-65141CA21493}" type="presParOf" srcId="{3DD6FD65-9F48-4EE9-85CF-1620FA8B8A03}" destId="{DCA781EE-12E9-4C75-B596-9B8F869E4C5B}" srcOrd="7" destOrd="0" presId="urn:microsoft.com/office/officeart/2005/8/layout/default"/>
    <dgm:cxn modelId="{13B4275D-D66E-405F-8BB4-759AF16E709C}" type="presParOf" srcId="{3DD6FD65-9F48-4EE9-85CF-1620FA8B8A03}" destId="{D93F0B9D-E546-4337-BBAF-4250797C9A9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CBFC29-39C6-49BF-9DB1-D31AAA8CF31F}" type="doc">
      <dgm:prSet loTypeId="urn:microsoft.com/office/officeart/2009/3/layout/IncreasingArrowsProcess" loCatId="process" qsTypeId="urn:microsoft.com/office/officeart/2005/8/quickstyle/simple1" qsCatId="simple" csTypeId="urn:microsoft.com/office/officeart/2005/8/colors/accent1_4" csCatId="accent1" phldr="1"/>
      <dgm:spPr/>
      <dgm:t>
        <a:bodyPr/>
        <a:lstStyle/>
        <a:p>
          <a:endParaRPr lang="en-US"/>
        </a:p>
      </dgm:t>
    </dgm:pt>
    <dgm:pt modelId="{E3A38421-DED3-488E-840B-1628EC70A8E7}">
      <dgm:prSet phldrT="[Text]" custT="1"/>
      <dgm:spPr>
        <a:solidFill>
          <a:schemeClr val="accent1">
            <a:lumMod val="50000"/>
          </a:schemeClr>
        </a:solidFill>
      </dgm:spPr>
      <dgm:t>
        <a:bodyPr/>
        <a:lstStyle/>
        <a:p>
          <a:r>
            <a:rPr lang="en-US" sz="2800" dirty="0"/>
            <a:t>Ensuring the programs are aligned to the needs of:</a:t>
          </a:r>
        </a:p>
      </dgm:t>
    </dgm:pt>
    <dgm:pt modelId="{7A3A9842-E280-4603-B0BD-92418016411F}" type="parTrans" cxnId="{73C38729-661D-4239-9C52-95536CAC58D8}">
      <dgm:prSet/>
      <dgm:spPr/>
      <dgm:t>
        <a:bodyPr/>
        <a:lstStyle/>
        <a:p>
          <a:endParaRPr lang="en-US"/>
        </a:p>
      </dgm:t>
    </dgm:pt>
    <dgm:pt modelId="{4DA3513A-76C7-4E72-A31B-2E7AD534BBD0}" type="sibTrans" cxnId="{73C38729-661D-4239-9C52-95536CAC58D8}">
      <dgm:prSet/>
      <dgm:spPr/>
      <dgm:t>
        <a:bodyPr/>
        <a:lstStyle/>
        <a:p>
          <a:endParaRPr lang="en-US"/>
        </a:p>
      </dgm:t>
    </dgm:pt>
    <dgm:pt modelId="{689DAC02-559C-4203-AFC8-D5B16256ACED}">
      <dgm:prSet custT="1"/>
      <dgm:spPr/>
      <dgm:t>
        <a:bodyPr/>
        <a:lstStyle/>
        <a:p>
          <a:r>
            <a:rPr lang="en-US" sz="3600" dirty="0"/>
            <a:t>The Local Community </a:t>
          </a:r>
        </a:p>
      </dgm:t>
    </dgm:pt>
    <dgm:pt modelId="{E867A3ED-AB72-4C0F-B3BF-84040D441448}" type="parTrans" cxnId="{8F345662-943E-468D-89F6-B56B767ED3A0}">
      <dgm:prSet/>
      <dgm:spPr/>
      <dgm:t>
        <a:bodyPr/>
        <a:lstStyle/>
        <a:p>
          <a:endParaRPr lang="en-US"/>
        </a:p>
      </dgm:t>
    </dgm:pt>
    <dgm:pt modelId="{E6F06286-AC4F-45F6-80E7-B18407EBDAAA}" type="sibTrans" cxnId="{8F345662-943E-468D-89F6-B56B767ED3A0}">
      <dgm:prSet/>
      <dgm:spPr/>
      <dgm:t>
        <a:bodyPr/>
        <a:lstStyle/>
        <a:p>
          <a:endParaRPr lang="en-US"/>
        </a:p>
      </dgm:t>
    </dgm:pt>
    <dgm:pt modelId="{B120C40E-E271-4E63-A19E-D2DC9B83904D}">
      <dgm:prSet custT="1"/>
      <dgm:spPr/>
      <dgm:t>
        <a:bodyPr/>
        <a:lstStyle/>
        <a:p>
          <a:r>
            <a:rPr lang="en-US" sz="3600" dirty="0"/>
            <a:t>The Region</a:t>
          </a:r>
        </a:p>
      </dgm:t>
    </dgm:pt>
    <dgm:pt modelId="{76156556-FD80-4637-8BC7-9833B5D88D4E}" type="parTrans" cxnId="{087148A4-8381-407A-A8F5-B0EE81DBDCE4}">
      <dgm:prSet/>
      <dgm:spPr/>
      <dgm:t>
        <a:bodyPr/>
        <a:lstStyle/>
        <a:p>
          <a:endParaRPr lang="en-US"/>
        </a:p>
      </dgm:t>
    </dgm:pt>
    <dgm:pt modelId="{2927A653-154F-47FB-8966-C26ABAE4967B}" type="sibTrans" cxnId="{087148A4-8381-407A-A8F5-B0EE81DBDCE4}">
      <dgm:prSet/>
      <dgm:spPr/>
      <dgm:t>
        <a:bodyPr/>
        <a:lstStyle/>
        <a:p>
          <a:endParaRPr lang="en-US"/>
        </a:p>
      </dgm:t>
    </dgm:pt>
    <dgm:pt modelId="{EC5D4A51-E21C-4CAC-A069-E89DEE4DD8D8}">
      <dgm:prSet custT="1"/>
      <dgm:spPr/>
      <dgm:t>
        <a:bodyPr/>
        <a:lstStyle/>
        <a:p>
          <a:r>
            <a:rPr lang="en-US" sz="3600" dirty="0"/>
            <a:t>The State </a:t>
          </a:r>
        </a:p>
      </dgm:t>
    </dgm:pt>
    <dgm:pt modelId="{499D902B-659D-4AD8-87E6-4AA8F0DE19BD}" type="parTrans" cxnId="{2E7C1B89-5D0D-4FE3-80DA-16F4AE5EDE10}">
      <dgm:prSet/>
      <dgm:spPr/>
      <dgm:t>
        <a:bodyPr/>
        <a:lstStyle/>
        <a:p>
          <a:endParaRPr lang="en-US"/>
        </a:p>
      </dgm:t>
    </dgm:pt>
    <dgm:pt modelId="{B6C72C92-4FE2-4398-B863-871CEB18BA9A}" type="sibTrans" cxnId="{2E7C1B89-5D0D-4FE3-80DA-16F4AE5EDE10}">
      <dgm:prSet/>
      <dgm:spPr/>
      <dgm:t>
        <a:bodyPr/>
        <a:lstStyle/>
        <a:p>
          <a:endParaRPr lang="en-US"/>
        </a:p>
      </dgm:t>
    </dgm:pt>
    <dgm:pt modelId="{0962FB17-9A83-4953-B474-F381AA4AAC68}" type="pres">
      <dgm:prSet presAssocID="{05CBFC29-39C6-49BF-9DB1-D31AAA8CF31F}" presName="Name0" presStyleCnt="0">
        <dgm:presLayoutVars>
          <dgm:chMax val="5"/>
          <dgm:chPref val="5"/>
          <dgm:dir/>
          <dgm:animLvl val="lvl"/>
        </dgm:presLayoutVars>
      </dgm:prSet>
      <dgm:spPr/>
    </dgm:pt>
    <dgm:pt modelId="{45D87478-6CF3-4CBE-9AC0-F971CE62C266}" type="pres">
      <dgm:prSet presAssocID="{E3A38421-DED3-488E-840B-1628EC70A8E7}" presName="parentText1" presStyleLbl="node1" presStyleIdx="0" presStyleCnt="1">
        <dgm:presLayoutVars>
          <dgm:chMax/>
          <dgm:chPref val="3"/>
          <dgm:bulletEnabled val="1"/>
        </dgm:presLayoutVars>
      </dgm:prSet>
      <dgm:spPr/>
    </dgm:pt>
    <dgm:pt modelId="{C8AF9F8E-245D-4ACA-AB22-A3549468DE98}" type="pres">
      <dgm:prSet presAssocID="{E3A38421-DED3-488E-840B-1628EC70A8E7}" presName="childText1" presStyleLbl="solidAlignAcc1" presStyleIdx="0" presStyleCnt="1">
        <dgm:presLayoutVars>
          <dgm:chMax val="0"/>
          <dgm:chPref val="0"/>
          <dgm:bulletEnabled val="1"/>
        </dgm:presLayoutVars>
      </dgm:prSet>
      <dgm:spPr/>
    </dgm:pt>
  </dgm:ptLst>
  <dgm:cxnLst>
    <dgm:cxn modelId="{77E78304-77C3-4516-A6C9-AD08515AACEB}" type="presOf" srcId="{B120C40E-E271-4E63-A19E-D2DC9B83904D}" destId="{C8AF9F8E-245D-4ACA-AB22-A3549468DE98}" srcOrd="0" destOrd="1" presId="urn:microsoft.com/office/officeart/2009/3/layout/IncreasingArrowsProcess"/>
    <dgm:cxn modelId="{73C38729-661D-4239-9C52-95536CAC58D8}" srcId="{05CBFC29-39C6-49BF-9DB1-D31AAA8CF31F}" destId="{E3A38421-DED3-488E-840B-1628EC70A8E7}" srcOrd="0" destOrd="0" parTransId="{7A3A9842-E280-4603-B0BD-92418016411F}" sibTransId="{4DA3513A-76C7-4E72-A31B-2E7AD534BBD0}"/>
    <dgm:cxn modelId="{8F345662-943E-468D-89F6-B56B767ED3A0}" srcId="{E3A38421-DED3-488E-840B-1628EC70A8E7}" destId="{689DAC02-559C-4203-AFC8-D5B16256ACED}" srcOrd="0" destOrd="0" parTransId="{E867A3ED-AB72-4C0F-B3BF-84040D441448}" sibTransId="{E6F06286-AC4F-45F6-80E7-B18407EBDAAA}"/>
    <dgm:cxn modelId="{2E7C1B89-5D0D-4FE3-80DA-16F4AE5EDE10}" srcId="{E3A38421-DED3-488E-840B-1628EC70A8E7}" destId="{EC5D4A51-E21C-4CAC-A069-E89DEE4DD8D8}" srcOrd="2" destOrd="0" parTransId="{499D902B-659D-4AD8-87E6-4AA8F0DE19BD}" sibTransId="{B6C72C92-4FE2-4398-B863-871CEB18BA9A}"/>
    <dgm:cxn modelId="{24BF2A98-3E98-47A6-A1D6-5328760821B9}" type="presOf" srcId="{05CBFC29-39C6-49BF-9DB1-D31AAA8CF31F}" destId="{0962FB17-9A83-4953-B474-F381AA4AAC68}" srcOrd="0" destOrd="0" presId="urn:microsoft.com/office/officeart/2009/3/layout/IncreasingArrowsProcess"/>
    <dgm:cxn modelId="{DF47FD9D-5992-438B-B3AC-76A23918D73F}" type="presOf" srcId="{689DAC02-559C-4203-AFC8-D5B16256ACED}" destId="{C8AF9F8E-245D-4ACA-AB22-A3549468DE98}" srcOrd="0" destOrd="0" presId="urn:microsoft.com/office/officeart/2009/3/layout/IncreasingArrowsProcess"/>
    <dgm:cxn modelId="{087148A4-8381-407A-A8F5-B0EE81DBDCE4}" srcId="{E3A38421-DED3-488E-840B-1628EC70A8E7}" destId="{B120C40E-E271-4E63-A19E-D2DC9B83904D}" srcOrd="1" destOrd="0" parTransId="{76156556-FD80-4637-8BC7-9833B5D88D4E}" sibTransId="{2927A653-154F-47FB-8966-C26ABAE4967B}"/>
    <dgm:cxn modelId="{1A43BCB6-69B0-4F76-956E-4B761A92C1EC}" type="presOf" srcId="{E3A38421-DED3-488E-840B-1628EC70A8E7}" destId="{45D87478-6CF3-4CBE-9AC0-F971CE62C266}" srcOrd="0" destOrd="0" presId="urn:microsoft.com/office/officeart/2009/3/layout/IncreasingArrowsProcess"/>
    <dgm:cxn modelId="{111F26CE-444A-40F3-B98D-DA381D0589CD}" type="presOf" srcId="{EC5D4A51-E21C-4CAC-A069-E89DEE4DD8D8}" destId="{C8AF9F8E-245D-4ACA-AB22-A3549468DE98}" srcOrd="0" destOrd="2" presId="urn:microsoft.com/office/officeart/2009/3/layout/IncreasingArrowsProcess"/>
    <dgm:cxn modelId="{6E3E21F3-41C4-447B-88BB-D2A73EDAC6DE}" type="presParOf" srcId="{0962FB17-9A83-4953-B474-F381AA4AAC68}" destId="{45D87478-6CF3-4CBE-9AC0-F971CE62C266}" srcOrd="0" destOrd="0" presId="urn:microsoft.com/office/officeart/2009/3/layout/IncreasingArrowsProcess"/>
    <dgm:cxn modelId="{04550E74-03AE-4028-BB56-026E0E695E32}" type="presParOf" srcId="{0962FB17-9A83-4953-B474-F381AA4AAC68}" destId="{C8AF9F8E-245D-4ACA-AB22-A3549468DE98}"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9E6906-7650-4518-8C7B-8FA4EFCC9A0B}" type="doc">
      <dgm:prSet loTypeId="urn:microsoft.com/office/officeart/2009/3/layout/IncreasingArrowsProcess" loCatId="process" qsTypeId="urn:microsoft.com/office/officeart/2005/8/quickstyle/simple1" qsCatId="simple" csTypeId="urn:microsoft.com/office/officeart/2005/8/colors/accent1_4" csCatId="accent1" phldr="1"/>
      <dgm:spPr/>
      <dgm:t>
        <a:bodyPr/>
        <a:lstStyle/>
        <a:p>
          <a:endParaRPr lang="en-US"/>
        </a:p>
      </dgm:t>
    </dgm:pt>
    <dgm:pt modelId="{F39ECC8F-720B-49D8-AD1A-E471E612BE15}">
      <dgm:prSet phldrT="[Text]" custT="1"/>
      <dgm:spPr>
        <a:solidFill>
          <a:schemeClr val="accent1">
            <a:lumMod val="50000"/>
          </a:schemeClr>
        </a:solidFill>
      </dgm:spPr>
      <dgm:t>
        <a:bodyPr/>
        <a:lstStyle/>
        <a:p>
          <a:r>
            <a:rPr lang="en-US" sz="2600" dirty="0"/>
            <a:t>Quantitative and Qualitative deep dive into the data:</a:t>
          </a:r>
        </a:p>
      </dgm:t>
    </dgm:pt>
    <dgm:pt modelId="{66A5622D-5BC6-4A9A-A88C-43FD5D648BB5}" type="parTrans" cxnId="{24D31C8D-770D-4B3B-B3E7-58F80DD46FC2}">
      <dgm:prSet/>
      <dgm:spPr/>
      <dgm:t>
        <a:bodyPr/>
        <a:lstStyle/>
        <a:p>
          <a:endParaRPr lang="en-US"/>
        </a:p>
      </dgm:t>
    </dgm:pt>
    <dgm:pt modelId="{F146A20C-C522-4202-B2FC-4DDFACE86C50}" type="sibTrans" cxnId="{24D31C8D-770D-4B3B-B3E7-58F80DD46FC2}">
      <dgm:prSet/>
      <dgm:spPr/>
      <dgm:t>
        <a:bodyPr/>
        <a:lstStyle/>
        <a:p>
          <a:endParaRPr lang="en-US"/>
        </a:p>
      </dgm:t>
    </dgm:pt>
    <dgm:pt modelId="{28BA677B-27F5-487C-ABF6-4D32139FACD4}">
      <dgm:prSet custT="1"/>
      <dgm:spPr/>
      <dgm:t>
        <a:bodyPr/>
        <a:lstStyle/>
        <a:p>
          <a:r>
            <a:rPr lang="en-US" sz="3600" dirty="0"/>
            <a:t>Gaps analysis</a:t>
          </a:r>
        </a:p>
      </dgm:t>
    </dgm:pt>
    <dgm:pt modelId="{892FD37F-0F12-4F88-BE90-2E46BDAFC3BD}" type="parTrans" cxnId="{54A3382D-A06A-4AB0-B83F-75B79F1DA393}">
      <dgm:prSet/>
      <dgm:spPr/>
      <dgm:t>
        <a:bodyPr/>
        <a:lstStyle/>
        <a:p>
          <a:endParaRPr lang="en-US"/>
        </a:p>
      </dgm:t>
    </dgm:pt>
    <dgm:pt modelId="{ED003ACE-799A-42C6-94AB-68B4764FE909}" type="sibTrans" cxnId="{54A3382D-A06A-4AB0-B83F-75B79F1DA393}">
      <dgm:prSet/>
      <dgm:spPr/>
      <dgm:t>
        <a:bodyPr/>
        <a:lstStyle/>
        <a:p>
          <a:endParaRPr lang="en-US"/>
        </a:p>
      </dgm:t>
    </dgm:pt>
    <dgm:pt modelId="{A15B3E47-128C-4FC9-A31B-F07A08212ED0}">
      <dgm:prSet custT="1"/>
      <dgm:spPr/>
      <dgm:t>
        <a:bodyPr/>
        <a:lstStyle/>
        <a:p>
          <a:r>
            <a:rPr lang="en-US" sz="3600" dirty="0"/>
            <a:t>Disaggregate review of ESSA Subgroups</a:t>
          </a:r>
        </a:p>
      </dgm:t>
    </dgm:pt>
    <dgm:pt modelId="{AA6378EF-21C4-4464-89F0-711E6D459681}" type="parTrans" cxnId="{9AB04250-B31B-4FEF-AF38-979D5BBEBF24}">
      <dgm:prSet/>
      <dgm:spPr/>
      <dgm:t>
        <a:bodyPr/>
        <a:lstStyle/>
        <a:p>
          <a:endParaRPr lang="en-US"/>
        </a:p>
      </dgm:t>
    </dgm:pt>
    <dgm:pt modelId="{B6CAC4FF-629E-4AD1-BB0A-10850E7FECB7}" type="sibTrans" cxnId="{9AB04250-B31B-4FEF-AF38-979D5BBEBF24}">
      <dgm:prSet/>
      <dgm:spPr/>
      <dgm:t>
        <a:bodyPr/>
        <a:lstStyle/>
        <a:p>
          <a:endParaRPr lang="en-US"/>
        </a:p>
      </dgm:t>
    </dgm:pt>
    <dgm:pt modelId="{0F614C21-5F01-40D7-A0A3-A923A7447DC2}">
      <dgm:prSet custT="1"/>
      <dgm:spPr/>
      <dgm:t>
        <a:bodyPr/>
        <a:lstStyle/>
        <a:p>
          <a:r>
            <a:rPr lang="en-US" sz="3600" dirty="0"/>
            <a:t>Who are we serving and why?</a:t>
          </a:r>
        </a:p>
      </dgm:t>
    </dgm:pt>
    <dgm:pt modelId="{983312C8-1064-44A7-BA9C-A22F4A9BC310}" type="parTrans" cxnId="{BA72B6DE-E70C-497B-B510-86B805BBE903}">
      <dgm:prSet/>
      <dgm:spPr/>
      <dgm:t>
        <a:bodyPr/>
        <a:lstStyle/>
        <a:p>
          <a:endParaRPr lang="en-US"/>
        </a:p>
      </dgm:t>
    </dgm:pt>
    <dgm:pt modelId="{76414714-472C-4A42-BA79-DE218B3CF7A1}" type="sibTrans" cxnId="{BA72B6DE-E70C-497B-B510-86B805BBE903}">
      <dgm:prSet/>
      <dgm:spPr/>
      <dgm:t>
        <a:bodyPr/>
        <a:lstStyle/>
        <a:p>
          <a:endParaRPr lang="en-US"/>
        </a:p>
      </dgm:t>
    </dgm:pt>
    <dgm:pt modelId="{C784ABB9-8F47-49FB-9D03-07F70AFF00FB}" type="pres">
      <dgm:prSet presAssocID="{E49E6906-7650-4518-8C7B-8FA4EFCC9A0B}" presName="Name0" presStyleCnt="0">
        <dgm:presLayoutVars>
          <dgm:chMax val="5"/>
          <dgm:chPref val="5"/>
          <dgm:dir/>
          <dgm:animLvl val="lvl"/>
        </dgm:presLayoutVars>
      </dgm:prSet>
      <dgm:spPr/>
    </dgm:pt>
    <dgm:pt modelId="{EA700C3C-9522-4C57-B596-950556DC89F9}" type="pres">
      <dgm:prSet presAssocID="{F39ECC8F-720B-49D8-AD1A-E471E612BE15}" presName="parentText1" presStyleLbl="node1" presStyleIdx="0" presStyleCnt="1">
        <dgm:presLayoutVars>
          <dgm:chMax/>
          <dgm:chPref val="3"/>
          <dgm:bulletEnabled val="1"/>
        </dgm:presLayoutVars>
      </dgm:prSet>
      <dgm:spPr/>
    </dgm:pt>
    <dgm:pt modelId="{37596374-6104-4CAC-9EB6-314B4924E631}" type="pres">
      <dgm:prSet presAssocID="{F39ECC8F-720B-49D8-AD1A-E471E612BE15}" presName="childText1" presStyleLbl="solidAlignAcc1" presStyleIdx="0" presStyleCnt="1">
        <dgm:presLayoutVars>
          <dgm:chMax val="0"/>
          <dgm:chPref val="0"/>
          <dgm:bulletEnabled val="1"/>
        </dgm:presLayoutVars>
      </dgm:prSet>
      <dgm:spPr/>
    </dgm:pt>
  </dgm:ptLst>
  <dgm:cxnLst>
    <dgm:cxn modelId="{CB7C6D24-4926-43FD-919F-36FB2263F4FB}" type="presOf" srcId="{E49E6906-7650-4518-8C7B-8FA4EFCC9A0B}" destId="{C784ABB9-8F47-49FB-9D03-07F70AFF00FB}" srcOrd="0" destOrd="0" presId="urn:microsoft.com/office/officeart/2009/3/layout/IncreasingArrowsProcess"/>
    <dgm:cxn modelId="{37FD332B-3E59-4FF2-8FC9-500FEC77D720}" type="presOf" srcId="{0F614C21-5F01-40D7-A0A3-A923A7447DC2}" destId="{37596374-6104-4CAC-9EB6-314B4924E631}" srcOrd="0" destOrd="2" presId="urn:microsoft.com/office/officeart/2009/3/layout/IncreasingArrowsProcess"/>
    <dgm:cxn modelId="{54A3382D-A06A-4AB0-B83F-75B79F1DA393}" srcId="{F39ECC8F-720B-49D8-AD1A-E471E612BE15}" destId="{28BA677B-27F5-487C-ABF6-4D32139FACD4}" srcOrd="0" destOrd="0" parTransId="{892FD37F-0F12-4F88-BE90-2E46BDAFC3BD}" sibTransId="{ED003ACE-799A-42C6-94AB-68B4764FE909}"/>
    <dgm:cxn modelId="{7BB2893D-8DE2-4391-BD61-DEA0282294D8}" type="presOf" srcId="{28BA677B-27F5-487C-ABF6-4D32139FACD4}" destId="{37596374-6104-4CAC-9EB6-314B4924E631}" srcOrd="0" destOrd="0" presId="urn:microsoft.com/office/officeart/2009/3/layout/IncreasingArrowsProcess"/>
    <dgm:cxn modelId="{9AB04250-B31B-4FEF-AF38-979D5BBEBF24}" srcId="{F39ECC8F-720B-49D8-AD1A-E471E612BE15}" destId="{A15B3E47-128C-4FC9-A31B-F07A08212ED0}" srcOrd="1" destOrd="0" parTransId="{AA6378EF-21C4-4464-89F0-711E6D459681}" sibTransId="{B6CAC4FF-629E-4AD1-BB0A-10850E7FECB7}"/>
    <dgm:cxn modelId="{24D31C8D-770D-4B3B-B3E7-58F80DD46FC2}" srcId="{E49E6906-7650-4518-8C7B-8FA4EFCC9A0B}" destId="{F39ECC8F-720B-49D8-AD1A-E471E612BE15}" srcOrd="0" destOrd="0" parTransId="{66A5622D-5BC6-4A9A-A88C-43FD5D648BB5}" sibTransId="{F146A20C-C522-4202-B2FC-4DDFACE86C50}"/>
    <dgm:cxn modelId="{9629F3B4-069B-4BC3-8F4D-79F60E6ADC21}" type="presOf" srcId="{F39ECC8F-720B-49D8-AD1A-E471E612BE15}" destId="{EA700C3C-9522-4C57-B596-950556DC89F9}" srcOrd="0" destOrd="0" presId="urn:microsoft.com/office/officeart/2009/3/layout/IncreasingArrowsProcess"/>
    <dgm:cxn modelId="{1138B0CD-3D5D-40AD-9816-9C1155FF3C82}" type="presOf" srcId="{A15B3E47-128C-4FC9-A31B-F07A08212ED0}" destId="{37596374-6104-4CAC-9EB6-314B4924E631}" srcOrd="0" destOrd="1" presId="urn:microsoft.com/office/officeart/2009/3/layout/IncreasingArrowsProcess"/>
    <dgm:cxn modelId="{BA72B6DE-E70C-497B-B510-86B805BBE903}" srcId="{F39ECC8F-720B-49D8-AD1A-E471E612BE15}" destId="{0F614C21-5F01-40D7-A0A3-A923A7447DC2}" srcOrd="2" destOrd="0" parTransId="{983312C8-1064-44A7-BA9C-A22F4A9BC310}" sibTransId="{76414714-472C-4A42-BA79-DE218B3CF7A1}"/>
    <dgm:cxn modelId="{3818BFBC-E39E-4B27-BB34-E7B0F7EFC3BA}" type="presParOf" srcId="{C784ABB9-8F47-49FB-9D03-07F70AFF00FB}" destId="{EA700C3C-9522-4C57-B596-950556DC89F9}" srcOrd="0" destOrd="0" presId="urn:microsoft.com/office/officeart/2009/3/layout/IncreasingArrowsProcess"/>
    <dgm:cxn modelId="{BB21E329-08FD-48BF-AAFA-2CEBABB553D0}" type="presParOf" srcId="{C784ABB9-8F47-49FB-9D03-07F70AFF00FB}" destId="{37596374-6104-4CAC-9EB6-314B4924E631}"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D4C44B-685F-4BD2-AFBD-83B9A9125B52}" type="doc">
      <dgm:prSet loTypeId="urn:microsoft.com/office/officeart/2009/3/layout/IncreasingArrowsProcess" loCatId="process" qsTypeId="urn:microsoft.com/office/officeart/2005/8/quickstyle/simple1" qsCatId="simple" csTypeId="urn:microsoft.com/office/officeart/2005/8/colors/accent1_4" csCatId="accent1" phldr="1"/>
      <dgm:spPr/>
      <dgm:t>
        <a:bodyPr/>
        <a:lstStyle/>
        <a:p>
          <a:endParaRPr lang="en-US"/>
        </a:p>
      </dgm:t>
    </dgm:pt>
    <dgm:pt modelId="{46A69801-F18D-4DF1-98FD-3A28FEBD9A88}">
      <dgm:prSet phldrT="[Text]" custT="1"/>
      <dgm:spPr>
        <a:solidFill>
          <a:schemeClr val="accent1">
            <a:lumMod val="50000"/>
          </a:schemeClr>
        </a:solidFill>
      </dgm:spPr>
      <dgm:t>
        <a:bodyPr/>
        <a:lstStyle/>
        <a:p>
          <a:r>
            <a:rPr lang="en-US" sz="3600" dirty="0"/>
            <a:t>Leading to:</a:t>
          </a:r>
        </a:p>
      </dgm:t>
    </dgm:pt>
    <dgm:pt modelId="{DA2050D9-1FB2-4166-8A8B-B66A7262B8E1}" type="parTrans" cxnId="{C81D1EE9-D479-4C36-87DC-D7A4EB0F3941}">
      <dgm:prSet/>
      <dgm:spPr/>
      <dgm:t>
        <a:bodyPr/>
        <a:lstStyle/>
        <a:p>
          <a:endParaRPr lang="en-US"/>
        </a:p>
      </dgm:t>
    </dgm:pt>
    <dgm:pt modelId="{2857E0B4-5430-4EFD-9F92-3AB880B21B5F}" type="sibTrans" cxnId="{C81D1EE9-D479-4C36-87DC-D7A4EB0F3941}">
      <dgm:prSet/>
      <dgm:spPr/>
      <dgm:t>
        <a:bodyPr/>
        <a:lstStyle/>
        <a:p>
          <a:endParaRPr lang="en-US"/>
        </a:p>
      </dgm:t>
    </dgm:pt>
    <dgm:pt modelId="{8F17F14F-AF52-412D-A9CD-C992CCD788D5}">
      <dgm:prSet custT="1"/>
      <dgm:spPr/>
      <dgm:t>
        <a:bodyPr/>
        <a:lstStyle/>
        <a:p>
          <a:r>
            <a:rPr lang="en-US" sz="3600" dirty="0"/>
            <a:t>Completer status</a:t>
          </a:r>
        </a:p>
      </dgm:t>
    </dgm:pt>
    <dgm:pt modelId="{DE5AA255-1AB3-4CA5-946B-FE03E98AF4EF}" type="parTrans" cxnId="{1A2FEC0C-5B30-44FD-889A-F234A58D11D8}">
      <dgm:prSet/>
      <dgm:spPr/>
      <dgm:t>
        <a:bodyPr/>
        <a:lstStyle/>
        <a:p>
          <a:endParaRPr lang="en-US"/>
        </a:p>
      </dgm:t>
    </dgm:pt>
    <dgm:pt modelId="{9C6B9469-F8C5-49E9-A880-F87B8A2BE520}" type="sibTrans" cxnId="{1A2FEC0C-5B30-44FD-889A-F234A58D11D8}">
      <dgm:prSet/>
      <dgm:spPr/>
      <dgm:t>
        <a:bodyPr/>
        <a:lstStyle/>
        <a:p>
          <a:endParaRPr lang="en-US"/>
        </a:p>
      </dgm:t>
    </dgm:pt>
    <dgm:pt modelId="{5D1BF3E6-D74B-42C9-A3FE-00248322AD4E}">
      <dgm:prSet custT="1"/>
      <dgm:spPr/>
      <dgm:t>
        <a:bodyPr/>
        <a:lstStyle/>
        <a:p>
          <a:r>
            <a:rPr lang="en-US" sz="3600" dirty="0"/>
            <a:t>Postsecondary</a:t>
          </a:r>
        </a:p>
      </dgm:t>
    </dgm:pt>
    <dgm:pt modelId="{D42DC3F2-0A65-44AA-B0DE-04B80B08430E}" type="parTrans" cxnId="{75D66650-53D0-42D4-BC3D-255983D5E058}">
      <dgm:prSet/>
      <dgm:spPr/>
      <dgm:t>
        <a:bodyPr/>
        <a:lstStyle/>
        <a:p>
          <a:endParaRPr lang="en-US"/>
        </a:p>
      </dgm:t>
    </dgm:pt>
    <dgm:pt modelId="{9A6969DB-AEA1-44A1-BF76-5378BC2DDC6A}" type="sibTrans" cxnId="{75D66650-53D0-42D4-BC3D-255983D5E058}">
      <dgm:prSet/>
      <dgm:spPr/>
      <dgm:t>
        <a:bodyPr/>
        <a:lstStyle/>
        <a:p>
          <a:endParaRPr lang="en-US"/>
        </a:p>
      </dgm:t>
    </dgm:pt>
    <dgm:pt modelId="{9B5F70A5-6247-4F03-ACDB-A7F51BA5EF52}">
      <dgm:prSet custT="1"/>
      <dgm:spPr/>
      <dgm:t>
        <a:bodyPr/>
        <a:lstStyle/>
        <a:p>
          <a:r>
            <a:rPr lang="en-US" sz="3600" dirty="0"/>
            <a:t>Industry or Nationally recognized Certification or Credential</a:t>
          </a:r>
        </a:p>
        <a:p>
          <a:endParaRPr lang="en-US" sz="3600" dirty="0"/>
        </a:p>
      </dgm:t>
    </dgm:pt>
    <dgm:pt modelId="{EBCBADD2-8EEA-4C36-9F22-DD31283D27D9}" type="parTrans" cxnId="{7CCBA80E-B97A-4810-A2BA-52CEE5972D68}">
      <dgm:prSet/>
      <dgm:spPr/>
      <dgm:t>
        <a:bodyPr/>
        <a:lstStyle/>
        <a:p>
          <a:endParaRPr lang="en-US"/>
        </a:p>
      </dgm:t>
    </dgm:pt>
    <dgm:pt modelId="{4414157A-B91D-4CE7-A612-63708F627FFE}" type="sibTrans" cxnId="{7CCBA80E-B97A-4810-A2BA-52CEE5972D68}">
      <dgm:prSet/>
      <dgm:spPr/>
      <dgm:t>
        <a:bodyPr/>
        <a:lstStyle/>
        <a:p>
          <a:endParaRPr lang="en-US"/>
        </a:p>
      </dgm:t>
    </dgm:pt>
    <dgm:pt modelId="{32E01BC7-A2BB-4826-B650-13445CEAAC69}" type="pres">
      <dgm:prSet presAssocID="{B2D4C44B-685F-4BD2-AFBD-83B9A9125B52}" presName="Name0" presStyleCnt="0">
        <dgm:presLayoutVars>
          <dgm:chMax val="5"/>
          <dgm:chPref val="5"/>
          <dgm:dir/>
          <dgm:animLvl val="lvl"/>
        </dgm:presLayoutVars>
      </dgm:prSet>
      <dgm:spPr/>
    </dgm:pt>
    <dgm:pt modelId="{0E27AD2A-35A4-4E9B-B22F-20AB0F3D3528}" type="pres">
      <dgm:prSet presAssocID="{46A69801-F18D-4DF1-98FD-3A28FEBD9A88}" presName="parentText1" presStyleLbl="node1" presStyleIdx="0" presStyleCnt="1">
        <dgm:presLayoutVars>
          <dgm:chMax/>
          <dgm:chPref val="3"/>
          <dgm:bulletEnabled val="1"/>
        </dgm:presLayoutVars>
      </dgm:prSet>
      <dgm:spPr/>
    </dgm:pt>
    <dgm:pt modelId="{693D6896-BFED-4B4F-B3F4-CCD9B67D76BE}" type="pres">
      <dgm:prSet presAssocID="{46A69801-F18D-4DF1-98FD-3A28FEBD9A88}" presName="childText1" presStyleLbl="solidAlignAcc1" presStyleIdx="0" presStyleCnt="1">
        <dgm:presLayoutVars>
          <dgm:chMax val="0"/>
          <dgm:chPref val="0"/>
          <dgm:bulletEnabled val="1"/>
        </dgm:presLayoutVars>
      </dgm:prSet>
      <dgm:spPr/>
    </dgm:pt>
  </dgm:ptLst>
  <dgm:cxnLst>
    <dgm:cxn modelId="{1A2FEC0C-5B30-44FD-889A-F234A58D11D8}" srcId="{46A69801-F18D-4DF1-98FD-3A28FEBD9A88}" destId="{8F17F14F-AF52-412D-A9CD-C992CCD788D5}" srcOrd="0" destOrd="0" parTransId="{DE5AA255-1AB3-4CA5-946B-FE03E98AF4EF}" sibTransId="{9C6B9469-F8C5-49E9-A880-F87B8A2BE520}"/>
    <dgm:cxn modelId="{7CCBA80E-B97A-4810-A2BA-52CEE5972D68}" srcId="{46A69801-F18D-4DF1-98FD-3A28FEBD9A88}" destId="{9B5F70A5-6247-4F03-ACDB-A7F51BA5EF52}" srcOrd="2" destOrd="0" parTransId="{EBCBADD2-8EEA-4C36-9F22-DD31283D27D9}" sibTransId="{4414157A-B91D-4CE7-A612-63708F627FFE}"/>
    <dgm:cxn modelId="{F37D7C5F-4AA3-4A30-8160-E298035796A0}" type="presOf" srcId="{9B5F70A5-6247-4F03-ACDB-A7F51BA5EF52}" destId="{693D6896-BFED-4B4F-B3F4-CCD9B67D76BE}" srcOrd="0" destOrd="2" presId="urn:microsoft.com/office/officeart/2009/3/layout/IncreasingArrowsProcess"/>
    <dgm:cxn modelId="{6B4A4B67-611C-4AE7-88D3-6B6BD7C7F6AF}" type="presOf" srcId="{B2D4C44B-685F-4BD2-AFBD-83B9A9125B52}" destId="{32E01BC7-A2BB-4826-B650-13445CEAAC69}" srcOrd="0" destOrd="0" presId="urn:microsoft.com/office/officeart/2009/3/layout/IncreasingArrowsProcess"/>
    <dgm:cxn modelId="{75D66650-53D0-42D4-BC3D-255983D5E058}" srcId="{46A69801-F18D-4DF1-98FD-3A28FEBD9A88}" destId="{5D1BF3E6-D74B-42C9-A3FE-00248322AD4E}" srcOrd="1" destOrd="0" parTransId="{D42DC3F2-0A65-44AA-B0DE-04B80B08430E}" sibTransId="{9A6969DB-AEA1-44A1-BF76-5378BC2DDC6A}"/>
    <dgm:cxn modelId="{0EAAC3B8-F0B6-4C5B-ADE0-C75B7DCA24BE}" type="presOf" srcId="{5D1BF3E6-D74B-42C9-A3FE-00248322AD4E}" destId="{693D6896-BFED-4B4F-B3F4-CCD9B67D76BE}" srcOrd="0" destOrd="1" presId="urn:microsoft.com/office/officeart/2009/3/layout/IncreasingArrowsProcess"/>
    <dgm:cxn modelId="{C81D1EE9-D479-4C36-87DC-D7A4EB0F3941}" srcId="{B2D4C44B-685F-4BD2-AFBD-83B9A9125B52}" destId="{46A69801-F18D-4DF1-98FD-3A28FEBD9A88}" srcOrd="0" destOrd="0" parTransId="{DA2050D9-1FB2-4166-8A8B-B66A7262B8E1}" sibTransId="{2857E0B4-5430-4EFD-9F92-3AB880B21B5F}"/>
    <dgm:cxn modelId="{648AF5EB-9A4A-45B0-A445-0FFEAFA35E6D}" type="presOf" srcId="{8F17F14F-AF52-412D-A9CD-C992CCD788D5}" destId="{693D6896-BFED-4B4F-B3F4-CCD9B67D76BE}" srcOrd="0" destOrd="0" presId="urn:microsoft.com/office/officeart/2009/3/layout/IncreasingArrowsProcess"/>
    <dgm:cxn modelId="{34C16DF9-52ED-4515-955A-77C8C63F5A2C}" type="presOf" srcId="{46A69801-F18D-4DF1-98FD-3A28FEBD9A88}" destId="{0E27AD2A-35A4-4E9B-B22F-20AB0F3D3528}" srcOrd="0" destOrd="0" presId="urn:microsoft.com/office/officeart/2009/3/layout/IncreasingArrowsProcess"/>
    <dgm:cxn modelId="{5B6F390B-8CAD-4241-B888-ABA1F4B0E90E}" type="presParOf" srcId="{32E01BC7-A2BB-4826-B650-13445CEAAC69}" destId="{0E27AD2A-35A4-4E9B-B22F-20AB0F3D3528}" srcOrd="0" destOrd="0" presId="urn:microsoft.com/office/officeart/2009/3/layout/IncreasingArrowsProcess"/>
    <dgm:cxn modelId="{EC51FBCA-B096-46E5-9A99-3F0F14DE6EC1}" type="presParOf" srcId="{32E01BC7-A2BB-4826-B650-13445CEAAC69}" destId="{693D6896-BFED-4B4F-B3F4-CCD9B67D76BE}" srcOrd="1"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558F2-2FAF-44CE-B83E-CDB708D31070}">
      <dsp:nvSpPr>
        <dsp:cNvPr id="0" name=""/>
        <dsp:cNvSpPr/>
      </dsp:nvSpPr>
      <dsp:spPr>
        <a:xfrm>
          <a:off x="0" y="393501"/>
          <a:ext cx="2464593" cy="1478756"/>
        </a:xfrm>
        <a:prstGeom prst="rect">
          <a:avLst/>
        </a:prstGeom>
        <a:solidFill>
          <a:schemeClr val="tx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Student Performance Data</a:t>
          </a:r>
        </a:p>
      </dsp:txBody>
      <dsp:txXfrm>
        <a:off x="0" y="393501"/>
        <a:ext cx="2464593" cy="1478756"/>
      </dsp:txXfrm>
    </dsp:sp>
    <dsp:sp modelId="{B7E2E901-02C5-435B-B3B5-65BED938AE53}">
      <dsp:nvSpPr>
        <dsp:cNvPr id="0" name=""/>
        <dsp:cNvSpPr/>
      </dsp:nvSpPr>
      <dsp:spPr>
        <a:xfrm>
          <a:off x="2711053" y="393501"/>
          <a:ext cx="2464593" cy="1478756"/>
        </a:xfrm>
        <a:prstGeom prst="rect">
          <a:avLst/>
        </a:prstGeom>
        <a:solidFill>
          <a:schemeClr val="tx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Size, Scope and Quality</a:t>
          </a:r>
        </a:p>
      </dsp:txBody>
      <dsp:txXfrm>
        <a:off x="2711053" y="393501"/>
        <a:ext cx="2464593" cy="1478756"/>
      </dsp:txXfrm>
    </dsp:sp>
    <dsp:sp modelId="{5856B386-047F-4706-A2F3-A51DC7990B35}">
      <dsp:nvSpPr>
        <dsp:cNvPr id="0" name=""/>
        <dsp:cNvSpPr/>
      </dsp:nvSpPr>
      <dsp:spPr>
        <a:xfrm>
          <a:off x="5422106" y="393501"/>
          <a:ext cx="2464593" cy="1478756"/>
        </a:xfrm>
        <a:prstGeom prst="rect">
          <a:avLst/>
        </a:prstGeom>
        <a:solidFill>
          <a:schemeClr val="tx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Labor Market Alignment </a:t>
          </a:r>
        </a:p>
      </dsp:txBody>
      <dsp:txXfrm>
        <a:off x="5422106" y="393501"/>
        <a:ext cx="2464593" cy="1478756"/>
      </dsp:txXfrm>
    </dsp:sp>
    <dsp:sp modelId="{7026B021-9626-47F7-BF3A-08C92B282E82}">
      <dsp:nvSpPr>
        <dsp:cNvPr id="0" name=""/>
        <dsp:cNvSpPr/>
      </dsp:nvSpPr>
      <dsp:spPr>
        <a:xfrm>
          <a:off x="0" y="2118717"/>
          <a:ext cx="2464593" cy="1478756"/>
        </a:xfrm>
        <a:prstGeom prst="rect">
          <a:avLst/>
        </a:prstGeom>
        <a:solidFill>
          <a:schemeClr val="tx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Programs of Study</a:t>
          </a:r>
        </a:p>
      </dsp:txBody>
      <dsp:txXfrm>
        <a:off x="0" y="2118717"/>
        <a:ext cx="2464593" cy="1478756"/>
      </dsp:txXfrm>
    </dsp:sp>
    <dsp:sp modelId="{770E9DBE-7F36-47CF-92DC-E1238B5C7B5B}">
      <dsp:nvSpPr>
        <dsp:cNvPr id="0" name=""/>
        <dsp:cNvSpPr/>
      </dsp:nvSpPr>
      <dsp:spPr>
        <a:xfrm>
          <a:off x="2711053" y="2118717"/>
          <a:ext cx="2464593" cy="1478756"/>
        </a:xfrm>
        <a:prstGeom prst="rect">
          <a:avLst/>
        </a:prstGeom>
        <a:solidFill>
          <a:schemeClr val="tx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Educator Recruitment, Retention and Training</a:t>
          </a:r>
        </a:p>
      </dsp:txBody>
      <dsp:txXfrm>
        <a:off x="2711053" y="2118717"/>
        <a:ext cx="2464593" cy="1478756"/>
      </dsp:txXfrm>
    </dsp:sp>
    <dsp:sp modelId="{E3FC3358-A14B-4CD6-B844-A939AED7BD0F}">
      <dsp:nvSpPr>
        <dsp:cNvPr id="0" name=""/>
        <dsp:cNvSpPr/>
      </dsp:nvSpPr>
      <dsp:spPr>
        <a:xfrm>
          <a:off x="5422106" y="2118717"/>
          <a:ext cx="2464593" cy="1478756"/>
        </a:xfrm>
        <a:prstGeom prst="rect">
          <a:avLst/>
        </a:prstGeom>
        <a:solidFill>
          <a:schemeClr val="tx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Access and Equity </a:t>
          </a:r>
        </a:p>
      </dsp:txBody>
      <dsp:txXfrm>
        <a:off x="5422106" y="2118717"/>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8C397-EDEC-40DE-A7F5-4925B54D72D2}">
      <dsp:nvSpPr>
        <dsp:cNvPr id="0" name=""/>
        <dsp:cNvSpPr/>
      </dsp:nvSpPr>
      <dsp:spPr>
        <a:xfrm>
          <a:off x="0" y="301381"/>
          <a:ext cx="10163925" cy="11072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834" tIns="395732" rIns="78883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pc="-5" dirty="0">
              <a:latin typeface="+mn-lt"/>
              <a:cs typeface="Calibri"/>
            </a:rPr>
            <a:t>“Conduct </a:t>
          </a:r>
          <a:r>
            <a:rPr lang="en-US" sz="2000" kern="1200" spc="-10" dirty="0">
              <a:latin typeface="+mn-lt"/>
              <a:cs typeface="Calibri"/>
            </a:rPr>
            <a:t>ongoing </a:t>
          </a:r>
          <a:r>
            <a:rPr lang="en-US" sz="2000" kern="1200" spc="-5" dirty="0">
              <a:latin typeface="+mn-lt"/>
              <a:cs typeface="Calibri"/>
            </a:rPr>
            <a:t>analysis of economic and  </a:t>
          </a:r>
          <a:r>
            <a:rPr lang="en-US" sz="2000" kern="1200" spc="-15" dirty="0">
              <a:latin typeface="+mn-lt"/>
              <a:cs typeface="Calibri"/>
            </a:rPr>
            <a:t>workforce </a:t>
          </a:r>
          <a:r>
            <a:rPr lang="en-US" sz="2000" kern="1200" spc="-10" dirty="0">
              <a:latin typeface="+mn-lt"/>
              <a:cs typeface="Calibri"/>
            </a:rPr>
            <a:t>trends </a:t>
          </a:r>
          <a:r>
            <a:rPr lang="en-US" sz="2000" kern="1200" spc="-15" dirty="0">
              <a:latin typeface="+mn-lt"/>
              <a:cs typeface="Calibri"/>
            </a:rPr>
            <a:t>to </a:t>
          </a:r>
          <a:r>
            <a:rPr lang="en-US" sz="2000" kern="1200" spc="-5" dirty="0">
              <a:latin typeface="+mn-lt"/>
              <a:cs typeface="Calibri"/>
            </a:rPr>
            <a:t>identify </a:t>
          </a:r>
          <a:r>
            <a:rPr lang="en-US" sz="2000" kern="1200" spc="-10" dirty="0">
              <a:latin typeface="+mn-lt"/>
              <a:cs typeface="Calibri"/>
            </a:rPr>
            <a:t>regional </a:t>
          </a:r>
          <a:r>
            <a:rPr lang="en-US" sz="2000" kern="1200" dirty="0">
              <a:latin typeface="+mn-lt"/>
              <a:cs typeface="Calibri"/>
            </a:rPr>
            <a:t>Programs of Study t</a:t>
          </a:r>
          <a:r>
            <a:rPr lang="en-US" sz="2000" kern="1200" spc="-15" dirty="0">
              <a:latin typeface="+mn-lt"/>
              <a:cs typeface="Calibri"/>
            </a:rPr>
            <a:t>o </a:t>
          </a:r>
          <a:r>
            <a:rPr lang="en-US" sz="2000" kern="1200" spc="-5" dirty="0">
              <a:latin typeface="+mn-lt"/>
              <a:cs typeface="Calibri"/>
            </a:rPr>
            <a:t>be </a:t>
          </a:r>
          <a:r>
            <a:rPr lang="en-US" sz="2000" kern="1200" spc="-15" dirty="0">
              <a:latin typeface="+mn-lt"/>
              <a:cs typeface="Calibri"/>
            </a:rPr>
            <a:t>created,  </a:t>
          </a:r>
          <a:r>
            <a:rPr lang="en-US" sz="2000" kern="1200" spc="-10" dirty="0">
              <a:latin typeface="+mn-lt"/>
              <a:cs typeface="Calibri"/>
            </a:rPr>
            <a:t>expanded, </a:t>
          </a:r>
          <a:r>
            <a:rPr lang="en-US" sz="2000" kern="1200" spc="-5" dirty="0">
              <a:latin typeface="+mn-lt"/>
              <a:cs typeface="Calibri"/>
            </a:rPr>
            <a:t>or </a:t>
          </a:r>
          <a:r>
            <a:rPr lang="en-US" sz="2000" kern="1200" spc="-35" dirty="0">
              <a:latin typeface="+mn-lt"/>
              <a:cs typeface="Calibri"/>
            </a:rPr>
            <a:t>discontinued.”</a:t>
          </a:r>
          <a:endParaRPr lang="en-US" sz="2000" kern="1200" dirty="0">
            <a:latin typeface="+mn-lt"/>
          </a:endParaRPr>
        </a:p>
      </dsp:txBody>
      <dsp:txXfrm>
        <a:off x="0" y="301381"/>
        <a:ext cx="10163925" cy="1107225"/>
      </dsp:txXfrm>
    </dsp:sp>
    <dsp:sp modelId="{A807FC04-3867-476A-975E-6A8D608298F4}">
      <dsp:nvSpPr>
        <dsp:cNvPr id="0" name=""/>
        <dsp:cNvSpPr/>
      </dsp:nvSpPr>
      <dsp:spPr>
        <a:xfrm>
          <a:off x="508196" y="20941"/>
          <a:ext cx="7114748" cy="56088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21" tIns="0" rIns="268921" bIns="0" numCol="1" spcCol="1270" anchor="ctr" anchorCtr="0">
          <a:noAutofit/>
        </a:bodyPr>
        <a:lstStyle/>
        <a:p>
          <a:pPr marL="0" lvl="0" indent="0" algn="l" defTabSz="889000">
            <a:lnSpc>
              <a:spcPct val="90000"/>
            </a:lnSpc>
            <a:spcBef>
              <a:spcPct val="0"/>
            </a:spcBef>
            <a:spcAft>
              <a:spcPct val="35000"/>
            </a:spcAft>
            <a:buNone/>
          </a:pPr>
          <a:r>
            <a:rPr lang="en-US" sz="2000" b="1" u="heavy" kern="1200" spc="-10" dirty="0">
              <a:latin typeface="+mn-lt"/>
              <a:cs typeface="Calibri"/>
            </a:rPr>
            <a:t>Process measures</a:t>
          </a:r>
          <a:r>
            <a:rPr lang="en-US" sz="2000" kern="1200" spc="-10" dirty="0">
              <a:latin typeface="+mn-lt"/>
              <a:cs typeface="Calibri"/>
            </a:rPr>
            <a:t>:</a:t>
          </a:r>
          <a:endParaRPr lang="en-US" sz="2000" kern="1200" dirty="0">
            <a:latin typeface="+mn-lt"/>
          </a:endParaRPr>
        </a:p>
      </dsp:txBody>
      <dsp:txXfrm>
        <a:off x="535576" y="48321"/>
        <a:ext cx="7059988" cy="506120"/>
      </dsp:txXfrm>
    </dsp:sp>
    <dsp:sp modelId="{A3BCAA89-1D9F-482B-B7C9-2D60535E3A75}">
      <dsp:nvSpPr>
        <dsp:cNvPr id="0" name=""/>
        <dsp:cNvSpPr/>
      </dsp:nvSpPr>
      <dsp:spPr>
        <a:xfrm>
          <a:off x="0" y="1791646"/>
          <a:ext cx="10163925" cy="13765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834" tIns="395732" rIns="78883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pc="-10">
              <a:latin typeface="+mn-lt"/>
              <a:cs typeface="Calibri"/>
            </a:rPr>
            <a:t>“Proportion </a:t>
          </a:r>
          <a:r>
            <a:rPr lang="en-US" sz="2000" kern="1200" spc="-5">
              <a:latin typeface="+mn-lt"/>
              <a:cs typeface="Calibri"/>
            </a:rPr>
            <a:t>of </a:t>
          </a:r>
          <a:r>
            <a:rPr lang="en-US" sz="2000" kern="1200" spc="-10">
              <a:latin typeface="+mn-lt"/>
              <a:cs typeface="Calibri"/>
            </a:rPr>
            <a:t>students </a:t>
          </a:r>
          <a:r>
            <a:rPr lang="en-US" sz="2000" kern="1200" spc="-5">
              <a:latin typeface="+mn-lt"/>
              <a:cs typeface="Calibri"/>
            </a:rPr>
            <a:t>participating </a:t>
          </a:r>
          <a:r>
            <a:rPr lang="en-US" sz="2000" kern="1200">
              <a:latin typeface="+mn-lt"/>
              <a:cs typeface="Calibri"/>
            </a:rPr>
            <a:t>in  </a:t>
          </a:r>
          <a:r>
            <a:rPr lang="en-US" sz="2000" kern="1200" spc="-10">
              <a:latin typeface="+mn-lt"/>
              <a:cs typeface="Calibri"/>
            </a:rPr>
            <a:t>experiential </a:t>
          </a:r>
          <a:r>
            <a:rPr lang="en-US" sz="2000" kern="1200" spc="-5">
              <a:latin typeface="+mn-lt"/>
              <a:cs typeface="Calibri"/>
            </a:rPr>
            <a:t>learning opportunities (lab </a:t>
          </a:r>
          <a:r>
            <a:rPr lang="en-US" sz="2000" kern="1200" spc="-10">
              <a:latin typeface="+mn-lt"/>
              <a:cs typeface="Calibri"/>
            </a:rPr>
            <a:t>work, co-ops,  simulated </a:t>
          </a:r>
          <a:r>
            <a:rPr lang="en-US" sz="2000" kern="1200" spc="-5">
              <a:latin typeface="+mn-lt"/>
              <a:cs typeface="Calibri"/>
            </a:rPr>
            <a:t>workplace, </a:t>
          </a:r>
          <a:r>
            <a:rPr lang="en-US" sz="2000" kern="1200" spc="-15">
              <a:latin typeface="+mn-lt"/>
              <a:cs typeface="Calibri"/>
            </a:rPr>
            <a:t>mentorships, </a:t>
          </a:r>
          <a:r>
            <a:rPr lang="en-US" sz="2000" kern="1200" spc="-10">
              <a:latin typeface="+mn-lt"/>
              <a:cs typeface="Calibri"/>
            </a:rPr>
            <a:t>internships, pre- apprenticeships,</a:t>
          </a:r>
          <a:r>
            <a:rPr lang="en-US" sz="2000" kern="1200" spc="25">
              <a:latin typeface="+mn-lt"/>
              <a:cs typeface="Calibri"/>
            </a:rPr>
            <a:t> </a:t>
          </a:r>
          <a:r>
            <a:rPr lang="en-US" sz="2000" kern="1200" spc="-20">
              <a:latin typeface="+mn-lt"/>
              <a:cs typeface="Calibri"/>
            </a:rPr>
            <a:t>apprenticeships).”</a:t>
          </a:r>
          <a:endParaRPr lang="en-US" sz="2000" b="1" u="heavy" kern="1200" spc="-10" dirty="0">
            <a:latin typeface="+mn-lt"/>
            <a:cs typeface="Calibri"/>
          </a:endParaRPr>
        </a:p>
      </dsp:txBody>
      <dsp:txXfrm>
        <a:off x="0" y="1791646"/>
        <a:ext cx="10163925" cy="1376550"/>
      </dsp:txXfrm>
    </dsp:sp>
    <dsp:sp modelId="{BE8C5D5E-B859-42D5-8062-9A11B1810F0F}">
      <dsp:nvSpPr>
        <dsp:cNvPr id="0" name=""/>
        <dsp:cNvSpPr/>
      </dsp:nvSpPr>
      <dsp:spPr>
        <a:xfrm>
          <a:off x="508196" y="1511206"/>
          <a:ext cx="7114748" cy="56088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21" tIns="0" rIns="268921" bIns="0" numCol="1" spcCol="1270" anchor="ctr" anchorCtr="0">
          <a:noAutofit/>
        </a:bodyPr>
        <a:lstStyle/>
        <a:p>
          <a:pPr marL="0" lvl="0" indent="0" algn="l" defTabSz="889000">
            <a:lnSpc>
              <a:spcPct val="90000"/>
            </a:lnSpc>
            <a:spcBef>
              <a:spcPct val="0"/>
            </a:spcBef>
            <a:spcAft>
              <a:spcPct val="35000"/>
            </a:spcAft>
            <a:buNone/>
          </a:pPr>
          <a:r>
            <a:rPr lang="en-US" sz="2000" b="1" u="heavy" kern="1200" spc="-10" dirty="0">
              <a:latin typeface="+mn-lt"/>
              <a:cs typeface="Calibri"/>
            </a:rPr>
            <a:t>Quantitative measures</a:t>
          </a:r>
          <a:r>
            <a:rPr lang="en-US" sz="2000" kern="1200" spc="-10" dirty="0">
              <a:latin typeface="+mn-lt"/>
              <a:cs typeface="Calibri"/>
            </a:rPr>
            <a:t>:</a:t>
          </a:r>
          <a:endParaRPr lang="en-US" sz="2000" b="1" u="heavy" kern="1200" spc="-10" dirty="0">
            <a:latin typeface="+mn-lt"/>
            <a:cs typeface="Calibri"/>
          </a:endParaRPr>
        </a:p>
      </dsp:txBody>
      <dsp:txXfrm>
        <a:off x="535576" y="1538586"/>
        <a:ext cx="7059988" cy="506120"/>
      </dsp:txXfrm>
    </dsp:sp>
    <dsp:sp modelId="{FE106D8D-31CD-4784-AF86-46ED96F6758B}">
      <dsp:nvSpPr>
        <dsp:cNvPr id="0" name=""/>
        <dsp:cNvSpPr/>
      </dsp:nvSpPr>
      <dsp:spPr>
        <a:xfrm>
          <a:off x="0" y="3551236"/>
          <a:ext cx="10163925" cy="822937"/>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834" tIns="395732" rIns="78883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pc="-10" dirty="0">
              <a:latin typeface="+mn-lt"/>
              <a:cs typeface="Calibri"/>
            </a:rPr>
            <a:t>“How </a:t>
          </a:r>
          <a:r>
            <a:rPr lang="en-US" sz="2000" kern="1200" spc="-5" dirty="0">
              <a:latin typeface="+mn-lt"/>
              <a:cs typeface="Calibri"/>
            </a:rPr>
            <a:t>do </a:t>
          </a:r>
          <a:r>
            <a:rPr lang="en-US" sz="2000" kern="1200" spc="-15" dirty="0">
              <a:latin typeface="+mn-lt"/>
              <a:cs typeface="Calibri"/>
            </a:rPr>
            <a:t>we involve the community, and </a:t>
          </a:r>
          <a:r>
            <a:rPr lang="en-US" sz="2000" kern="1200" spc="-5" dirty="0">
              <a:latin typeface="+mn-lt"/>
              <a:cs typeface="Calibri"/>
            </a:rPr>
            <a:t>business and </a:t>
          </a:r>
          <a:r>
            <a:rPr lang="en-US" sz="2000" kern="1200" spc="-10" dirty="0">
              <a:latin typeface="+mn-lt"/>
              <a:cs typeface="Calibri"/>
            </a:rPr>
            <a:t>industry </a:t>
          </a:r>
          <a:r>
            <a:rPr lang="en-US" sz="2000" kern="1200" dirty="0">
              <a:latin typeface="+mn-lt"/>
              <a:cs typeface="Calibri"/>
            </a:rPr>
            <a:t>in </a:t>
          </a:r>
          <a:r>
            <a:rPr lang="en-US" sz="2000" kern="1200" spc="-15" dirty="0">
              <a:latin typeface="+mn-lt"/>
              <a:cs typeface="Calibri"/>
            </a:rPr>
            <a:t>your </a:t>
          </a:r>
          <a:r>
            <a:rPr lang="en-US" sz="2000" kern="1200" spc="-20" dirty="0">
              <a:latin typeface="+mn-lt"/>
              <a:cs typeface="Calibri"/>
            </a:rPr>
            <a:t>program?”</a:t>
          </a:r>
          <a:endParaRPr lang="en-US" sz="2000" kern="1200" dirty="0">
            <a:latin typeface="+mn-lt"/>
            <a:cs typeface="Calibri"/>
          </a:endParaRPr>
        </a:p>
      </dsp:txBody>
      <dsp:txXfrm>
        <a:off x="0" y="3551236"/>
        <a:ext cx="10163925" cy="822937"/>
      </dsp:txXfrm>
    </dsp:sp>
    <dsp:sp modelId="{E35A6038-2361-4D42-A85F-BE771849DFD3}">
      <dsp:nvSpPr>
        <dsp:cNvPr id="0" name=""/>
        <dsp:cNvSpPr/>
      </dsp:nvSpPr>
      <dsp:spPr>
        <a:xfrm>
          <a:off x="508196" y="3270796"/>
          <a:ext cx="7114748" cy="56088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21" tIns="0" rIns="268921" bIns="0" numCol="1" spcCol="1270" anchor="ctr" anchorCtr="0">
          <a:noAutofit/>
        </a:bodyPr>
        <a:lstStyle/>
        <a:p>
          <a:pPr marL="0" lvl="0" indent="0" algn="l" defTabSz="889000">
            <a:lnSpc>
              <a:spcPct val="90000"/>
            </a:lnSpc>
            <a:spcBef>
              <a:spcPct val="0"/>
            </a:spcBef>
            <a:spcAft>
              <a:spcPct val="35000"/>
            </a:spcAft>
            <a:buNone/>
          </a:pPr>
          <a:r>
            <a:rPr lang="en-US" sz="2000" b="1" u="heavy" kern="1200" spc="-10" dirty="0">
              <a:latin typeface="+mn-lt"/>
              <a:cs typeface="Calibri"/>
            </a:rPr>
            <a:t>Qualitative measures</a:t>
          </a:r>
          <a:r>
            <a:rPr lang="en-US" sz="2000" kern="1200" spc="-10" dirty="0">
              <a:latin typeface="+mn-lt"/>
              <a:cs typeface="Calibri"/>
            </a:rPr>
            <a:t>:</a:t>
          </a:r>
          <a:endParaRPr lang="en-US" sz="2000" kern="1200" dirty="0">
            <a:latin typeface="+mn-lt"/>
            <a:cs typeface="Calibri"/>
          </a:endParaRPr>
        </a:p>
      </dsp:txBody>
      <dsp:txXfrm>
        <a:off x="535576" y="3298176"/>
        <a:ext cx="7059988"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36776-F493-4FFC-8116-94D2264BADC1}">
      <dsp:nvSpPr>
        <dsp:cNvPr id="0" name=""/>
        <dsp:cNvSpPr/>
      </dsp:nvSpPr>
      <dsp:spPr>
        <a:xfrm>
          <a:off x="3840901" y="771212"/>
          <a:ext cx="595220" cy="91440"/>
        </a:xfrm>
        <a:custGeom>
          <a:avLst/>
          <a:gdLst/>
          <a:ahLst/>
          <a:cxnLst/>
          <a:rect l="0" t="0" r="0" b="0"/>
          <a:pathLst>
            <a:path>
              <a:moveTo>
                <a:pt x="0" y="45720"/>
              </a:moveTo>
              <a:lnTo>
                <a:pt x="595220"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2866" y="813803"/>
        <a:ext cx="31291" cy="6258"/>
      </dsp:txXfrm>
    </dsp:sp>
    <dsp:sp modelId="{3E5D3394-CD3F-46A5-8C85-7768AE585DE0}">
      <dsp:nvSpPr>
        <dsp:cNvPr id="0" name=""/>
        <dsp:cNvSpPr/>
      </dsp:nvSpPr>
      <dsp:spPr>
        <a:xfrm>
          <a:off x="1121741" y="644"/>
          <a:ext cx="2720959" cy="1632575"/>
        </a:xfrm>
        <a:prstGeom prst="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Identify Planning Team (shareholders).</a:t>
          </a:r>
        </a:p>
      </dsp:txBody>
      <dsp:txXfrm>
        <a:off x="1121741" y="644"/>
        <a:ext cx="2720959" cy="1632575"/>
      </dsp:txXfrm>
    </dsp:sp>
    <dsp:sp modelId="{FE2A4D20-F2FE-4578-8134-CC27BDCD3F28}">
      <dsp:nvSpPr>
        <dsp:cNvPr id="0" name=""/>
        <dsp:cNvSpPr/>
      </dsp:nvSpPr>
      <dsp:spPr>
        <a:xfrm>
          <a:off x="7187681" y="771212"/>
          <a:ext cx="595220" cy="91440"/>
        </a:xfrm>
        <a:custGeom>
          <a:avLst/>
          <a:gdLst/>
          <a:ahLst/>
          <a:cxnLst/>
          <a:rect l="0" t="0" r="0" b="0"/>
          <a:pathLst>
            <a:path>
              <a:moveTo>
                <a:pt x="0" y="45720"/>
              </a:moveTo>
              <a:lnTo>
                <a:pt x="595220" y="45720"/>
              </a:lnTo>
            </a:path>
          </a:pathLst>
        </a:custGeom>
        <a:noFill/>
        <a:ln w="6350" cap="flat" cmpd="sng" algn="ctr">
          <a:solidFill>
            <a:schemeClr val="accent1">
              <a:shade val="90000"/>
              <a:hueOff val="140366"/>
              <a:satOff val="-1286"/>
              <a:lumOff val="111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69646" y="813803"/>
        <a:ext cx="31291" cy="6258"/>
      </dsp:txXfrm>
    </dsp:sp>
    <dsp:sp modelId="{F2BE07C3-A267-4BFF-AAF0-F228F1A9C092}">
      <dsp:nvSpPr>
        <dsp:cNvPr id="0" name=""/>
        <dsp:cNvSpPr/>
      </dsp:nvSpPr>
      <dsp:spPr>
        <a:xfrm>
          <a:off x="4468522" y="644"/>
          <a:ext cx="2720959" cy="1632575"/>
        </a:xfrm>
        <a:prstGeom prst="rect">
          <a:avLst/>
        </a:prstGeom>
        <a:gradFill rotWithShape="0">
          <a:gsLst>
            <a:gs pos="0">
              <a:schemeClr val="accent1">
                <a:shade val="50000"/>
                <a:hueOff val="111419"/>
                <a:satOff val="2985"/>
                <a:lumOff val="13151"/>
                <a:alphaOff val="0"/>
                <a:lumMod val="110000"/>
                <a:satMod val="105000"/>
                <a:tint val="67000"/>
              </a:schemeClr>
            </a:gs>
            <a:gs pos="50000">
              <a:schemeClr val="accent1">
                <a:shade val="50000"/>
                <a:hueOff val="111419"/>
                <a:satOff val="2985"/>
                <a:lumOff val="13151"/>
                <a:alphaOff val="0"/>
                <a:lumMod val="105000"/>
                <a:satMod val="103000"/>
                <a:tint val="73000"/>
              </a:schemeClr>
            </a:gs>
            <a:gs pos="100000">
              <a:schemeClr val="accent1">
                <a:shade val="50000"/>
                <a:hueOff val="111419"/>
                <a:satOff val="2985"/>
                <a:lumOff val="131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Identify data sources (shareholders engage in a review of focused data).</a:t>
          </a:r>
        </a:p>
      </dsp:txBody>
      <dsp:txXfrm>
        <a:off x="4468522" y="644"/>
        <a:ext cx="2720959" cy="1632575"/>
      </dsp:txXfrm>
    </dsp:sp>
    <dsp:sp modelId="{9EDBA75C-A92F-4B62-9BB4-0402038DBED5}">
      <dsp:nvSpPr>
        <dsp:cNvPr id="0" name=""/>
        <dsp:cNvSpPr/>
      </dsp:nvSpPr>
      <dsp:spPr>
        <a:xfrm>
          <a:off x="2482221" y="1631420"/>
          <a:ext cx="6693561" cy="595220"/>
        </a:xfrm>
        <a:custGeom>
          <a:avLst/>
          <a:gdLst/>
          <a:ahLst/>
          <a:cxnLst/>
          <a:rect l="0" t="0" r="0" b="0"/>
          <a:pathLst>
            <a:path>
              <a:moveTo>
                <a:pt x="6693561" y="0"/>
              </a:moveTo>
              <a:lnTo>
                <a:pt x="6693561" y="314710"/>
              </a:lnTo>
              <a:lnTo>
                <a:pt x="0" y="314710"/>
              </a:lnTo>
              <a:lnTo>
                <a:pt x="0" y="595220"/>
              </a:lnTo>
            </a:path>
          </a:pathLst>
        </a:custGeom>
        <a:noFill/>
        <a:ln w="6350" cap="flat" cmpd="sng" algn="ctr">
          <a:solidFill>
            <a:schemeClr val="accent1">
              <a:shade val="90000"/>
              <a:hueOff val="280732"/>
              <a:satOff val="-2572"/>
              <a:lumOff val="222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0933" y="1925901"/>
        <a:ext cx="336137" cy="6258"/>
      </dsp:txXfrm>
    </dsp:sp>
    <dsp:sp modelId="{496AB382-06D1-455B-89DA-F8F8E62310E9}">
      <dsp:nvSpPr>
        <dsp:cNvPr id="0" name=""/>
        <dsp:cNvSpPr/>
      </dsp:nvSpPr>
      <dsp:spPr>
        <a:xfrm>
          <a:off x="7815302" y="644"/>
          <a:ext cx="2720959" cy="1632575"/>
        </a:xfrm>
        <a:prstGeom prst="rect">
          <a:avLst/>
        </a:prstGeom>
        <a:gradFill rotWithShape="0">
          <a:gsLst>
            <a:gs pos="0">
              <a:schemeClr val="accent1">
                <a:shade val="50000"/>
                <a:hueOff val="222839"/>
                <a:satOff val="5970"/>
                <a:lumOff val="26302"/>
                <a:alphaOff val="0"/>
                <a:lumMod val="110000"/>
                <a:satMod val="105000"/>
                <a:tint val="67000"/>
              </a:schemeClr>
            </a:gs>
            <a:gs pos="50000">
              <a:schemeClr val="accent1">
                <a:shade val="50000"/>
                <a:hueOff val="222839"/>
                <a:satOff val="5970"/>
                <a:lumOff val="26302"/>
                <a:alphaOff val="0"/>
                <a:lumMod val="105000"/>
                <a:satMod val="103000"/>
                <a:tint val="73000"/>
              </a:schemeClr>
            </a:gs>
            <a:gs pos="100000">
              <a:schemeClr val="accent1">
                <a:shade val="50000"/>
                <a:hueOff val="222839"/>
                <a:satOff val="5970"/>
                <a:lumOff val="263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Analyze the disaggregated data.</a:t>
          </a:r>
        </a:p>
      </dsp:txBody>
      <dsp:txXfrm>
        <a:off x="7815302" y="644"/>
        <a:ext cx="2720959" cy="1632575"/>
      </dsp:txXfrm>
    </dsp:sp>
    <dsp:sp modelId="{DEB0E585-8504-4544-AEB0-925DB798E14F}">
      <dsp:nvSpPr>
        <dsp:cNvPr id="0" name=""/>
        <dsp:cNvSpPr/>
      </dsp:nvSpPr>
      <dsp:spPr>
        <a:xfrm>
          <a:off x="3840901" y="3029608"/>
          <a:ext cx="595220" cy="91440"/>
        </a:xfrm>
        <a:custGeom>
          <a:avLst/>
          <a:gdLst/>
          <a:ahLst/>
          <a:cxnLst/>
          <a:rect l="0" t="0" r="0" b="0"/>
          <a:pathLst>
            <a:path>
              <a:moveTo>
                <a:pt x="0" y="45720"/>
              </a:moveTo>
              <a:lnTo>
                <a:pt x="595220" y="45720"/>
              </a:lnTo>
            </a:path>
          </a:pathLst>
        </a:custGeom>
        <a:noFill/>
        <a:ln w="6350" cap="flat" cmpd="sng" algn="ctr">
          <a:solidFill>
            <a:schemeClr val="accent1">
              <a:shade val="90000"/>
              <a:hueOff val="280732"/>
              <a:satOff val="-2572"/>
              <a:lumOff val="222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2866" y="3072199"/>
        <a:ext cx="31291" cy="6258"/>
      </dsp:txXfrm>
    </dsp:sp>
    <dsp:sp modelId="{EAA28A5D-653E-4081-873B-3F7052B201F9}">
      <dsp:nvSpPr>
        <dsp:cNvPr id="0" name=""/>
        <dsp:cNvSpPr/>
      </dsp:nvSpPr>
      <dsp:spPr>
        <a:xfrm>
          <a:off x="1121741" y="2259040"/>
          <a:ext cx="2720959" cy="1632575"/>
        </a:xfrm>
        <a:prstGeom prst="rect">
          <a:avLst/>
        </a:prstGeom>
        <a:gradFill rotWithShape="0">
          <a:gsLst>
            <a:gs pos="0">
              <a:schemeClr val="accent1">
                <a:shade val="50000"/>
                <a:hueOff val="334258"/>
                <a:satOff val="8955"/>
                <a:lumOff val="39453"/>
                <a:alphaOff val="0"/>
                <a:lumMod val="110000"/>
                <a:satMod val="105000"/>
                <a:tint val="67000"/>
              </a:schemeClr>
            </a:gs>
            <a:gs pos="50000">
              <a:schemeClr val="accent1">
                <a:shade val="50000"/>
                <a:hueOff val="334258"/>
                <a:satOff val="8955"/>
                <a:lumOff val="39453"/>
                <a:alphaOff val="0"/>
                <a:lumMod val="105000"/>
                <a:satMod val="103000"/>
                <a:tint val="73000"/>
              </a:schemeClr>
            </a:gs>
            <a:gs pos="100000">
              <a:schemeClr val="accent1">
                <a:shade val="50000"/>
                <a:hueOff val="334258"/>
                <a:satOff val="8955"/>
                <a:lumOff val="394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Identify areas of growth and strength (what is working).</a:t>
          </a:r>
        </a:p>
      </dsp:txBody>
      <dsp:txXfrm>
        <a:off x="1121741" y="2259040"/>
        <a:ext cx="2720959" cy="1632575"/>
      </dsp:txXfrm>
    </dsp:sp>
    <dsp:sp modelId="{DFE28965-405D-40BF-84A1-1544045D1DB3}">
      <dsp:nvSpPr>
        <dsp:cNvPr id="0" name=""/>
        <dsp:cNvSpPr/>
      </dsp:nvSpPr>
      <dsp:spPr>
        <a:xfrm>
          <a:off x="7187681" y="3029608"/>
          <a:ext cx="595220" cy="91440"/>
        </a:xfrm>
        <a:custGeom>
          <a:avLst/>
          <a:gdLst/>
          <a:ahLst/>
          <a:cxnLst/>
          <a:rect l="0" t="0" r="0" b="0"/>
          <a:pathLst>
            <a:path>
              <a:moveTo>
                <a:pt x="0" y="45720"/>
              </a:moveTo>
              <a:lnTo>
                <a:pt x="595220" y="45720"/>
              </a:lnTo>
            </a:path>
          </a:pathLst>
        </a:custGeom>
        <a:noFill/>
        <a:ln w="6350" cap="flat" cmpd="sng" algn="ctr">
          <a:solidFill>
            <a:schemeClr val="accent1">
              <a:shade val="90000"/>
              <a:hueOff val="140366"/>
              <a:satOff val="-1286"/>
              <a:lumOff val="111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69646" y="3072199"/>
        <a:ext cx="31291" cy="6258"/>
      </dsp:txXfrm>
    </dsp:sp>
    <dsp:sp modelId="{84685620-C62D-4D33-9698-F7BDDD287EE6}">
      <dsp:nvSpPr>
        <dsp:cNvPr id="0" name=""/>
        <dsp:cNvSpPr/>
      </dsp:nvSpPr>
      <dsp:spPr>
        <a:xfrm>
          <a:off x="4468522" y="2259040"/>
          <a:ext cx="2720959" cy="1632575"/>
        </a:xfrm>
        <a:prstGeom prst="rect">
          <a:avLst/>
        </a:prstGeom>
        <a:gradFill rotWithShape="0">
          <a:gsLst>
            <a:gs pos="0">
              <a:schemeClr val="accent1">
                <a:shade val="50000"/>
                <a:hueOff val="222839"/>
                <a:satOff val="5970"/>
                <a:lumOff val="26302"/>
                <a:alphaOff val="0"/>
                <a:lumMod val="110000"/>
                <a:satMod val="105000"/>
                <a:tint val="67000"/>
              </a:schemeClr>
            </a:gs>
            <a:gs pos="50000">
              <a:schemeClr val="accent1">
                <a:shade val="50000"/>
                <a:hueOff val="222839"/>
                <a:satOff val="5970"/>
                <a:lumOff val="26302"/>
                <a:alphaOff val="0"/>
                <a:lumMod val="105000"/>
                <a:satMod val="103000"/>
                <a:tint val="73000"/>
              </a:schemeClr>
            </a:gs>
            <a:gs pos="100000">
              <a:schemeClr val="accent1">
                <a:shade val="50000"/>
                <a:hueOff val="222839"/>
                <a:satOff val="5970"/>
                <a:lumOff val="263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Identify areas of opportunity (what requires improvement).</a:t>
          </a:r>
        </a:p>
      </dsp:txBody>
      <dsp:txXfrm>
        <a:off x="4468522" y="2259040"/>
        <a:ext cx="2720959" cy="1632575"/>
      </dsp:txXfrm>
    </dsp:sp>
    <dsp:sp modelId="{1D642E7B-362C-4E9E-AA34-C2D7696458C3}">
      <dsp:nvSpPr>
        <dsp:cNvPr id="0" name=""/>
        <dsp:cNvSpPr/>
      </dsp:nvSpPr>
      <dsp:spPr>
        <a:xfrm>
          <a:off x="7815302" y="2259040"/>
          <a:ext cx="2720959" cy="1632575"/>
        </a:xfrm>
        <a:prstGeom prst="rect">
          <a:avLst/>
        </a:prstGeom>
        <a:gradFill rotWithShape="0">
          <a:gsLst>
            <a:gs pos="0">
              <a:schemeClr val="accent1">
                <a:shade val="50000"/>
                <a:hueOff val="111419"/>
                <a:satOff val="2985"/>
                <a:lumOff val="13151"/>
                <a:alphaOff val="0"/>
                <a:lumMod val="110000"/>
                <a:satMod val="105000"/>
                <a:tint val="67000"/>
              </a:schemeClr>
            </a:gs>
            <a:gs pos="50000">
              <a:schemeClr val="accent1">
                <a:shade val="50000"/>
                <a:hueOff val="111419"/>
                <a:satOff val="2985"/>
                <a:lumOff val="13151"/>
                <a:alphaOff val="0"/>
                <a:lumMod val="105000"/>
                <a:satMod val="103000"/>
                <a:tint val="73000"/>
              </a:schemeClr>
            </a:gs>
            <a:gs pos="100000">
              <a:schemeClr val="accent1">
                <a:shade val="50000"/>
                <a:hueOff val="111419"/>
                <a:satOff val="2985"/>
                <a:lumOff val="131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Prioritize opportunities.</a:t>
          </a:r>
        </a:p>
      </dsp:txBody>
      <dsp:txXfrm>
        <a:off x="7815302" y="2259040"/>
        <a:ext cx="2720959" cy="1632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F5640-76FC-4F8C-A696-F97086996E29}">
      <dsp:nvSpPr>
        <dsp:cNvPr id="0" name=""/>
        <dsp:cNvSpPr/>
      </dsp:nvSpPr>
      <dsp:spPr>
        <a:xfrm>
          <a:off x="0" y="382701"/>
          <a:ext cx="11658004" cy="3801544"/>
        </a:xfrm>
        <a:prstGeom prst="rightArrow">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55CC027-B2B7-4D8F-8906-1E236930A3CE}">
      <dsp:nvSpPr>
        <dsp:cNvPr id="0" name=""/>
        <dsp:cNvSpPr/>
      </dsp:nvSpPr>
      <dsp:spPr>
        <a:xfrm>
          <a:off x="8435700" y="1333087"/>
          <a:ext cx="2080566" cy="19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100" b="1" kern="1200" dirty="0"/>
            <a:t>Assessment of Program quality</a:t>
          </a:r>
        </a:p>
      </dsp:txBody>
      <dsp:txXfrm>
        <a:off x="8435700" y="1333087"/>
        <a:ext cx="2080566" cy="1900772"/>
      </dsp:txXfrm>
    </dsp:sp>
    <dsp:sp modelId="{4F733A4E-B202-47E9-8500-2D0A4443EFE3}">
      <dsp:nvSpPr>
        <dsp:cNvPr id="0" name=""/>
        <dsp:cNvSpPr/>
      </dsp:nvSpPr>
      <dsp:spPr>
        <a:xfrm>
          <a:off x="5939020" y="1333087"/>
          <a:ext cx="2080566" cy="19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100" b="1" kern="1200" dirty="0"/>
            <a:t>Local and regional top industry sectors with 10 year job growth projection</a:t>
          </a:r>
        </a:p>
      </dsp:txBody>
      <dsp:txXfrm>
        <a:off x="5939020" y="1333087"/>
        <a:ext cx="2080566" cy="1900772"/>
      </dsp:txXfrm>
    </dsp:sp>
    <dsp:sp modelId="{3264A2A2-3EAA-43D8-9854-575DE43FC6EB}">
      <dsp:nvSpPr>
        <dsp:cNvPr id="0" name=""/>
        <dsp:cNvSpPr/>
      </dsp:nvSpPr>
      <dsp:spPr>
        <a:xfrm>
          <a:off x="3442340" y="1333087"/>
          <a:ext cx="2080566" cy="19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100" b="1" kern="1200"/>
            <a:t>Statewide performance goals</a:t>
          </a:r>
          <a:endParaRPr lang="en-US" sz="2100" b="1" kern="1200" dirty="0"/>
        </a:p>
      </dsp:txBody>
      <dsp:txXfrm>
        <a:off x="3442340" y="1333087"/>
        <a:ext cx="2080566" cy="1900772"/>
      </dsp:txXfrm>
    </dsp:sp>
    <dsp:sp modelId="{C2548A10-D3E7-49B4-B2F9-D5FD146F645C}">
      <dsp:nvSpPr>
        <dsp:cNvPr id="0" name=""/>
        <dsp:cNvSpPr/>
      </dsp:nvSpPr>
      <dsp:spPr>
        <a:xfrm>
          <a:off x="945660" y="1333087"/>
          <a:ext cx="2080566" cy="190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100" b="1" kern="1200" dirty="0"/>
            <a:t>Statewide top 5 industry sectors with 10 year job growth projection</a:t>
          </a:r>
        </a:p>
      </dsp:txBody>
      <dsp:txXfrm>
        <a:off x="945660" y="1333087"/>
        <a:ext cx="2080566" cy="1900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1FD7D-4203-41F1-BEA5-03254CAB2102}">
      <dsp:nvSpPr>
        <dsp:cNvPr id="0" name=""/>
        <dsp:cNvSpPr/>
      </dsp:nvSpPr>
      <dsp:spPr>
        <a:xfrm>
          <a:off x="619430" y="1013"/>
          <a:ext cx="2671770" cy="1603062"/>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Business and IT Services </a:t>
          </a:r>
        </a:p>
      </dsp:txBody>
      <dsp:txXfrm>
        <a:off x="619430" y="1013"/>
        <a:ext cx="2671770" cy="1603062"/>
      </dsp:txXfrm>
    </dsp:sp>
    <dsp:sp modelId="{7D1B8FEC-2C94-4807-A347-484E71F0E5D9}">
      <dsp:nvSpPr>
        <dsp:cNvPr id="0" name=""/>
        <dsp:cNvSpPr/>
      </dsp:nvSpPr>
      <dsp:spPr>
        <a:xfrm>
          <a:off x="3558377" y="1013"/>
          <a:ext cx="2671770" cy="1603062"/>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Health Care</a:t>
          </a:r>
        </a:p>
      </dsp:txBody>
      <dsp:txXfrm>
        <a:off x="3558377" y="1013"/>
        <a:ext cx="2671770" cy="1603062"/>
      </dsp:txXfrm>
    </dsp:sp>
    <dsp:sp modelId="{093434F2-1052-47F0-A355-1F41FAD8675A}">
      <dsp:nvSpPr>
        <dsp:cNvPr id="0" name=""/>
        <dsp:cNvSpPr/>
      </dsp:nvSpPr>
      <dsp:spPr>
        <a:xfrm>
          <a:off x="6497324" y="1013"/>
          <a:ext cx="2671770" cy="1603062"/>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Transportation, Logistics &amp; Wholesale Trade</a:t>
          </a:r>
        </a:p>
      </dsp:txBody>
      <dsp:txXfrm>
        <a:off x="6497324" y="1013"/>
        <a:ext cx="2671770" cy="1603062"/>
      </dsp:txXfrm>
    </dsp:sp>
    <dsp:sp modelId="{10482E92-2C4B-43EF-90D6-6F4C6A76B250}">
      <dsp:nvSpPr>
        <dsp:cNvPr id="0" name=""/>
        <dsp:cNvSpPr/>
      </dsp:nvSpPr>
      <dsp:spPr>
        <a:xfrm>
          <a:off x="2088903" y="1871252"/>
          <a:ext cx="2671770" cy="1603062"/>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Construction</a:t>
          </a:r>
        </a:p>
      </dsp:txBody>
      <dsp:txXfrm>
        <a:off x="2088903" y="1871252"/>
        <a:ext cx="2671770" cy="1603062"/>
      </dsp:txXfrm>
    </dsp:sp>
    <dsp:sp modelId="{D93F0B9D-E546-4337-BBAF-4250797C9A93}">
      <dsp:nvSpPr>
        <dsp:cNvPr id="0" name=""/>
        <dsp:cNvSpPr/>
      </dsp:nvSpPr>
      <dsp:spPr>
        <a:xfrm>
          <a:off x="5027851" y="1871252"/>
          <a:ext cx="2671770" cy="1603062"/>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Diversified Manufacturing</a:t>
          </a:r>
        </a:p>
      </dsp:txBody>
      <dsp:txXfrm>
        <a:off x="5027851" y="1871252"/>
        <a:ext cx="2671770" cy="1603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87478-6CF3-4CBE-9AC0-F971CE62C266}">
      <dsp:nvSpPr>
        <dsp:cNvPr id="0" name=""/>
        <dsp:cNvSpPr/>
      </dsp:nvSpPr>
      <dsp:spPr>
        <a:xfrm>
          <a:off x="0" y="663421"/>
          <a:ext cx="8127999" cy="118376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7923" numCol="1" spcCol="1270" anchor="ctr" anchorCtr="0">
          <a:noAutofit/>
        </a:bodyPr>
        <a:lstStyle/>
        <a:p>
          <a:pPr marL="0" lvl="0" indent="0" algn="l" defTabSz="1244600">
            <a:lnSpc>
              <a:spcPct val="90000"/>
            </a:lnSpc>
            <a:spcBef>
              <a:spcPct val="0"/>
            </a:spcBef>
            <a:spcAft>
              <a:spcPct val="35000"/>
            </a:spcAft>
            <a:buNone/>
          </a:pPr>
          <a:r>
            <a:rPr lang="en-US" sz="2800" kern="1200" dirty="0"/>
            <a:t>Ensuring the programs are aligned to the needs of:</a:t>
          </a:r>
        </a:p>
      </dsp:txBody>
      <dsp:txXfrm>
        <a:off x="0" y="959362"/>
        <a:ext cx="7832058" cy="591882"/>
      </dsp:txXfrm>
    </dsp:sp>
    <dsp:sp modelId="{C8AF9F8E-245D-4ACA-AB22-A3549468DE98}">
      <dsp:nvSpPr>
        <dsp:cNvPr id="0" name=""/>
        <dsp:cNvSpPr/>
      </dsp:nvSpPr>
      <dsp:spPr>
        <a:xfrm>
          <a:off x="0" y="1579989"/>
          <a:ext cx="7511084" cy="317525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The Local Community </a:t>
          </a:r>
        </a:p>
        <a:p>
          <a:pPr marL="0" lvl="0" indent="0" algn="l" defTabSz="1600200">
            <a:lnSpc>
              <a:spcPct val="90000"/>
            </a:lnSpc>
            <a:spcBef>
              <a:spcPct val="0"/>
            </a:spcBef>
            <a:spcAft>
              <a:spcPct val="35000"/>
            </a:spcAft>
            <a:buNone/>
          </a:pPr>
          <a:r>
            <a:rPr lang="en-US" sz="3600" kern="1200" dirty="0"/>
            <a:t>The Region</a:t>
          </a:r>
        </a:p>
        <a:p>
          <a:pPr marL="0" lvl="0" indent="0" algn="l" defTabSz="1600200">
            <a:lnSpc>
              <a:spcPct val="90000"/>
            </a:lnSpc>
            <a:spcBef>
              <a:spcPct val="0"/>
            </a:spcBef>
            <a:spcAft>
              <a:spcPct val="35000"/>
            </a:spcAft>
            <a:buNone/>
          </a:pPr>
          <a:r>
            <a:rPr lang="en-US" sz="3600" kern="1200" dirty="0"/>
            <a:t>The State </a:t>
          </a:r>
        </a:p>
      </dsp:txBody>
      <dsp:txXfrm>
        <a:off x="0" y="1579989"/>
        <a:ext cx="7511084" cy="3175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0C3C-9522-4C57-B596-950556DC89F9}">
      <dsp:nvSpPr>
        <dsp:cNvPr id="0" name=""/>
        <dsp:cNvSpPr/>
      </dsp:nvSpPr>
      <dsp:spPr>
        <a:xfrm>
          <a:off x="0" y="663421"/>
          <a:ext cx="8127999" cy="118376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187923" numCol="1" spcCol="1270" anchor="ctr" anchorCtr="0">
          <a:noAutofit/>
        </a:bodyPr>
        <a:lstStyle/>
        <a:p>
          <a:pPr marL="0" lvl="0" indent="0" algn="l" defTabSz="1155700">
            <a:lnSpc>
              <a:spcPct val="90000"/>
            </a:lnSpc>
            <a:spcBef>
              <a:spcPct val="0"/>
            </a:spcBef>
            <a:spcAft>
              <a:spcPct val="35000"/>
            </a:spcAft>
            <a:buNone/>
          </a:pPr>
          <a:r>
            <a:rPr lang="en-US" sz="2600" kern="1200" dirty="0"/>
            <a:t>Quantitative and Qualitative deep dive into the data:</a:t>
          </a:r>
        </a:p>
      </dsp:txBody>
      <dsp:txXfrm>
        <a:off x="0" y="959362"/>
        <a:ext cx="7832058" cy="591882"/>
      </dsp:txXfrm>
    </dsp:sp>
    <dsp:sp modelId="{37596374-6104-4CAC-9EB6-314B4924E631}">
      <dsp:nvSpPr>
        <dsp:cNvPr id="0" name=""/>
        <dsp:cNvSpPr/>
      </dsp:nvSpPr>
      <dsp:spPr>
        <a:xfrm>
          <a:off x="0" y="1579989"/>
          <a:ext cx="7511084" cy="317525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Gaps analysis</a:t>
          </a:r>
        </a:p>
        <a:p>
          <a:pPr marL="0" lvl="0" indent="0" algn="l" defTabSz="1600200">
            <a:lnSpc>
              <a:spcPct val="90000"/>
            </a:lnSpc>
            <a:spcBef>
              <a:spcPct val="0"/>
            </a:spcBef>
            <a:spcAft>
              <a:spcPct val="35000"/>
            </a:spcAft>
            <a:buNone/>
          </a:pPr>
          <a:r>
            <a:rPr lang="en-US" sz="3600" kern="1200" dirty="0"/>
            <a:t>Disaggregate review of ESSA Subgroups</a:t>
          </a:r>
        </a:p>
        <a:p>
          <a:pPr marL="0" lvl="0" indent="0" algn="l" defTabSz="1600200">
            <a:lnSpc>
              <a:spcPct val="90000"/>
            </a:lnSpc>
            <a:spcBef>
              <a:spcPct val="0"/>
            </a:spcBef>
            <a:spcAft>
              <a:spcPct val="35000"/>
            </a:spcAft>
            <a:buNone/>
          </a:pPr>
          <a:r>
            <a:rPr lang="en-US" sz="3600" kern="1200" dirty="0"/>
            <a:t>Who are we serving and why?</a:t>
          </a:r>
        </a:p>
      </dsp:txBody>
      <dsp:txXfrm>
        <a:off x="0" y="1579989"/>
        <a:ext cx="7511084" cy="3175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7AD2A-35A4-4E9B-B22F-20AB0F3D3528}">
      <dsp:nvSpPr>
        <dsp:cNvPr id="0" name=""/>
        <dsp:cNvSpPr/>
      </dsp:nvSpPr>
      <dsp:spPr>
        <a:xfrm>
          <a:off x="0" y="663421"/>
          <a:ext cx="8127999" cy="1183764"/>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254000" bIns="187923" numCol="1" spcCol="1270" anchor="ctr" anchorCtr="0">
          <a:noAutofit/>
        </a:bodyPr>
        <a:lstStyle/>
        <a:p>
          <a:pPr marL="0" lvl="0" indent="0" algn="l" defTabSz="1600200">
            <a:lnSpc>
              <a:spcPct val="90000"/>
            </a:lnSpc>
            <a:spcBef>
              <a:spcPct val="0"/>
            </a:spcBef>
            <a:spcAft>
              <a:spcPct val="35000"/>
            </a:spcAft>
            <a:buNone/>
          </a:pPr>
          <a:r>
            <a:rPr lang="en-US" sz="3600" kern="1200" dirty="0"/>
            <a:t>Leading to:</a:t>
          </a:r>
        </a:p>
      </dsp:txBody>
      <dsp:txXfrm>
        <a:off x="0" y="959362"/>
        <a:ext cx="7832058" cy="591882"/>
      </dsp:txXfrm>
    </dsp:sp>
    <dsp:sp modelId="{693D6896-BFED-4B4F-B3F4-CCD9B67D76BE}">
      <dsp:nvSpPr>
        <dsp:cNvPr id="0" name=""/>
        <dsp:cNvSpPr/>
      </dsp:nvSpPr>
      <dsp:spPr>
        <a:xfrm>
          <a:off x="0" y="1579989"/>
          <a:ext cx="7511084" cy="317525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Completer status</a:t>
          </a:r>
        </a:p>
        <a:p>
          <a:pPr marL="0" lvl="0" indent="0" algn="l" defTabSz="1600200">
            <a:lnSpc>
              <a:spcPct val="90000"/>
            </a:lnSpc>
            <a:spcBef>
              <a:spcPct val="0"/>
            </a:spcBef>
            <a:spcAft>
              <a:spcPct val="35000"/>
            </a:spcAft>
            <a:buNone/>
          </a:pPr>
          <a:r>
            <a:rPr lang="en-US" sz="3600" kern="1200" dirty="0"/>
            <a:t>Postsecondary</a:t>
          </a:r>
        </a:p>
        <a:p>
          <a:pPr marL="0" lvl="0" indent="0" algn="l" defTabSz="1600200">
            <a:lnSpc>
              <a:spcPct val="90000"/>
            </a:lnSpc>
            <a:spcBef>
              <a:spcPct val="0"/>
            </a:spcBef>
            <a:spcAft>
              <a:spcPct val="35000"/>
            </a:spcAft>
            <a:buNone/>
          </a:pPr>
          <a:r>
            <a:rPr lang="en-US" sz="3600" kern="1200" dirty="0"/>
            <a:t>Industry or Nationally recognized Certification or Credential</a:t>
          </a:r>
        </a:p>
        <a:p>
          <a:pPr marL="0" lvl="0" indent="0" algn="l" defTabSz="1600200">
            <a:lnSpc>
              <a:spcPct val="90000"/>
            </a:lnSpc>
            <a:spcBef>
              <a:spcPct val="0"/>
            </a:spcBef>
            <a:spcAft>
              <a:spcPct val="35000"/>
            </a:spcAft>
            <a:buNone/>
          </a:pPr>
          <a:endParaRPr lang="en-US" sz="3600" kern="1200" dirty="0"/>
        </a:p>
      </dsp:txBody>
      <dsp:txXfrm>
        <a:off x="0" y="1579989"/>
        <a:ext cx="7511084" cy="31752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F8940-E6E0-41CD-8226-4B8A91B4BCD5}"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3853D-50BD-4C3D-892A-6FEDD2BCBA6B}" type="slidenum">
              <a:rPr lang="en-US" smtClean="0"/>
              <a:t>‹#›</a:t>
            </a:fld>
            <a:endParaRPr lang="en-US"/>
          </a:p>
        </p:txBody>
      </p:sp>
    </p:spTree>
    <p:extLst>
      <p:ext uri="{BB962C8B-B14F-4D97-AF65-F5344CB8AC3E}">
        <p14:creationId xmlns:p14="http://schemas.microsoft.com/office/powerpoint/2010/main" val="171118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FD7DED-327D-4AC5-A246-83F023F561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32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24525-6B6E-4901-BE11-6A47025AD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34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FD7DED-327D-4AC5-A246-83F023F561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95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FD7DED-327D-4AC5-A246-83F023F561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91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that all CTE programs are addressing the needs of our mission and aligned to local, regional, and state labor market demands; thus building a pipeline of skilled workers for an ever responsive workforce.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24525-6B6E-4901-BE11-6A47025AD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41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reauthorization of Perkins V contains a new requirement. Local recipients of Perkins funding must now complete a Local Needs Assessment which must be included in each local application. There are five requirements for the Local Comprehensive Needs Assessment:</a:t>
            </a:r>
          </a:p>
          <a:p>
            <a:endParaRPr lang="en-US" dirty="0"/>
          </a:p>
          <a:p>
            <a:r>
              <a:rPr lang="en-US" dirty="0"/>
              <a:t>•	Evaluation of student performance by subgroup on Perkins core indicators.</a:t>
            </a:r>
          </a:p>
          <a:p>
            <a:r>
              <a:rPr lang="en-US" dirty="0"/>
              <a:t>•	Description of the CTE programs offered (size, scope, quality and alignment).</a:t>
            </a:r>
          </a:p>
          <a:p>
            <a:r>
              <a:rPr lang="en-US" dirty="0"/>
              <a:t>•	Evaluation of the progress toward implementing CTE programs and programs of study.</a:t>
            </a:r>
          </a:p>
          <a:p>
            <a:r>
              <a:rPr lang="en-US" dirty="0"/>
              <a:t>•	Description of recruitment, retention and training for CTE educators and support professionals.</a:t>
            </a:r>
          </a:p>
          <a:p>
            <a:r>
              <a:rPr lang="en-US" dirty="0"/>
              <a:t>•	Description of progress toward implementing equal access to CTE for all students.</a:t>
            </a:r>
          </a:p>
          <a:p>
            <a:endParaRPr lang="en-US" dirty="0"/>
          </a:p>
          <a:p>
            <a:r>
              <a:rPr lang="en-US" dirty="0"/>
              <a:t>The Local Needs Assessment should be part of an ongoing performance management cycle that includes both longer range performance goals and shorter-cycle implementation targets.</a:t>
            </a:r>
          </a:p>
          <a:p>
            <a:endParaRPr lang="en-US" dirty="0"/>
          </a:p>
          <a:p>
            <a:r>
              <a:rPr lang="en-US" dirty="0"/>
              <a:t>The Local Needs Assessment </a:t>
            </a:r>
            <a:r>
              <a:rPr lang="en-US" b="1" u="sng" dirty="0"/>
              <a:t>must be completed every two years </a:t>
            </a:r>
            <a:r>
              <a:rPr lang="en-US" dirty="0"/>
              <a:t>with a review of progress during the succeeding year. The assessment (or review) must be completed prior to the completion of the grant application and must be submitted with the 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24525-6B6E-4901-BE11-6A47025AD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17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Strengths and weaknesses of the state, school and/or LEA can be determined.  Understanding the context and constraints of the school and/or LEA can be evaluated.  Perform a root-cause analysis and develop an improvement plan. Overall the process of completing a local needs assessment is about making more informed decisions about CTE programming, using data to ensure your local programs help create success for students and employers.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24525-6B6E-4901-BE11-6A47025AD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97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Strengths and weaknesses of the state, school and/or LEA can be determined.  Understanding the context and constraints of the school and/or LEA can be evaluated.  Perform a root-cause analysis and develop an improvement plan. Overall the process of completing a local needs assessment is about making more informed decisions about CTE programming, using data to ensure your local programs help create success for students and employers.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24525-6B6E-4901-BE11-6A47025AD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92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24525-6B6E-4901-BE11-6A47025AD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84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Program quality</a:t>
            </a:r>
          </a:p>
          <a:p>
            <a:r>
              <a:rPr lang="en-US" dirty="0"/>
              <a:t>	Leading to completion with 3 or more courses</a:t>
            </a:r>
          </a:p>
          <a:p>
            <a:r>
              <a:rPr lang="en-US" dirty="0"/>
              <a:t>	Leading to industry credential</a:t>
            </a:r>
          </a:p>
          <a:p>
            <a:r>
              <a:rPr lang="en-US" dirty="0"/>
              <a:t>	Leading to dual credit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24525-6B6E-4901-BE11-6A47025AD2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998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2.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20242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575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210780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4984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277300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3713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905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2948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C56AE8-0B7F-46E8-8F90-B29BDA57A6F9}"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4CF05-5AAC-4DFF-BDD3-8745D466126C}" type="slidenum">
              <a:rPr lang="en-US" smtClean="0"/>
              <a:t>‹#›</a:t>
            </a:fld>
            <a:endParaRPr lang="en-US"/>
          </a:p>
        </p:txBody>
      </p:sp>
      <p:grpSp>
        <p:nvGrpSpPr>
          <p:cNvPr id="7" name="Group 6" descr="Blue bar with  South Carolina Department of Education logo" title="Blue bar with  South Carolina Department of Education logo"/>
          <p:cNvGrpSpPr/>
          <p:nvPr userDrawn="1"/>
        </p:nvGrpSpPr>
        <p:grpSpPr>
          <a:xfrm>
            <a:off x="-57666" y="5951913"/>
            <a:ext cx="12192000" cy="906087"/>
            <a:chOff x="0" y="5951913"/>
            <a:chExt cx="12192000" cy="906087"/>
          </a:xfrm>
        </p:grpSpPr>
        <p:sp>
          <p:nvSpPr>
            <p:cNvPr id="8" name="Rectangle 7"/>
            <p:cNvSpPr/>
            <p:nvPr/>
          </p:nvSpPr>
          <p:spPr>
            <a:xfrm>
              <a:off x="0" y="5951913"/>
              <a:ext cx="12192000" cy="9060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 South Carolina Department of Education logo" title=" South Carolina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32" y="5951913"/>
              <a:ext cx="847898" cy="832071"/>
            </a:xfrm>
            <a:prstGeom prst="rect">
              <a:avLst/>
            </a:prstGeom>
            <a:effectLst>
              <a:outerShdw blurRad="50800" dist="38100" dir="10800000" algn="r" rotWithShape="0">
                <a:prstClr val="black">
                  <a:alpha val="40000"/>
                </a:prstClr>
              </a:outerShdw>
            </a:effectLst>
          </p:spPr>
        </p:pic>
        <p:sp>
          <p:nvSpPr>
            <p:cNvPr id="10" name="Rectangle 9">
              <a:extLst>
                <a:ext uri="{FF2B5EF4-FFF2-40B4-BE49-F238E27FC236}">
                  <a16:creationId xmlns:a16="http://schemas.microsoft.com/office/drawing/2014/main" id="{B13B5147-B0A4-47F5-A90E-4A11DC357A14}"/>
                </a:ext>
              </a:extLst>
            </p:cNvPr>
            <p:cNvSpPr/>
            <p:nvPr/>
          </p:nvSpPr>
          <p:spPr>
            <a:xfrm>
              <a:off x="9171792" y="6308209"/>
              <a:ext cx="2182008" cy="369332"/>
            </a:xfrm>
            <a:prstGeom prst="rect">
              <a:avLst/>
            </a:prstGeom>
          </p:spPr>
          <p:txBody>
            <a:bodyPr wrap="none">
              <a:spAutoFit/>
            </a:bodyPr>
            <a:lstStyle/>
            <a:p>
              <a:r>
                <a:rPr lang="en-US" dirty="0">
                  <a:solidFill>
                    <a:schemeClr val="bg1"/>
                  </a:solidFill>
                  <a:latin typeface="Trebuchet MS" panose="020B0603020202020204" pitchFamily="34" charset="0"/>
                </a:rPr>
                <a:t>#FUTUREREADYCTE</a:t>
              </a:r>
            </a:p>
          </p:txBody>
        </p:sp>
      </p:grpSp>
    </p:spTree>
    <p:extLst>
      <p:ext uri="{BB962C8B-B14F-4D97-AF65-F5344CB8AC3E}">
        <p14:creationId xmlns:p14="http://schemas.microsoft.com/office/powerpoint/2010/main" val="4175267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56AE8-0B7F-46E8-8F90-B29BDA57A6F9}"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4CF05-5AAC-4DFF-BDD3-8745D466126C}" type="slidenum">
              <a:rPr lang="en-US" smtClean="0"/>
              <a:t>‹#›</a:t>
            </a:fld>
            <a:endParaRPr lang="en-US"/>
          </a:p>
        </p:txBody>
      </p:sp>
      <p:grpSp>
        <p:nvGrpSpPr>
          <p:cNvPr id="8" name="Group 7" descr="Blue bar with  South Carolina Department of Education logo" title="Blue Bar with South Carolina Department of Education logo"/>
          <p:cNvGrpSpPr/>
          <p:nvPr userDrawn="1"/>
        </p:nvGrpSpPr>
        <p:grpSpPr>
          <a:xfrm>
            <a:off x="0" y="5951913"/>
            <a:ext cx="12192000" cy="906087"/>
            <a:chOff x="0" y="5951913"/>
            <a:chExt cx="12192000" cy="906087"/>
          </a:xfrm>
        </p:grpSpPr>
        <p:sp>
          <p:nvSpPr>
            <p:cNvPr id="9" name="Rectangle 8"/>
            <p:cNvSpPr/>
            <p:nvPr/>
          </p:nvSpPr>
          <p:spPr>
            <a:xfrm>
              <a:off x="0" y="5951913"/>
              <a:ext cx="12192000" cy="9060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32" y="5951913"/>
              <a:ext cx="847898" cy="832071"/>
            </a:xfrm>
            <a:prstGeom prst="rect">
              <a:avLst/>
            </a:prstGeom>
            <a:effectLst>
              <a:outerShdw blurRad="50800" dist="38100" dir="10800000" algn="r" rotWithShape="0">
                <a:prstClr val="black">
                  <a:alpha val="40000"/>
                </a:prstClr>
              </a:outerShdw>
            </a:effectLst>
          </p:spPr>
        </p:pic>
        <p:sp>
          <p:nvSpPr>
            <p:cNvPr id="11" name="Rectangle 10">
              <a:extLst>
                <a:ext uri="{FF2B5EF4-FFF2-40B4-BE49-F238E27FC236}">
                  <a16:creationId xmlns:a16="http://schemas.microsoft.com/office/drawing/2014/main" id="{B13B5147-B0A4-47F5-A90E-4A11DC357A14}"/>
                </a:ext>
              </a:extLst>
            </p:cNvPr>
            <p:cNvSpPr/>
            <p:nvPr/>
          </p:nvSpPr>
          <p:spPr>
            <a:xfrm>
              <a:off x="9171792" y="6308209"/>
              <a:ext cx="2182008" cy="369332"/>
            </a:xfrm>
            <a:prstGeom prst="rect">
              <a:avLst/>
            </a:prstGeom>
          </p:spPr>
          <p:txBody>
            <a:bodyPr wrap="none">
              <a:spAutoFit/>
            </a:bodyPr>
            <a:lstStyle/>
            <a:p>
              <a:r>
                <a:rPr lang="en-US" dirty="0">
                  <a:solidFill>
                    <a:schemeClr val="bg1"/>
                  </a:solidFill>
                  <a:latin typeface="Trebuchet MS" panose="020B0603020202020204" pitchFamily="34" charset="0"/>
                </a:rPr>
                <a:t>#FUTUREREADYCTE</a:t>
              </a:r>
            </a:p>
          </p:txBody>
        </p:sp>
      </p:grpSp>
    </p:spTree>
    <p:extLst>
      <p:ext uri="{BB962C8B-B14F-4D97-AF65-F5344CB8AC3E}">
        <p14:creationId xmlns:p14="http://schemas.microsoft.com/office/powerpoint/2010/main" val="155434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C56AE8-0B7F-46E8-8F90-B29BDA57A6F9}"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4CF05-5AAC-4DFF-BDD3-8745D466126C}" type="slidenum">
              <a:rPr lang="en-US" smtClean="0"/>
              <a:t>‹#›</a:t>
            </a:fld>
            <a:endParaRPr lang="en-US"/>
          </a:p>
        </p:txBody>
      </p:sp>
      <p:sp>
        <p:nvSpPr>
          <p:cNvPr id="8" name="Rectangle 7"/>
          <p:cNvSpPr/>
          <p:nvPr userDrawn="1"/>
        </p:nvSpPr>
        <p:spPr>
          <a:xfrm>
            <a:off x="0" y="5951913"/>
            <a:ext cx="12192000" cy="9060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132" y="5951913"/>
            <a:ext cx="847898" cy="832071"/>
          </a:xfrm>
          <a:prstGeom prst="rect">
            <a:avLst/>
          </a:prstGeom>
          <a:effectLst>
            <a:outerShdw blurRad="50800" dist="38100" dir="10800000" algn="r" rotWithShape="0">
              <a:prstClr val="black">
                <a:alpha val="40000"/>
              </a:prstClr>
            </a:outerShdw>
          </a:effectLst>
        </p:spPr>
      </p:pic>
      <p:sp>
        <p:nvSpPr>
          <p:cNvPr id="10" name="Rectangle 9">
            <a:extLst>
              <a:ext uri="{FF2B5EF4-FFF2-40B4-BE49-F238E27FC236}">
                <a16:creationId xmlns:a16="http://schemas.microsoft.com/office/drawing/2014/main" id="{2D6746C6-596B-496A-A18D-7171584C1306}"/>
              </a:ext>
            </a:extLst>
          </p:cNvPr>
          <p:cNvSpPr/>
          <p:nvPr userDrawn="1"/>
        </p:nvSpPr>
        <p:spPr>
          <a:xfrm>
            <a:off x="9510263" y="6336971"/>
            <a:ext cx="2182008" cy="369332"/>
          </a:xfrm>
          <a:prstGeom prst="rect">
            <a:avLst/>
          </a:prstGeom>
        </p:spPr>
        <p:txBody>
          <a:bodyPr wrap="none">
            <a:spAutoFit/>
          </a:bodyPr>
          <a:lstStyle/>
          <a:p>
            <a:r>
              <a:rPr lang="en-US" dirty="0">
                <a:solidFill>
                  <a:schemeClr val="bg1"/>
                </a:solidFill>
                <a:latin typeface="Trebuchet MS" panose="020B0603020202020204" pitchFamily="34" charset="0"/>
              </a:rPr>
              <a:t>#FUTUREREADYCTE</a:t>
            </a:r>
          </a:p>
        </p:txBody>
      </p:sp>
    </p:spTree>
    <p:extLst>
      <p:ext uri="{BB962C8B-B14F-4D97-AF65-F5344CB8AC3E}">
        <p14:creationId xmlns:p14="http://schemas.microsoft.com/office/powerpoint/2010/main" val="274456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074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56AE8-0B7F-46E8-8F90-B29BDA57A6F9}"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4CF05-5AAC-4DFF-BDD3-8745D466126C}" type="slidenum">
              <a:rPr lang="en-US" smtClean="0"/>
              <a:t>‹#›</a:t>
            </a:fld>
            <a:endParaRPr lang="en-US"/>
          </a:p>
        </p:txBody>
      </p:sp>
    </p:spTree>
    <p:extLst>
      <p:ext uri="{BB962C8B-B14F-4D97-AF65-F5344CB8AC3E}">
        <p14:creationId xmlns:p14="http://schemas.microsoft.com/office/powerpoint/2010/main" val="2409594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C56AE8-0B7F-46E8-8F90-B29BDA57A6F9}"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4CF05-5AAC-4DFF-BDD3-8745D466126C}" type="slidenum">
              <a:rPr lang="en-US" smtClean="0"/>
              <a:t>‹#›</a:t>
            </a:fld>
            <a:endParaRPr lang="en-US"/>
          </a:p>
        </p:txBody>
      </p:sp>
      <p:sp>
        <p:nvSpPr>
          <p:cNvPr id="11" name="Rectangle 10"/>
          <p:cNvSpPr/>
          <p:nvPr userDrawn="1"/>
        </p:nvSpPr>
        <p:spPr>
          <a:xfrm>
            <a:off x="0" y="5951913"/>
            <a:ext cx="12192000" cy="9060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 South Carolina Department of Education logo" title=" South Carolina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132" y="5951913"/>
            <a:ext cx="847898" cy="832071"/>
          </a:xfrm>
          <a:prstGeom prst="rect">
            <a:avLst/>
          </a:prstGeom>
          <a:effectLst>
            <a:outerShdw blurRad="50800" dist="38100" dir="10800000" algn="r" rotWithShape="0">
              <a:prstClr val="black">
                <a:alpha val="40000"/>
              </a:prstClr>
            </a:outerShdw>
          </a:effectLst>
        </p:spPr>
      </p:pic>
      <p:sp>
        <p:nvSpPr>
          <p:cNvPr id="13" name="Rectangle 12">
            <a:extLst>
              <a:ext uri="{FF2B5EF4-FFF2-40B4-BE49-F238E27FC236}">
                <a16:creationId xmlns:a16="http://schemas.microsoft.com/office/drawing/2014/main" id="{2D6746C6-596B-496A-A18D-7171584C1306}"/>
              </a:ext>
            </a:extLst>
          </p:cNvPr>
          <p:cNvSpPr/>
          <p:nvPr userDrawn="1"/>
        </p:nvSpPr>
        <p:spPr>
          <a:xfrm>
            <a:off x="9510263" y="6336971"/>
            <a:ext cx="2182008" cy="369332"/>
          </a:xfrm>
          <a:prstGeom prst="rect">
            <a:avLst/>
          </a:prstGeom>
        </p:spPr>
        <p:txBody>
          <a:bodyPr wrap="none">
            <a:spAutoFit/>
          </a:bodyPr>
          <a:lstStyle/>
          <a:p>
            <a:r>
              <a:rPr lang="en-US" dirty="0">
                <a:solidFill>
                  <a:schemeClr val="bg1"/>
                </a:solidFill>
                <a:latin typeface="Trebuchet MS" panose="020B0603020202020204" pitchFamily="34" charset="0"/>
              </a:rPr>
              <a:t>#FUTUREREADYCTE</a:t>
            </a:r>
          </a:p>
        </p:txBody>
      </p:sp>
    </p:spTree>
    <p:extLst>
      <p:ext uri="{BB962C8B-B14F-4D97-AF65-F5344CB8AC3E}">
        <p14:creationId xmlns:p14="http://schemas.microsoft.com/office/powerpoint/2010/main" val="3867419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C56AE8-0B7F-46E8-8F90-B29BDA57A6F9}"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4CF05-5AAC-4DFF-BDD3-8745D466126C}" type="slidenum">
              <a:rPr lang="en-US" smtClean="0"/>
              <a:t>‹#›</a:t>
            </a:fld>
            <a:endParaRPr lang="en-US"/>
          </a:p>
        </p:txBody>
      </p:sp>
    </p:spTree>
    <p:extLst>
      <p:ext uri="{BB962C8B-B14F-4D97-AF65-F5344CB8AC3E}">
        <p14:creationId xmlns:p14="http://schemas.microsoft.com/office/powerpoint/2010/main" val="69115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56AE8-0B7F-46E8-8F90-B29BDA57A6F9}"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4CF05-5AAC-4DFF-BDD3-8745D466126C}" type="slidenum">
              <a:rPr lang="en-US" smtClean="0"/>
              <a:t>‹#›</a:t>
            </a:fld>
            <a:endParaRPr lang="en-US"/>
          </a:p>
        </p:txBody>
      </p:sp>
    </p:spTree>
    <p:extLst>
      <p:ext uri="{BB962C8B-B14F-4D97-AF65-F5344CB8AC3E}">
        <p14:creationId xmlns:p14="http://schemas.microsoft.com/office/powerpoint/2010/main" val="415596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C56AE8-0B7F-46E8-8F90-B29BDA57A6F9}"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4CF05-5AAC-4DFF-BDD3-8745D466126C}" type="slidenum">
              <a:rPr lang="en-US" smtClean="0"/>
              <a:t>‹#›</a:t>
            </a:fld>
            <a:endParaRPr lang="en-US"/>
          </a:p>
        </p:txBody>
      </p:sp>
    </p:spTree>
    <p:extLst>
      <p:ext uri="{BB962C8B-B14F-4D97-AF65-F5344CB8AC3E}">
        <p14:creationId xmlns:p14="http://schemas.microsoft.com/office/powerpoint/2010/main" val="394671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C56AE8-0B7F-46E8-8F90-B29BDA57A6F9}"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4CF05-5AAC-4DFF-BDD3-8745D466126C}" type="slidenum">
              <a:rPr lang="en-US" smtClean="0"/>
              <a:t>‹#›</a:t>
            </a:fld>
            <a:endParaRPr lang="en-US"/>
          </a:p>
        </p:txBody>
      </p:sp>
    </p:spTree>
    <p:extLst>
      <p:ext uri="{BB962C8B-B14F-4D97-AF65-F5344CB8AC3E}">
        <p14:creationId xmlns:p14="http://schemas.microsoft.com/office/powerpoint/2010/main" val="4007812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56AE8-0B7F-46E8-8F90-B29BDA57A6F9}"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4CF05-5AAC-4DFF-BDD3-8745D466126C}" type="slidenum">
              <a:rPr lang="en-US" smtClean="0"/>
              <a:t>‹#›</a:t>
            </a:fld>
            <a:endParaRPr lang="en-US"/>
          </a:p>
        </p:txBody>
      </p:sp>
    </p:spTree>
    <p:extLst>
      <p:ext uri="{BB962C8B-B14F-4D97-AF65-F5344CB8AC3E}">
        <p14:creationId xmlns:p14="http://schemas.microsoft.com/office/powerpoint/2010/main" val="2451981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56AE8-0B7F-46E8-8F90-B29BDA57A6F9}"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4CF05-5AAC-4DFF-BDD3-8745D466126C}" type="slidenum">
              <a:rPr lang="en-US" smtClean="0"/>
              <a:t>‹#›</a:t>
            </a:fld>
            <a:endParaRPr lang="en-US"/>
          </a:p>
        </p:txBody>
      </p:sp>
    </p:spTree>
    <p:extLst>
      <p:ext uri="{BB962C8B-B14F-4D97-AF65-F5344CB8AC3E}">
        <p14:creationId xmlns:p14="http://schemas.microsoft.com/office/powerpoint/2010/main" val="4099839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50567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dirty="0"/>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67307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5369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286684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1"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523396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296485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8229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580252" y="6380316"/>
            <a:ext cx="8325203"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4024072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727692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0646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7"/>
            <a:ext cx="105156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240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11365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11365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64690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64690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2345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dirty="0"/>
              <a:t>Click to edit Master title style</a:t>
            </a:r>
          </a:p>
        </p:txBody>
      </p:sp>
    </p:spTree>
    <p:extLst>
      <p:ext uri="{BB962C8B-B14F-4D97-AF65-F5344CB8AC3E}">
        <p14:creationId xmlns:p14="http://schemas.microsoft.com/office/powerpoint/2010/main" val="420440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876852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1171871" y="457200"/>
            <a:ext cx="3932237"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5515271"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117187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25268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1178455" y="457200"/>
            <a:ext cx="3932237"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5521855"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117845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39574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1126067" y="365127"/>
            <a:ext cx="105156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1126067" y="1825625"/>
            <a:ext cx="105156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538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8978901" y="288925"/>
            <a:ext cx="2628900"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1092201" y="2889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2047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3781692" y="190502"/>
            <a:ext cx="8410309"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5650604" y="5575566"/>
            <a:ext cx="6913227"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5628999" y="5559363"/>
            <a:ext cx="6913227"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7141" y="5056094"/>
            <a:ext cx="2985396"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826340" y="1890558"/>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789736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2" y="100458"/>
            <a:ext cx="5367293"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632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38637" y="3515892"/>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4321743" y="1056805"/>
            <a:ext cx="684127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793714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9908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906172" y="3327400"/>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844597" y="800986"/>
            <a:ext cx="831183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7278362" y="342900"/>
            <a:ext cx="4729188" cy="6515100"/>
          </a:xfrm>
          <a:prstGeom prst="rect">
            <a:avLst/>
          </a:prstGeom>
        </p:spPr>
      </p:pic>
    </p:spTree>
    <p:extLst>
      <p:ext uri="{BB962C8B-B14F-4D97-AF65-F5344CB8AC3E}">
        <p14:creationId xmlns:p14="http://schemas.microsoft.com/office/powerpoint/2010/main" val="203829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05400" y="4691680"/>
            <a:ext cx="834153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
        <p:nvSpPr>
          <p:cNvPr id="2" name="Title 1"/>
          <p:cNvSpPr>
            <a:spLocks noGrp="1"/>
          </p:cNvSpPr>
          <p:nvPr>
            <p:ph type="ctrTitle" hasCustomPrompt="1"/>
          </p:nvPr>
        </p:nvSpPr>
        <p:spPr>
          <a:xfrm>
            <a:off x="3105400" y="1501776"/>
            <a:ext cx="8341533" cy="1470025"/>
          </a:xfrm>
        </p:spPr>
        <p:txBody>
          <a:bodyPr>
            <a:noAutofit/>
          </a:bodyPr>
          <a:lstStyle>
            <a:lvl1pPr algn="l">
              <a:defRPr sz="5400" b="1" i="0" baseline="0">
                <a:solidFill>
                  <a:schemeClr val="tx2"/>
                </a:solidFill>
              </a:defRPr>
            </a:lvl1pPr>
          </a:lstStyle>
          <a:p>
            <a:r>
              <a:rPr lang="en-US" dirty="0"/>
              <a:t>Title of Presentation</a:t>
            </a:r>
          </a:p>
        </p:txBody>
      </p:sp>
    </p:spTree>
    <p:extLst>
      <p:ext uri="{BB962C8B-B14F-4D97-AF65-F5344CB8AC3E}">
        <p14:creationId xmlns:p14="http://schemas.microsoft.com/office/powerpoint/2010/main" val="4134703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998711" y="6401870"/>
            <a:ext cx="4198120" cy="411480"/>
          </a:xfrm>
          <a:noFill/>
          <a:ln>
            <a:noFill/>
          </a:ln>
        </p:spPr>
        <p:txBody>
          <a:bodyPr/>
          <a:lstStyle>
            <a:lvl1pPr algn="r">
              <a:defRPr>
                <a:solidFill>
                  <a:schemeClr val="accent3"/>
                </a:solidFill>
              </a:defRPr>
            </a:lvl1pPr>
          </a:lstStyle>
          <a:p>
            <a:r>
              <a:rPr lang="en-US" dirty="0"/>
              <a:t>Presentation Name/Presenter</a:t>
            </a:r>
          </a:p>
        </p:txBody>
      </p:sp>
      <p:sp>
        <p:nvSpPr>
          <p:cNvPr id="3" name="Content Placeholder 2"/>
          <p:cNvSpPr>
            <a:spLocks noGrp="1"/>
          </p:cNvSpPr>
          <p:nvPr>
            <p:ph idx="1" hasCustomPrompt="1"/>
          </p:nvPr>
        </p:nvSpPr>
        <p:spPr>
          <a:xfrm>
            <a:off x="1061156" y="1600201"/>
            <a:ext cx="10325299" cy="4525963"/>
          </a:xfrm>
        </p:spPr>
        <p:txBody>
          <a:bodyPr/>
          <a:lstStyle>
            <a:lvl1pPr marL="0" indent="0">
              <a:buFontTx/>
              <a:buNone/>
              <a:defRPr>
                <a:solidFill>
                  <a:srgbClr val="5D504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sp>
        <p:nvSpPr>
          <p:cNvPr id="2" name="Title 1"/>
          <p:cNvSpPr>
            <a:spLocks noGrp="1"/>
          </p:cNvSpPr>
          <p:nvPr>
            <p:ph type="title" hasCustomPrompt="1"/>
          </p:nvPr>
        </p:nvSpPr>
        <p:spPr>
          <a:xfrm>
            <a:off x="1061157" y="274638"/>
            <a:ext cx="10325299" cy="1143000"/>
          </a:xfrm>
        </p:spPr>
        <p:txBody>
          <a:bodyPr/>
          <a:lstStyle>
            <a:lvl1pPr algn="l">
              <a:defRPr/>
            </a:lvl1pPr>
          </a:lstStyle>
          <a:p>
            <a:r>
              <a:rPr lang="en-US" dirty="0"/>
              <a:t>Introduction Slide</a:t>
            </a:r>
          </a:p>
        </p:txBody>
      </p:sp>
      <p:sp>
        <p:nvSpPr>
          <p:cNvPr id="6" name="Slide Number Placeholder 5"/>
          <p:cNvSpPr>
            <a:spLocks noGrp="1"/>
          </p:cNvSpPr>
          <p:nvPr>
            <p:ph type="sldNum" sz="quarter" idx="12"/>
          </p:nvPr>
        </p:nvSpPr>
        <p:spPr>
          <a:xfrm>
            <a:off x="11217615" y="6386190"/>
            <a:ext cx="757748"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48518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61156" y="1371600"/>
            <a:ext cx="10371419" cy="1394060"/>
          </a:xfrm>
        </p:spPr>
        <p:txBody>
          <a:bodyPr anchor="b">
            <a:noAutofit/>
          </a:bodyPr>
          <a:lstStyle>
            <a:lvl1pPr marL="0" indent="0">
              <a:spcBef>
                <a:spcPts val="0"/>
              </a:spcBef>
              <a:buNone/>
              <a:defRPr sz="4800" b="1" i="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a:t>
            </a:r>
          </a:p>
          <a:p>
            <a:pPr lvl="0"/>
            <a:r>
              <a:rPr lang="en-US" dirty="0"/>
              <a:t>or Topic</a:t>
            </a:r>
          </a:p>
        </p:txBody>
      </p:sp>
      <p:sp>
        <p:nvSpPr>
          <p:cNvPr id="5" name="Footer Placeholder 4"/>
          <p:cNvSpPr>
            <a:spLocks noGrp="1"/>
          </p:cNvSpPr>
          <p:nvPr>
            <p:ph type="ftr" sz="quarter" idx="11"/>
          </p:nvPr>
        </p:nvSpPr>
        <p:spPr>
          <a:xfrm>
            <a:off x="6113147" y="6386190"/>
            <a:ext cx="5034261" cy="411480"/>
          </a:xfrm>
        </p:spPr>
        <p:txBody>
          <a:bodyPr/>
          <a:lstStyle/>
          <a:p>
            <a:r>
              <a:rPr lang="en-US" dirty="0"/>
              <a:t>Presentation Name/Presenter</a:t>
            </a:r>
          </a:p>
        </p:txBody>
      </p:sp>
      <p:sp>
        <p:nvSpPr>
          <p:cNvPr id="6" name="Slide Number Placeholder 5"/>
          <p:cNvSpPr>
            <a:spLocks noGrp="1"/>
          </p:cNvSpPr>
          <p:nvPr>
            <p:ph type="sldNum" sz="quarter" idx="12"/>
          </p:nvPr>
        </p:nvSpPr>
        <p:spPr>
          <a:xfrm>
            <a:off x="11147304"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62849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74494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11" name="Content Placeholder 3"/>
          <p:cNvSpPr>
            <a:spLocks noGrp="1"/>
          </p:cNvSpPr>
          <p:nvPr>
            <p:ph sz="half" idx="2" hasCustomPrompt="1"/>
          </p:nvPr>
        </p:nvSpPr>
        <p:spPr>
          <a:xfrm>
            <a:off x="1061156" y="1662071"/>
            <a:ext cx="10371523" cy="4464093"/>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7" y="274638"/>
            <a:ext cx="10348841"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757695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11" name="Content Placeholder 3"/>
          <p:cNvSpPr>
            <a:spLocks noGrp="1"/>
          </p:cNvSpPr>
          <p:nvPr>
            <p:ph sz="half" idx="2" hasCustomPrompt="1"/>
          </p:nvPr>
        </p:nvSpPr>
        <p:spPr>
          <a:xfrm>
            <a:off x="1061156" y="1662071"/>
            <a:ext cx="10394101"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6" y="274638"/>
            <a:ext cx="10371419"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56073"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05508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3" name="Content Placeholder 2"/>
          <p:cNvSpPr>
            <a:spLocks noGrp="1"/>
          </p:cNvSpPr>
          <p:nvPr>
            <p:ph sz="half" idx="1" hasCustomPrompt="1"/>
          </p:nvPr>
        </p:nvSpPr>
        <p:spPr>
          <a:xfrm>
            <a:off x="1061155" y="1600201"/>
            <a:ext cx="10371421"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5" y="274638"/>
            <a:ext cx="10371420" cy="1143000"/>
          </a:xfrm>
        </p:spPr>
        <p:txBody>
          <a:bodyPr/>
          <a:lstStyle>
            <a:lvl1pPr algn="l">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2939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Presentation Name/Presenter</a:t>
            </a:r>
          </a:p>
        </p:txBody>
      </p:sp>
      <p:sp>
        <p:nvSpPr>
          <p:cNvPr id="3" name="Content Placeholder 2"/>
          <p:cNvSpPr>
            <a:spLocks noGrp="1"/>
          </p:cNvSpPr>
          <p:nvPr>
            <p:ph sz="half" idx="1" hasCustomPrompt="1"/>
          </p:nvPr>
        </p:nvSpPr>
        <p:spPr>
          <a:xfrm>
            <a:off x="1061157" y="1600201"/>
            <a:ext cx="10394100"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lvl1pPr algn="ctr">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809225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4" name="Content Placeholder 3"/>
          <p:cNvSpPr>
            <a:spLocks noGrp="1"/>
          </p:cNvSpPr>
          <p:nvPr>
            <p:ph sz="half" idx="2" hasCustomPrompt="1"/>
          </p:nvPr>
        </p:nvSpPr>
        <p:spPr>
          <a:xfrm>
            <a:off x="6420995" y="1600201"/>
            <a:ext cx="5034261"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3" name="Content Placeholder 2"/>
          <p:cNvSpPr>
            <a:spLocks noGrp="1"/>
          </p:cNvSpPr>
          <p:nvPr>
            <p:ph sz="half" idx="1" hasCustomPrompt="1"/>
          </p:nvPr>
        </p:nvSpPr>
        <p:spPr>
          <a:xfrm>
            <a:off x="1061156" y="1600201"/>
            <a:ext cx="5021779"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969555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6" name="Content Placeholder 5"/>
          <p:cNvSpPr>
            <a:spLocks noGrp="1"/>
          </p:cNvSpPr>
          <p:nvPr>
            <p:ph sz="quarter" idx="4" hasCustomPrompt="1"/>
          </p:nvPr>
        </p:nvSpPr>
        <p:spPr>
          <a:xfrm>
            <a:off x="6396491" y="2174875"/>
            <a:ext cx="50586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6491" y="1535113"/>
            <a:ext cx="50587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42683"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42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6" y="274638"/>
            <a:ext cx="10371419"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78338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6" name="Content Placeholder 5"/>
          <p:cNvSpPr>
            <a:spLocks noGrp="1"/>
          </p:cNvSpPr>
          <p:nvPr>
            <p:ph sz="quarter" idx="4" hasCustomPrompt="1"/>
          </p:nvPr>
        </p:nvSpPr>
        <p:spPr>
          <a:xfrm>
            <a:off x="6398418" y="2174875"/>
            <a:ext cx="50342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8418" y="1535113"/>
            <a:ext cx="50115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20107"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201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7" y="274638"/>
            <a:ext cx="10348841"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20217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Presentation Name/Presenter</a:t>
            </a:r>
          </a:p>
        </p:txBody>
      </p:sp>
      <p:sp>
        <p:nvSpPr>
          <p:cNvPr id="10" name="Title 1"/>
          <p:cNvSpPr>
            <a:spLocks noGrp="1"/>
          </p:cNvSpPr>
          <p:nvPr>
            <p:ph type="title" hasCustomPrompt="1"/>
          </p:nvPr>
        </p:nvSpPr>
        <p:spPr>
          <a:xfrm>
            <a:off x="1061157" y="5486400"/>
            <a:ext cx="10397067" cy="592500"/>
          </a:xfrm>
        </p:spPr>
        <p:txBody>
          <a:bodyPr anchor="b"/>
          <a:lstStyle>
            <a:lvl1pPr algn="l">
              <a:defRPr sz="2000" b="1"/>
            </a:lvl1pPr>
          </a:lstStyle>
          <a:p>
            <a:r>
              <a:rPr lang="en-US" dirty="0"/>
              <a:t>Slide Title/Headline</a:t>
            </a:r>
          </a:p>
        </p:txBody>
      </p:sp>
      <p:sp>
        <p:nvSpPr>
          <p:cNvPr id="3" name="Picture Placeholder 2"/>
          <p:cNvSpPr>
            <a:spLocks noGrp="1"/>
          </p:cNvSpPr>
          <p:nvPr>
            <p:ph type="pic" idx="1" hasCustomPrompt="1"/>
          </p:nvPr>
        </p:nvSpPr>
        <p:spPr>
          <a:xfrm>
            <a:off x="1061157" y="381000"/>
            <a:ext cx="10397067"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6652486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Presentation Name/Presenter</a:t>
            </a:r>
          </a:p>
        </p:txBody>
      </p:sp>
      <p:sp>
        <p:nvSpPr>
          <p:cNvPr id="13" name="Picture Placeholder 2"/>
          <p:cNvSpPr>
            <a:spLocks noGrp="1"/>
          </p:cNvSpPr>
          <p:nvPr>
            <p:ph type="pic" idx="15" hasCustomPrompt="1"/>
          </p:nvPr>
        </p:nvSpPr>
        <p:spPr>
          <a:xfrm>
            <a:off x="6398299" y="3420666"/>
            <a:ext cx="5034380"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1863"/>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84031" y="424615"/>
            <a:ext cx="504854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24615"/>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956810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13" name="Picture Placeholder 2"/>
          <p:cNvSpPr>
            <a:spLocks noGrp="1"/>
          </p:cNvSpPr>
          <p:nvPr>
            <p:ph type="pic" idx="15" hasCustomPrompt="1"/>
          </p:nvPr>
        </p:nvSpPr>
        <p:spPr>
          <a:xfrm>
            <a:off x="6398419" y="3424425"/>
            <a:ext cx="5011579"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4369"/>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98419" y="411441"/>
            <a:ext cx="503415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11441"/>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4956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8816279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3" name="Content Placeholder 2"/>
          <p:cNvSpPr>
            <a:spLocks noGrp="1"/>
          </p:cNvSpPr>
          <p:nvPr>
            <p:ph idx="1" hasCustomPrompt="1"/>
          </p:nvPr>
        </p:nvSpPr>
        <p:spPr>
          <a:xfrm>
            <a:off x="5384800" y="273051"/>
            <a:ext cx="6070353"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1038577" y="1435101"/>
            <a:ext cx="414302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2" name="Title 1"/>
          <p:cNvSpPr>
            <a:spLocks noGrp="1"/>
          </p:cNvSpPr>
          <p:nvPr>
            <p:ph type="title" hasCustomPrompt="1"/>
          </p:nvPr>
        </p:nvSpPr>
        <p:spPr>
          <a:xfrm>
            <a:off x="1038578" y="273050"/>
            <a:ext cx="4120444" cy="1162050"/>
          </a:xfrm>
        </p:spPr>
        <p:txBody>
          <a:bodyPr anchor="b"/>
          <a:lstStyle>
            <a:lvl1pPr algn="l">
              <a:defRPr sz="2000" b="1"/>
            </a:lvl1pPr>
          </a:lstStyle>
          <a:p>
            <a:r>
              <a:rPr lang="en-US" dirty="0"/>
              <a:t>Slide Title/Headline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91353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99339" y="6386190"/>
            <a:ext cx="5034261" cy="411480"/>
          </a:xfrm>
        </p:spPr>
        <p:txBody>
          <a:bodyPr/>
          <a:lstStyle/>
          <a:p>
            <a:r>
              <a:rPr lang="en-US" dirty="0"/>
              <a:t>Presentation Name/Presenter</a:t>
            </a:r>
          </a:p>
        </p:txBody>
      </p:sp>
      <p:sp>
        <p:nvSpPr>
          <p:cNvPr id="2" name="Title 1"/>
          <p:cNvSpPr>
            <a:spLocks noGrp="1"/>
          </p:cNvSpPr>
          <p:nvPr>
            <p:ph type="title" hasCustomPrompt="1"/>
          </p:nvPr>
        </p:nvSpPr>
        <p:spPr>
          <a:xfrm>
            <a:off x="1061156" y="308504"/>
            <a:ext cx="10371419" cy="1143000"/>
          </a:xfrm>
        </p:spPr>
        <p:txBody>
          <a:bodyPr/>
          <a:lstStyle/>
          <a:p>
            <a:r>
              <a:rPr lang="en-US" dirty="0"/>
              <a:t>Slide Title</a:t>
            </a:r>
          </a:p>
        </p:txBody>
      </p:sp>
      <p:sp>
        <p:nvSpPr>
          <p:cNvPr id="5" name="Slide Number Placeholder 4"/>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997521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199339" y="6386190"/>
            <a:ext cx="5034261" cy="411480"/>
          </a:xfrm>
        </p:spPr>
        <p:txBody>
          <a:bodyPr/>
          <a:lstStyle/>
          <a:p>
            <a:r>
              <a:rPr lang="en-US"/>
              <a:t>Presentation Name/Presenter</a:t>
            </a:r>
            <a:endParaRPr lang="en-US" dirty="0"/>
          </a:p>
        </p:txBody>
      </p:sp>
      <p:sp>
        <p:nvSpPr>
          <p:cNvPr id="4" name="Slide Number Placeholder 3"/>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18658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163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82822" y="1524000"/>
            <a:ext cx="8364111"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Tree>
    <p:extLst>
      <p:ext uri="{BB962C8B-B14F-4D97-AF65-F5344CB8AC3E}">
        <p14:creationId xmlns:p14="http://schemas.microsoft.com/office/powerpoint/2010/main" val="357913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9135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7253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654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1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705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56AE8-0B7F-46E8-8F90-B29BDA57A6F9}" type="datetimeFigureOut">
              <a:rPr lang="en-US" smtClean="0"/>
              <a:t>7/17/2019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4CF05-5AAC-4DFF-BDD3-8745D466126C}" type="slidenum">
              <a:rPr lang="en-US" smtClean="0"/>
              <a:t>‹#›</a:t>
            </a:fld>
            <a:endParaRPr lang="en-US"/>
          </a:p>
        </p:txBody>
      </p:sp>
      <p:sp>
        <p:nvSpPr>
          <p:cNvPr id="8" name="Rectangle 7" title="Blue bar"/>
          <p:cNvSpPr/>
          <p:nvPr userDrawn="1"/>
        </p:nvSpPr>
        <p:spPr>
          <a:xfrm>
            <a:off x="0" y="5951913"/>
            <a:ext cx="12192000" cy="9060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6132" y="5951913"/>
            <a:ext cx="847898" cy="832071"/>
          </a:xfrm>
          <a:prstGeom prst="rect">
            <a:avLst/>
          </a:prstGeom>
          <a:effectLst>
            <a:outerShdw blurRad="50800" dist="38100" dir="10800000" algn="r" rotWithShape="0">
              <a:prstClr val="black">
                <a:alpha val="40000"/>
              </a:prstClr>
            </a:outerShdw>
          </a:effectLst>
        </p:spPr>
      </p:pic>
      <p:sp>
        <p:nvSpPr>
          <p:cNvPr id="10" name="Rectangle 9">
            <a:extLst>
              <a:ext uri="{FF2B5EF4-FFF2-40B4-BE49-F238E27FC236}">
                <a16:creationId xmlns:a16="http://schemas.microsoft.com/office/drawing/2014/main" id="{2D6746C6-596B-496A-A18D-7171584C1306}"/>
              </a:ext>
            </a:extLst>
          </p:cNvPr>
          <p:cNvSpPr/>
          <p:nvPr userDrawn="1"/>
        </p:nvSpPr>
        <p:spPr>
          <a:xfrm>
            <a:off x="9510263" y="6336971"/>
            <a:ext cx="2182008" cy="369332"/>
          </a:xfrm>
          <a:prstGeom prst="rect">
            <a:avLst/>
          </a:prstGeom>
        </p:spPr>
        <p:txBody>
          <a:bodyPr wrap="none">
            <a:spAutoFit/>
          </a:bodyPr>
          <a:lstStyle/>
          <a:p>
            <a:r>
              <a:rPr lang="en-US" dirty="0">
                <a:solidFill>
                  <a:schemeClr val="bg1"/>
                </a:solidFill>
                <a:latin typeface="Trebuchet MS" panose="020B0603020202020204" pitchFamily="34" charset="0"/>
              </a:rPr>
              <a:t>#FUTUREREADYCTE</a:t>
            </a:r>
          </a:p>
        </p:txBody>
      </p:sp>
    </p:spTree>
    <p:extLst>
      <p:ext uri="{BB962C8B-B14F-4D97-AF65-F5344CB8AC3E}">
        <p14:creationId xmlns:p14="http://schemas.microsoft.com/office/powerpoint/2010/main" val="38689689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7/17/2019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061492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156" y="274638"/>
            <a:ext cx="10371419"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1061156" y="1600201"/>
            <a:ext cx="10371419"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6267071" y="6386190"/>
            <a:ext cx="5034261"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en-US" dirty="0"/>
              <a:t>Presentation Name/Presenter</a:t>
            </a:r>
          </a:p>
        </p:txBody>
      </p:sp>
      <p:sp>
        <p:nvSpPr>
          <p:cNvPr id="6" name="Slide Number Placeholder 5"/>
          <p:cNvSpPr>
            <a:spLocks noGrp="1"/>
          </p:cNvSpPr>
          <p:nvPr>
            <p:ph type="sldNum" sz="quarter" idx="4"/>
          </p:nvPr>
        </p:nvSpPr>
        <p:spPr>
          <a:xfrm>
            <a:off x="11301228" y="6386190"/>
            <a:ext cx="69504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7319890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baseline="0">
          <a:solidFill>
            <a:srgbClr val="5D5040"/>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s://gaworkforce.org/explearning" TargetMode="External"/><Relationship Id="rId2" Type="http://schemas.openxmlformats.org/officeDocument/2006/relationships/hyperlink" Target="http://www.gadoe.org/Curriculum-Instruction-and-Assessment/CTAE/Documents/GaDOE-Alignment-Toolkit-Report.pdf"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hyperlink" Target="http://gacareerpipeline.gadoe.org/" TargetMode="Externa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7.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7.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8.xml"/><Relationship Id="rId7" Type="http://schemas.openxmlformats.org/officeDocument/2006/relationships/diagramQuickStyle" Target="../diagrams/quickStyle5.xml"/><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diagramLayout" Target="../diagrams/layout5.xml"/><Relationship Id="rId11" Type="http://schemas.openxmlformats.org/officeDocument/2006/relationships/image" Target="../media/image28.emf"/><Relationship Id="rId5" Type="http://schemas.openxmlformats.org/officeDocument/2006/relationships/diagramData" Target="../diagrams/data5.xml"/><Relationship Id="rId10" Type="http://schemas.openxmlformats.org/officeDocument/2006/relationships/oleObject" Target="file:///\\msfs01.ed.sc.org\Users\NMSwyger\Perkins%20V%20-%20State%20Plan\Local%20Needs%20Assessment\FINAL_Talent%20Supply%20Gaps_ALL.pdf" TargetMode="External"/><Relationship Id="rId4" Type="http://schemas.openxmlformats.org/officeDocument/2006/relationships/hyperlink" Target="https://ed.sc.gov/instruction/career-and-technology-education/professional-development/new-cate-administrators/talent-supply-gaps/" TargetMode="External"/><Relationship Id="rId9" Type="http://schemas.microsoft.com/office/2007/relationships/diagramDrawing" Target="../diagrams/drawing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ed.sc.gov/instruction/career-and-technology-education/cate-administration/quality-review-measures/"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hyperlink" Target="mailto:amalone@ed.sc.gov"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hyperlink" Target="mailto:Dale.Winkler@SREB.org" TargetMode="Externa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1.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9.xml"/><Relationship Id="rId1" Type="http://schemas.openxmlformats.org/officeDocument/2006/relationships/vmlDrawing" Target="../drawings/vmlDrawing1.v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Wednesday, July 17, 2109</a:t>
            </a:r>
          </a:p>
        </p:txBody>
      </p:sp>
      <p:sp>
        <p:nvSpPr>
          <p:cNvPr id="2" name="Title 1"/>
          <p:cNvSpPr>
            <a:spLocks noGrp="1"/>
          </p:cNvSpPr>
          <p:nvPr>
            <p:ph type="ctrTitle"/>
          </p:nvPr>
        </p:nvSpPr>
        <p:spPr/>
        <p:txBody>
          <a:bodyPr/>
          <a:lstStyle/>
          <a:p>
            <a:r>
              <a:rPr lang="en-US" sz="3600" dirty="0"/>
              <a:t>SREB’s Discussion with State Leaders on the Perkins V Comprehensive Local Needs Assessment</a:t>
            </a:r>
          </a:p>
        </p:txBody>
      </p:sp>
    </p:spTree>
    <p:extLst>
      <p:ext uri="{BB962C8B-B14F-4D97-AF65-F5344CB8AC3E}">
        <p14:creationId xmlns:p14="http://schemas.microsoft.com/office/powerpoint/2010/main" val="579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FBE53-2C5D-43CC-998B-0732675ADAB8}"/>
              </a:ext>
            </a:extLst>
          </p:cNvPr>
          <p:cNvPicPr>
            <a:picLocks noChangeAspect="1"/>
          </p:cNvPicPr>
          <p:nvPr/>
        </p:nvPicPr>
        <p:blipFill>
          <a:blip r:embed="rId3"/>
          <a:stretch>
            <a:fillRect/>
          </a:stretch>
        </p:blipFill>
        <p:spPr>
          <a:xfrm>
            <a:off x="859497" y="1"/>
            <a:ext cx="6813753" cy="6857999"/>
          </a:xfrm>
          <a:prstGeom prst="rect">
            <a:avLst/>
          </a:prstGeom>
        </p:spPr>
      </p:pic>
      <p:sp>
        <p:nvSpPr>
          <p:cNvPr id="6" name="Rectangle 5">
            <a:extLst>
              <a:ext uri="{FF2B5EF4-FFF2-40B4-BE49-F238E27FC236}">
                <a16:creationId xmlns:a16="http://schemas.microsoft.com/office/drawing/2014/main" id="{23344EA4-DBC3-45C9-B276-7E56E7562A96}"/>
              </a:ext>
            </a:extLst>
          </p:cNvPr>
          <p:cNvSpPr/>
          <p:nvPr/>
        </p:nvSpPr>
        <p:spPr>
          <a:xfrm>
            <a:off x="8480302" y="365127"/>
            <a:ext cx="1524000" cy="1556657"/>
          </a:xfrm>
          <a:prstGeom prst="rect">
            <a:avLst/>
          </a:prstGeom>
          <a:solidFill>
            <a:srgbClr val="00B050"/>
          </a:solidFill>
          <a:ln w="57150">
            <a:solidFill>
              <a:srgbClr val="118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Georgia’s System of Continuous Improvement</a:t>
            </a:r>
          </a:p>
        </p:txBody>
      </p:sp>
      <p:sp>
        <p:nvSpPr>
          <p:cNvPr id="5" name="Title 4">
            <a:extLst>
              <a:ext uri="{FF2B5EF4-FFF2-40B4-BE49-F238E27FC236}">
                <a16:creationId xmlns:a16="http://schemas.microsoft.com/office/drawing/2014/main" id="{73421E26-83E7-4896-BC53-C74660F602D9}"/>
              </a:ext>
            </a:extLst>
          </p:cNvPr>
          <p:cNvSpPr>
            <a:spLocks noGrp="1"/>
          </p:cNvSpPr>
          <p:nvPr>
            <p:ph type="title"/>
          </p:nvPr>
        </p:nvSpPr>
        <p:spPr>
          <a:xfrm>
            <a:off x="7673250" y="5463600"/>
            <a:ext cx="2145005" cy="1325563"/>
          </a:xfrm>
          <a:solidFill>
            <a:schemeClr val="bg1"/>
          </a:solidFill>
        </p:spPr>
        <p:txBody>
          <a:bodyPr/>
          <a:lstStyle/>
          <a:p>
            <a:endParaRPr lang="en-US" dirty="0"/>
          </a:p>
        </p:txBody>
      </p:sp>
    </p:spTree>
    <p:extLst>
      <p:ext uri="{BB962C8B-B14F-4D97-AF65-F5344CB8AC3E}">
        <p14:creationId xmlns:p14="http://schemas.microsoft.com/office/powerpoint/2010/main" val="365431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8EF7C-42F2-4352-9774-9E74D0F99C20}"/>
              </a:ext>
            </a:extLst>
          </p:cNvPr>
          <p:cNvSpPr>
            <a:spLocks noGrp="1"/>
          </p:cNvSpPr>
          <p:nvPr>
            <p:ph type="title"/>
          </p:nvPr>
        </p:nvSpPr>
        <p:spPr>
          <a:xfrm>
            <a:off x="3541519" y="1097761"/>
            <a:ext cx="6543778" cy="789317"/>
          </a:xfrm>
        </p:spPr>
        <p:txBody>
          <a:bodyPr>
            <a:noAutofit/>
          </a:bodyPr>
          <a:lstStyle/>
          <a:p>
            <a:pPr algn="l"/>
            <a:r>
              <a:rPr lang="en-US" sz="4000" spc="22" dirty="0">
                <a:solidFill>
                  <a:srgbClr val="003399"/>
                </a:solidFill>
              </a:rPr>
              <a:t>Comprehensive </a:t>
            </a:r>
            <a:br>
              <a:rPr lang="en-US" sz="4000" spc="22" dirty="0">
                <a:solidFill>
                  <a:srgbClr val="003399"/>
                </a:solidFill>
              </a:rPr>
            </a:br>
            <a:r>
              <a:rPr lang="en-US" sz="4000" spc="22" dirty="0">
                <a:solidFill>
                  <a:srgbClr val="003399"/>
                </a:solidFill>
              </a:rPr>
              <a:t>Local Needs </a:t>
            </a:r>
            <a:br>
              <a:rPr lang="en-US" sz="4000" spc="22" dirty="0">
                <a:solidFill>
                  <a:srgbClr val="003399"/>
                </a:solidFill>
              </a:rPr>
            </a:br>
            <a:r>
              <a:rPr lang="en-US" sz="4000" spc="22" dirty="0">
                <a:solidFill>
                  <a:srgbClr val="003399"/>
                </a:solidFill>
              </a:rPr>
              <a:t>Assessment </a:t>
            </a:r>
            <a:endParaRPr lang="en-US" sz="4000" dirty="0"/>
          </a:p>
        </p:txBody>
      </p:sp>
      <p:sp>
        <p:nvSpPr>
          <p:cNvPr id="5" name="Text Placeholder 4">
            <a:extLst>
              <a:ext uri="{FF2B5EF4-FFF2-40B4-BE49-F238E27FC236}">
                <a16:creationId xmlns:a16="http://schemas.microsoft.com/office/drawing/2014/main" id="{AE8C3232-9EDB-44EC-94D2-5398B511CC83}"/>
              </a:ext>
            </a:extLst>
          </p:cNvPr>
          <p:cNvSpPr>
            <a:spLocks noGrp="1"/>
          </p:cNvSpPr>
          <p:nvPr>
            <p:ph type="body" sz="quarter" idx="13"/>
          </p:nvPr>
        </p:nvSpPr>
        <p:spPr>
          <a:xfrm>
            <a:off x="3752534" y="2091428"/>
            <a:ext cx="6543778" cy="4084289"/>
          </a:xfrm>
        </p:spPr>
        <p:txBody>
          <a:bodyPr>
            <a:normAutofit fontScale="25000" lnSpcReduction="20000"/>
          </a:bodyPr>
          <a:lstStyle/>
          <a:p>
            <a:pPr algn="l">
              <a:lnSpc>
                <a:spcPct val="120000"/>
              </a:lnSpc>
              <a:spcBef>
                <a:spcPts val="0"/>
              </a:spcBef>
            </a:pPr>
            <a:r>
              <a:rPr lang="en-US" sz="4800" dirty="0"/>
              <a:t>The Comprehensive Local Needs Assessment (CLNA) is a powerful opportunity through the ESSA CLIP for the LEA to engage stakeholders to take an in-depth look of the system’s CTAE offerings and how they align to high wage and high skill local in-demand industry occupations. </a:t>
            </a:r>
          </a:p>
          <a:p>
            <a:pPr algn="l">
              <a:lnSpc>
                <a:spcPct val="120000"/>
              </a:lnSpc>
              <a:spcBef>
                <a:spcPts val="0"/>
              </a:spcBef>
            </a:pPr>
            <a:endParaRPr lang="en-US" sz="4800" dirty="0"/>
          </a:p>
          <a:p>
            <a:pPr algn="l">
              <a:lnSpc>
                <a:spcPct val="120000"/>
              </a:lnSpc>
              <a:spcBef>
                <a:spcPts val="0"/>
              </a:spcBef>
            </a:pPr>
            <a:r>
              <a:rPr lang="en-US" sz="4800" dirty="0"/>
              <a:t>The CLNA process is data-driven and allows the LEA:</a:t>
            </a:r>
          </a:p>
          <a:p>
            <a:pPr marL="214313" indent="-214313" algn="l">
              <a:lnSpc>
                <a:spcPct val="120000"/>
              </a:lnSpc>
              <a:spcBef>
                <a:spcPts val="0"/>
              </a:spcBef>
              <a:buFont typeface="Arial" panose="020B0604020202020204" pitchFamily="34" charset="0"/>
              <a:buChar char="•"/>
            </a:pPr>
            <a:r>
              <a:rPr lang="en-US" sz="4800" dirty="0"/>
              <a:t>To analyze, identify, and quantify any disparities or gaps between any subgroup of CTAE concentrators from their comparison group on core performance indicators.</a:t>
            </a:r>
          </a:p>
          <a:p>
            <a:pPr marL="214313" indent="-214313" algn="l">
              <a:lnSpc>
                <a:spcPct val="120000"/>
              </a:lnSpc>
              <a:spcBef>
                <a:spcPts val="0"/>
              </a:spcBef>
              <a:buFont typeface="Arial" panose="020B0604020202020204" pitchFamily="34" charset="0"/>
              <a:buChar char="•"/>
            </a:pPr>
            <a:endParaRPr lang="en-US" sz="4800" dirty="0"/>
          </a:p>
          <a:p>
            <a:pPr marL="214313" indent="-214313" algn="l">
              <a:lnSpc>
                <a:spcPct val="120000"/>
              </a:lnSpc>
              <a:spcBef>
                <a:spcPts val="0"/>
              </a:spcBef>
              <a:buFont typeface="Arial" panose="020B0604020202020204" pitchFamily="34" charset="0"/>
              <a:buChar char="•"/>
            </a:pPr>
            <a:r>
              <a:rPr lang="en-US" sz="4800" dirty="0"/>
              <a:t>To identify the CTAE pathways that are sufficient in size, scope and quality to meet the needs of ALL students.</a:t>
            </a:r>
          </a:p>
          <a:p>
            <a:pPr marL="214313" indent="-214313" algn="l">
              <a:lnSpc>
                <a:spcPct val="120000"/>
              </a:lnSpc>
              <a:spcBef>
                <a:spcPts val="0"/>
              </a:spcBef>
              <a:buFont typeface="Arial" panose="020B0604020202020204" pitchFamily="34" charset="0"/>
              <a:buChar char="•"/>
            </a:pPr>
            <a:endParaRPr lang="en-US" sz="4800" dirty="0"/>
          </a:p>
          <a:p>
            <a:pPr marL="214313" indent="-214313" algn="l">
              <a:lnSpc>
                <a:spcPct val="120000"/>
              </a:lnSpc>
              <a:spcBef>
                <a:spcPts val="0"/>
              </a:spcBef>
              <a:buFont typeface="Arial" panose="020B0604020202020204" pitchFamily="34" charset="0"/>
              <a:buChar char="•"/>
            </a:pPr>
            <a:r>
              <a:rPr lang="en-US" sz="4800" dirty="0"/>
              <a:t>To access the current and future CTAE programs, and programs of study.</a:t>
            </a:r>
          </a:p>
          <a:p>
            <a:pPr marL="214313" indent="-214313" algn="l">
              <a:lnSpc>
                <a:spcPct val="120000"/>
              </a:lnSpc>
              <a:spcBef>
                <a:spcPts val="0"/>
              </a:spcBef>
              <a:buFont typeface="Arial" panose="020B0604020202020204" pitchFamily="34" charset="0"/>
              <a:buChar char="•"/>
            </a:pPr>
            <a:endParaRPr lang="en-US" sz="4800" dirty="0"/>
          </a:p>
          <a:p>
            <a:pPr marL="214313" indent="-214313" algn="l">
              <a:lnSpc>
                <a:spcPct val="120000"/>
              </a:lnSpc>
              <a:spcBef>
                <a:spcPts val="0"/>
              </a:spcBef>
              <a:buFont typeface="Arial" panose="020B0604020202020204" pitchFamily="34" charset="0"/>
              <a:buChar char="•"/>
            </a:pPr>
            <a:r>
              <a:rPr lang="en-US" sz="4800" dirty="0"/>
              <a:t>To evaluate the LEA’s current and future recruitment, retention and professional development of CTAE teachers.</a:t>
            </a:r>
          </a:p>
          <a:p>
            <a:pPr marL="214313" indent="-214313" algn="l">
              <a:lnSpc>
                <a:spcPct val="120000"/>
              </a:lnSpc>
              <a:spcBef>
                <a:spcPts val="0"/>
              </a:spcBef>
              <a:buFont typeface="Arial" panose="020B0604020202020204" pitchFamily="34" charset="0"/>
              <a:buChar char="•"/>
            </a:pPr>
            <a:endParaRPr lang="en-US" sz="4800" dirty="0"/>
          </a:p>
          <a:p>
            <a:pPr marL="214313" indent="-214313" algn="l">
              <a:lnSpc>
                <a:spcPct val="120000"/>
              </a:lnSpc>
              <a:spcBef>
                <a:spcPts val="0"/>
              </a:spcBef>
              <a:buFont typeface="Arial" panose="020B0604020202020204" pitchFamily="34" charset="0"/>
              <a:buChar char="•"/>
            </a:pPr>
            <a:r>
              <a:rPr lang="en-US" sz="4800" dirty="0"/>
              <a:t>To evaluate the progress in providing equal access to all students including strategies to overcome barriers.</a:t>
            </a:r>
          </a:p>
          <a:p>
            <a:pPr marL="214313" indent="-214313" algn="l">
              <a:lnSpc>
                <a:spcPct val="120000"/>
              </a:lnSpc>
              <a:spcBef>
                <a:spcPts val="0"/>
              </a:spcBef>
              <a:buFont typeface="Arial" panose="020B0604020202020204" pitchFamily="34" charset="0"/>
              <a:buChar char="•"/>
            </a:pPr>
            <a:endParaRPr lang="en-US" sz="4800" dirty="0"/>
          </a:p>
          <a:p>
            <a:pPr marL="214313" indent="-214313" algn="l">
              <a:lnSpc>
                <a:spcPct val="120000"/>
              </a:lnSpc>
              <a:spcBef>
                <a:spcPts val="0"/>
              </a:spcBef>
              <a:buFont typeface="Arial" panose="020B0604020202020204" pitchFamily="34" charset="0"/>
              <a:buChar char="•"/>
            </a:pPr>
            <a:r>
              <a:rPr lang="en-US" sz="4800" dirty="0"/>
              <a:t>To identify overarching needs and any root causes that need to be addressed.</a:t>
            </a:r>
          </a:p>
          <a:p>
            <a:endParaRPr lang="en-US" dirty="0"/>
          </a:p>
        </p:txBody>
      </p:sp>
      <p:sp>
        <p:nvSpPr>
          <p:cNvPr id="7" name="Oval 6">
            <a:extLst>
              <a:ext uri="{FF2B5EF4-FFF2-40B4-BE49-F238E27FC236}">
                <a16:creationId xmlns:a16="http://schemas.microsoft.com/office/drawing/2014/main" id="{6E165574-D7BB-4926-AC66-AD681361D05F}"/>
              </a:ext>
            </a:extLst>
          </p:cNvPr>
          <p:cNvSpPr/>
          <p:nvPr/>
        </p:nvSpPr>
        <p:spPr>
          <a:xfrm>
            <a:off x="7474634" y="104092"/>
            <a:ext cx="2821678" cy="1987336"/>
          </a:xfrm>
          <a:prstGeom prst="ellipse">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 the LEA to keep &amp; use to inform the local application </a:t>
            </a:r>
          </a:p>
        </p:txBody>
      </p:sp>
    </p:spTree>
    <p:extLst>
      <p:ext uri="{BB962C8B-B14F-4D97-AF65-F5344CB8AC3E}">
        <p14:creationId xmlns:p14="http://schemas.microsoft.com/office/powerpoint/2010/main" val="121157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8EF7C-42F2-4352-9774-9E74D0F99C20}"/>
              </a:ext>
            </a:extLst>
          </p:cNvPr>
          <p:cNvSpPr>
            <a:spLocks noGrp="1"/>
          </p:cNvSpPr>
          <p:nvPr>
            <p:ph type="title"/>
          </p:nvPr>
        </p:nvSpPr>
        <p:spPr>
          <a:xfrm>
            <a:off x="3330503" y="295422"/>
            <a:ext cx="6543778" cy="1619680"/>
          </a:xfrm>
        </p:spPr>
        <p:txBody>
          <a:bodyPr>
            <a:noAutofit/>
          </a:bodyPr>
          <a:lstStyle/>
          <a:p>
            <a:pPr algn="l"/>
            <a:r>
              <a:rPr lang="en-US" sz="4000" spc="22" dirty="0">
                <a:solidFill>
                  <a:srgbClr val="003399"/>
                </a:solidFill>
              </a:rPr>
              <a:t>Local Application </a:t>
            </a:r>
            <a:endParaRPr lang="en-US" sz="4000" dirty="0"/>
          </a:p>
        </p:txBody>
      </p:sp>
      <p:sp>
        <p:nvSpPr>
          <p:cNvPr id="5" name="Text Placeholder 4">
            <a:extLst>
              <a:ext uri="{FF2B5EF4-FFF2-40B4-BE49-F238E27FC236}">
                <a16:creationId xmlns:a16="http://schemas.microsoft.com/office/drawing/2014/main" id="{AE8C3232-9EDB-44EC-94D2-5398B511CC83}"/>
              </a:ext>
            </a:extLst>
          </p:cNvPr>
          <p:cNvSpPr>
            <a:spLocks noGrp="1"/>
          </p:cNvSpPr>
          <p:nvPr>
            <p:ph type="body" sz="quarter" idx="13"/>
          </p:nvPr>
        </p:nvSpPr>
        <p:spPr>
          <a:xfrm>
            <a:off x="3921347" y="2386850"/>
            <a:ext cx="6543778" cy="3570338"/>
          </a:xfrm>
        </p:spPr>
        <p:txBody>
          <a:bodyPr>
            <a:normAutofit fontScale="25000" lnSpcReduction="20000"/>
          </a:bodyPr>
          <a:lstStyle/>
          <a:p>
            <a:pPr algn="l">
              <a:lnSpc>
                <a:spcPct val="120000"/>
              </a:lnSpc>
              <a:spcBef>
                <a:spcPts val="0"/>
              </a:spcBef>
            </a:pPr>
            <a:r>
              <a:rPr lang="en-US" sz="5600" dirty="0"/>
              <a:t>The results of the CLNA drives the local application by strengthening data driven decisions by the LEA on spending Federal Perkins funds.   </a:t>
            </a:r>
          </a:p>
          <a:p>
            <a:pPr algn="l">
              <a:lnSpc>
                <a:spcPct val="120000"/>
              </a:lnSpc>
              <a:spcBef>
                <a:spcPts val="0"/>
              </a:spcBef>
            </a:pPr>
            <a:endParaRPr lang="en-US" sz="5600" dirty="0"/>
          </a:p>
          <a:p>
            <a:pPr algn="l">
              <a:lnSpc>
                <a:spcPct val="120000"/>
              </a:lnSpc>
              <a:spcBef>
                <a:spcPts val="0"/>
              </a:spcBef>
            </a:pPr>
            <a:r>
              <a:rPr lang="en-US" sz="5600" dirty="0"/>
              <a:t>Each eligible LEA must submit a local application to be eligible for funding. </a:t>
            </a:r>
          </a:p>
          <a:p>
            <a:pPr algn="l">
              <a:lnSpc>
                <a:spcPct val="120000"/>
              </a:lnSpc>
              <a:spcBef>
                <a:spcPts val="0"/>
              </a:spcBef>
            </a:pPr>
            <a:endParaRPr lang="en-US" sz="5600" dirty="0"/>
          </a:p>
          <a:p>
            <a:pPr algn="l">
              <a:lnSpc>
                <a:spcPct val="120000"/>
              </a:lnSpc>
              <a:spcBef>
                <a:spcPts val="0"/>
              </a:spcBef>
            </a:pPr>
            <a:r>
              <a:rPr lang="en-US" sz="5600" dirty="0"/>
              <a:t>The local application will include:</a:t>
            </a:r>
          </a:p>
          <a:p>
            <a:pPr marL="214313" indent="-214313" algn="l">
              <a:lnSpc>
                <a:spcPct val="120000"/>
              </a:lnSpc>
              <a:spcBef>
                <a:spcPts val="0"/>
              </a:spcBef>
              <a:buFont typeface="Arial" panose="020B0604020202020204" pitchFamily="34" charset="0"/>
              <a:buChar char="•"/>
            </a:pPr>
            <a:r>
              <a:rPr lang="en-US" sz="5600" dirty="0"/>
              <a:t>A description of the results of the CLNA.</a:t>
            </a:r>
          </a:p>
          <a:p>
            <a:pPr marL="214313" indent="-214313" algn="l">
              <a:lnSpc>
                <a:spcPct val="120000"/>
              </a:lnSpc>
              <a:spcBef>
                <a:spcPts val="0"/>
              </a:spcBef>
              <a:buFont typeface="Arial" panose="020B0604020202020204" pitchFamily="34" charset="0"/>
              <a:buChar char="•"/>
            </a:pPr>
            <a:endParaRPr lang="en-US" sz="5600" dirty="0"/>
          </a:p>
          <a:p>
            <a:pPr marL="214313" indent="-214313" algn="l">
              <a:lnSpc>
                <a:spcPct val="120000"/>
              </a:lnSpc>
              <a:spcBef>
                <a:spcPts val="0"/>
              </a:spcBef>
              <a:buFont typeface="Arial" panose="020B0604020202020204" pitchFamily="34" charset="0"/>
              <a:buChar char="•"/>
            </a:pPr>
            <a:r>
              <a:rPr lang="en-US" sz="5600" dirty="0"/>
              <a:t>Information on CTAE course offerings and activities to be provided with Perkins Funds.</a:t>
            </a:r>
          </a:p>
          <a:p>
            <a:pPr marL="214313" indent="-214313" algn="l">
              <a:lnSpc>
                <a:spcPct val="120000"/>
              </a:lnSpc>
              <a:spcBef>
                <a:spcPts val="0"/>
              </a:spcBef>
              <a:buFont typeface="Arial" panose="020B0604020202020204" pitchFamily="34" charset="0"/>
              <a:buChar char="•"/>
            </a:pPr>
            <a:endParaRPr lang="en-US" sz="5600" dirty="0"/>
          </a:p>
          <a:p>
            <a:pPr marL="214313" indent="-214313" algn="l">
              <a:lnSpc>
                <a:spcPct val="120000"/>
              </a:lnSpc>
              <a:spcBef>
                <a:spcPts val="0"/>
              </a:spcBef>
              <a:buFont typeface="Arial" panose="020B0604020202020204" pitchFamily="34" charset="0"/>
              <a:buChar char="•"/>
            </a:pPr>
            <a:r>
              <a:rPr lang="en-US" sz="5600" dirty="0"/>
              <a:t>A description of career guidance activities, improvement of academic skills, activities to prepare special pops for high skill, high wage, in-demand occupations, equal-access to All students, work-based learning opportunities, dual enrollment, professional learning, and address disparities or gaps in performance of students. </a:t>
            </a:r>
          </a:p>
          <a:p>
            <a:endParaRPr lang="en-US" dirty="0"/>
          </a:p>
        </p:txBody>
      </p:sp>
      <p:sp>
        <p:nvSpPr>
          <p:cNvPr id="7" name="Oval 6">
            <a:extLst>
              <a:ext uri="{FF2B5EF4-FFF2-40B4-BE49-F238E27FC236}">
                <a16:creationId xmlns:a16="http://schemas.microsoft.com/office/drawing/2014/main" id="{6E165574-D7BB-4926-AC66-AD681361D05F}"/>
              </a:ext>
            </a:extLst>
          </p:cNvPr>
          <p:cNvSpPr/>
          <p:nvPr/>
        </p:nvSpPr>
        <p:spPr>
          <a:xfrm>
            <a:off x="7764129" y="158022"/>
            <a:ext cx="2695069" cy="2091428"/>
          </a:xfrm>
          <a:prstGeom prst="ellipse">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LEA uses CLNA to complete local application to submit to GaDOE for Perkins funding.</a:t>
            </a:r>
          </a:p>
        </p:txBody>
      </p:sp>
    </p:spTree>
    <p:extLst>
      <p:ext uri="{BB962C8B-B14F-4D97-AF65-F5344CB8AC3E}">
        <p14:creationId xmlns:p14="http://schemas.microsoft.com/office/powerpoint/2010/main" val="126983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ign&#10;&#10;Description automatically generated">
            <a:extLst>
              <a:ext uri="{FF2B5EF4-FFF2-40B4-BE49-F238E27FC236}">
                <a16:creationId xmlns:a16="http://schemas.microsoft.com/office/drawing/2014/main" id="{9C5667CC-B82E-49B2-A003-3C8DDAC6B414}"/>
              </a:ext>
            </a:extLst>
          </p:cNvPr>
          <p:cNvPicPr>
            <a:picLocks noChangeAspect="1"/>
          </p:cNvPicPr>
          <p:nvPr/>
        </p:nvPicPr>
        <p:blipFill>
          <a:blip r:embed="rId2"/>
          <a:stretch>
            <a:fillRect/>
          </a:stretch>
        </p:blipFill>
        <p:spPr>
          <a:xfrm>
            <a:off x="873618" y="0"/>
            <a:ext cx="6724356" cy="6858000"/>
          </a:xfrm>
          <a:prstGeom prst="rect">
            <a:avLst/>
          </a:prstGeom>
        </p:spPr>
      </p:pic>
      <p:sp>
        <p:nvSpPr>
          <p:cNvPr id="8" name="Rectangle: Rounded Corners 7">
            <a:extLst>
              <a:ext uri="{FF2B5EF4-FFF2-40B4-BE49-F238E27FC236}">
                <a16:creationId xmlns:a16="http://schemas.microsoft.com/office/drawing/2014/main" id="{703514B1-1FDF-4277-A2B5-007EA6D5FBD7}"/>
              </a:ext>
            </a:extLst>
          </p:cNvPr>
          <p:cNvSpPr/>
          <p:nvPr/>
        </p:nvSpPr>
        <p:spPr>
          <a:xfrm>
            <a:off x="8547536" y="376456"/>
            <a:ext cx="1419249" cy="190991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Sip &amp; See and Gallery Walk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Questions? Concerns?</a:t>
            </a:r>
          </a:p>
        </p:txBody>
      </p:sp>
      <p:sp>
        <p:nvSpPr>
          <p:cNvPr id="9" name="Oval 8">
            <a:extLst>
              <a:ext uri="{FF2B5EF4-FFF2-40B4-BE49-F238E27FC236}">
                <a16:creationId xmlns:a16="http://schemas.microsoft.com/office/drawing/2014/main" id="{1780E7DC-3C73-4D87-8CD5-D7FAE69E87B1}"/>
              </a:ext>
            </a:extLst>
          </p:cNvPr>
          <p:cNvSpPr/>
          <p:nvPr/>
        </p:nvSpPr>
        <p:spPr>
          <a:xfrm>
            <a:off x="7846321" y="3429000"/>
            <a:ext cx="2821678" cy="1987336"/>
          </a:xfrm>
          <a:prstGeom prst="ellipse">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 the LEA to keep &amp; use to inform the local application </a:t>
            </a:r>
          </a:p>
        </p:txBody>
      </p:sp>
      <p:sp>
        <p:nvSpPr>
          <p:cNvPr id="6" name="Title 4">
            <a:extLst>
              <a:ext uri="{FF2B5EF4-FFF2-40B4-BE49-F238E27FC236}">
                <a16:creationId xmlns:a16="http://schemas.microsoft.com/office/drawing/2014/main" id="{C636F951-E639-4832-906B-BFF096A32B2B}"/>
              </a:ext>
            </a:extLst>
          </p:cNvPr>
          <p:cNvSpPr txBox="1">
            <a:spLocks/>
          </p:cNvSpPr>
          <p:nvPr/>
        </p:nvSpPr>
        <p:spPr>
          <a:xfrm>
            <a:off x="7597975" y="5463600"/>
            <a:ext cx="2220280" cy="1325563"/>
          </a:xfrm>
          <a:prstGeom prst="rect">
            <a:avLst/>
          </a:prstGeom>
          <a:solidFill>
            <a:schemeClr val="bg1"/>
          </a:solidFill>
        </p:spPr>
        <p:txBody>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44883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74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BD1CAC6B-03D9-4445-AB60-808F34FDB638}"/>
              </a:ext>
            </a:extLst>
          </p:cNvPr>
          <p:cNvPicPr>
            <a:picLocks noChangeAspect="1"/>
          </p:cNvPicPr>
          <p:nvPr/>
        </p:nvPicPr>
        <p:blipFill>
          <a:blip r:embed="rId2"/>
          <a:stretch>
            <a:fillRect/>
          </a:stretch>
        </p:blipFill>
        <p:spPr>
          <a:xfrm>
            <a:off x="868816" y="0"/>
            <a:ext cx="6769509" cy="6858000"/>
          </a:xfrm>
          <a:prstGeom prst="rect">
            <a:avLst/>
          </a:prstGeom>
        </p:spPr>
      </p:pic>
      <p:sp>
        <p:nvSpPr>
          <p:cNvPr id="6" name="Oval 5">
            <a:extLst>
              <a:ext uri="{FF2B5EF4-FFF2-40B4-BE49-F238E27FC236}">
                <a16:creationId xmlns:a16="http://schemas.microsoft.com/office/drawing/2014/main" id="{155569E4-4B35-4D6C-9F39-2CE9121CE775}"/>
              </a:ext>
            </a:extLst>
          </p:cNvPr>
          <p:cNvSpPr/>
          <p:nvPr/>
        </p:nvSpPr>
        <p:spPr>
          <a:xfrm>
            <a:off x="8470720" y="3429000"/>
            <a:ext cx="2695069" cy="2091428"/>
          </a:xfrm>
          <a:prstGeom prst="ellipse">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LEA uses CLNA to complete local application to submit to GaDOE for Perkins funding.</a:t>
            </a:r>
          </a:p>
        </p:txBody>
      </p:sp>
      <p:sp>
        <p:nvSpPr>
          <p:cNvPr id="7" name="Rectangle: Rounded Corners 6">
            <a:extLst>
              <a:ext uri="{FF2B5EF4-FFF2-40B4-BE49-F238E27FC236}">
                <a16:creationId xmlns:a16="http://schemas.microsoft.com/office/drawing/2014/main" id="{74B3180C-7FED-40B2-85D7-DFB70314C0E9}"/>
              </a:ext>
            </a:extLst>
          </p:cNvPr>
          <p:cNvSpPr/>
          <p:nvPr/>
        </p:nvSpPr>
        <p:spPr>
          <a:xfrm>
            <a:off x="9108629" y="708965"/>
            <a:ext cx="1419249" cy="190991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Sip &amp; See and Gallery Walk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Questions? Concerns?</a:t>
            </a:r>
          </a:p>
        </p:txBody>
      </p:sp>
      <p:sp>
        <p:nvSpPr>
          <p:cNvPr id="2" name="Rectangle 1">
            <a:extLst>
              <a:ext uri="{FF2B5EF4-FFF2-40B4-BE49-F238E27FC236}">
                <a16:creationId xmlns:a16="http://schemas.microsoft.com/office/drawing/2014/main" id="{A8AF0853-F9E9-444C-A610-C34807BEA923}"/>
              </a:ext>
            </a:extLst>
          </p:cNvPr>
          <p:cNvSpPr/>
          <p:nvPr/>
        </p:nvSpPr>
        <p:spPr>
          <a:xfrm>
            <a:off x="7638325" y="5825911"/>
            <a:ext cx="2179930" cy="10320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41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E077-89E7-49A0-82A4-CB840E0A6B41}"/>
              </a:ext>
            </a:extLst>
          </p:cNvPr>
          <p:cNvSpPr>
            <a:spLocks noGrp="1"/>
          </p:cNvSpPr>
          <p:nvPr>
            <p:ph type="title"/>
          </p:nvPr>
        </p:nvSpPr>
        <p:spPr>
          <a:xfrm>
            <a:off x="2339975" y="379271"/>
            <a:ext cx="8045450" cy="1325563"/>
          </a:xfrm>
        </p:spPr>
        <p:txBody>
          <a:bodyPr>
            <a:normAutofit fontScale="90000"/>
          </a:bodyPr>
          <a:lstStyle/>
          <a:p>
            <a:r>
              <a:rPr lang="en-US" dirty="0"/>
              <a:t>Perkins V Core Indicators (</a:t>
            </a:r>
            <a:r>
              <a:rPr lang="en-US" dirty="0">
                <a:highlight>
                  <a:srgbClr val="00FFFF"/>
                </a:highlight>
              </a:rPr>
              <a:t>new</a:t>
            </a:r>
            <a:r>
              <a:rPr lang="en-US" dirty="0"/>
              <a:t>, </a:t>
            </a:r>
            <a:r>
              <a:rPr lang="en-US" dirty="0">
                <a:highlight>
                  <a:srgbClr val="C0C0C0"/>
                </a:highlight>
              </a:rPr>
              <a:t>non-trad participant dropped,</a:t>
            </a:r>
            <a:r>
              <a:rPr lang="en-US" dirty="0"/>
              <a:t> </a:t>
            </a:r>
            <a:r>
              <a:rPr lang="en-US" dirty="0">
                <a:highlight>
                  <a:srgbClr val="00FF00"/>
                </a:highlight>
              </a:rPr>
              <a:t>new but on ESSA,</a:t>
            </a:r>
            <a:r>
              <a:rPr lang="en-US" dirty="0"/>
              <a:t>)</a:t>
            </a:r>
          </a:p>
        </p:txBody>
      </p:sp>
      <p:sp>
        <p:nvSpPr>
          <p:cNvPr id="3" name="Content Placeholder 2">
            <a:extLst>
              <a:ext uri="{FF2B5EF4-FFF2-40B4-BE49-F238E27FC236}">
                <a16:creationId xmlns:a16="http://schemas.microsoft.com/office/drawing/2014/main" id="{F7BC8B50-6565-48DB-8F62-DBD07840917A}"/>
              </a:ext>
            </a:extLst>
          </p:cNvPr>
          <p:cNvSpPr>
            <a:spLocks noGrp="1"/>
          </p:cNvSpPr>
          <p:nvPr>
            <p:ph idx="1"/>
          </p:nvPr>
        </p:nvSpPr>
        <p:spPr/>
        <p:txBody>
          <a:bodyPr>
            <a:normAutofit fontScale="85000" lnSpcReduction="20000"/>
          </a:bodyPr>
          <a:lstStyle/>
          <a:p>
            <a:r>
              <a:rPr lang="en-US" dirty="0"/>
              <a:t>1S1 - Four-Year Graduation Rate 	</a:t>
            </a:r>
          </a:p>
          <a:p>
            <a:r>
              <a:rPr lang="en-US" dirty="0"/>
              <a:t>1S2 - Extended Graduation Rate 	</a:t>
            </a:r>
          </a:p>
          <a:p>
            <a:r>
              <a:rPr lang="en-US" dirty="0"/>
              <a:t>2S1 - Academic Proficiency in Reading/Language Arts 	</a:t>
            </a:r>
          </a:p>
          <a:p>
            <a:r>
              <a:rPr lang="en-US" dirty="0"/>
              <a:t>2S2 - Academic Proficiency in Mathematics 	</a:t>
            </a:r>
          </a:p>
          <a:p>
            <a:r>
              <a:rPr lang="en-US" dirty="0">
                <a:highlight>
                  <a:srgbClr val="00FFFF"/>
                </a:highlight>
              </a:rPr>
              <a:t>2S3 - Academic Proficiency in Science </a:t>
            </a:r>
            <a:r>
              <a:rPr lang="en-US" dirty="0"/>
              <a:t>(biology)</a:t>
            </a:r>
            <a:r>
              <a:rPr lang="en-US" dirty="0">
                <a:highlight>
                  <a:srgbClr val="FFFF00"/>
                </a:highlight>
              </a:rPr>
              <a:t>	</a:t>
            </a:r>
          </a:p>
          <a:p>
            <a:r>
              <a:rPr lang="en-US" dirty="0"/>
              <a:t>3S1 - Post-Program Placement 	</a:t>
            </a:r>
          </a:p>
          <a:p>
            <a:r>
              <a:rPr lang="en-US" dirty="0">
                <a:highlight>
                  <a:srgbClr val="C0C0C0"/>
                </a:highlight>
              </a:rPr>
              <a:t>4S1 - Non-traditional Program Concentration </a:t>
            </a:r>
            <a:r>
              <a:rPr lang="en-US" dirty="0"/>
              <a:t>	</a:t>
            </a:r>
          </a:p>
          <a:p>
            <a:r>
              <a:rPr lang="en-US" dirty="0">
                <a:highlight>
                  <a:srgbClr val="00FF00"/>
                </a:highlight>
              </a:rPr>
              <a:t>5S3 - Participated in Work-Based Learning</a:t>
            </a:r>
          </a:p>
          <a:p>
            <a:r>
              <a:rPr lang="en-US" dirty="0">
                <a:highlight>
                  <a:srgbClr val="00FF00"/>
                </a:highlight>
              </a:rPr>
              <a:t>5S4 - CTAE Pathway Completers </a:t>
            </a:r>
          </a:p>
          <a:p>
            <a:r>
              <a:rPr lang="en-US" dirty="0"/>
              <a:t>5S5 - End of Pathway Assessment (EOPA) (Technical Skill Attainment)</a:t>
            </a:r>
          </a:p>
          <a:p>
            <a:endParaRPr lang="en-US" dirty="0"/>
          </a:p>
        </p:txBody>
      </p:sp>
    </p:spTree>
    <p:extLst>
      <p:ext uri="{BB962C8B-B14F-4D97-AF65-F5344CB8AC3E}">
        <p14:creationId xmlns:p14="http://schemas.microsoft.com/office/powerpoint/2010/main" val="317387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9993B-F258-48A4-9071-804356C0EEB2}"/>
              </a:ext>
            </a:extLst>
          </p:cNvPr>
          <p:cNvPicPr>
            <a:picLocks noChangeAspect="1"/>
          </p:cNvPicPr>
          <p:nvPr/>
        </p:nvPicPr>
        <p:blipFill>
          <a:blip r:embed="rId2"/>
          <a:stretch>
            <a:fillRect/>
          </a:stretch>
        </p:blipFill>
        <p:spPr>
          <a:xfrm>
            <a:off x="3568442" y="132188"/>
            <a:ext cx="4767839" cy="6156452"/>
          </a:xfrm>
          <a:prstGeom prst="rect">
            <a:avLst/>
          </a:prstGeom>
          <a:ln>
            <a:noFill/>
          </a:ln>
          <a:effectLst>
            <a:outerShdw blurRad="292100" dist="139700" dir="2700000" algn="tl" rotWithShape="0">
              <a:srgbClr val="333333">
                <a:alpha val="65000"/>
              </a:srgbClr>
            </a:outerShdw>
          </a:effectLst>
        </p:spPr>
      </p:pic>
      <p:sp>
        <p:nvSpPr>
          <p:cNvPr id="2" name="Arrow: Down 1">
            <a:extLst>
              <a:ext uri="{FF2B5EF4-FFF2-40B4-BE49-F238E27FC236}">
                <a16:creationId xmlns:a16="http://schemas.microsoft.com/office/drawing/2014/main" id="{0BFB7F4A-FA4F-4D66-B391-A126866D4008}"/>
              </a:ext>
            </a:extLst>
          </p:cNvPr>
          <p:cNvSpPr/>
          <p:nvPr/>
        </p:nvSpPr>
        <p:spPr>
          <a:xfrm>
            <a:off x="6510909" y="3505200"/>
            <a:ext cx="484632" cy="978408"/>
          </a:xfrm>
          <a:prstGeom prst="downArrow">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25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29EA-396D-4B0E-8BCC-82439BA2F409}"/>
              </a:ext>
            </a:extLst>
          </p:cNvPr>
          <p:cNvSpPr>
            <a:spLocks noGrp="1"/>
          </p:cNvSpPr>
          <p:nvPr>
            <p:ph type="title"/>
          </p:nvPr>
        </p:nvSpPr>
        <p:spPr>
          <a:xfrm>
            <a:off x="2419350" y="162682"/>
            <a:ext cx="7886700" cy="997508"/>
          </a:xfrm>
        </p:spPr>
        <p:txBody>
          <a:bodyPr/>
          <a:lstStyle/>
          <a:p>
            <a:r>
              <a:rPr lang="en-US" dirty="0"/>
              <a:t>Tools to Help CTAE Deliver</a:t>
            </a:r>
          </a:p>
        </p:txBody>
      </p:sp>
      <p:sp>
        <p:nvSpPr>
          <p:cNvPr id="6" name="Content Placeholder 5">
            <a:extLst>
              <a:ext uri="{FF2B5EF4-FFF2-40B4-BE49-F238E27FC236}">
                <a16:creationId xmlns:a16="http://schemas.microsoft.com/office/drawing/2014/main" id="{5E82D5F8-5933-422D-8943-97A36D3814C6}"/>
              </a:ext>
            </a:extLst>
          </p:cNvPr>
          <p:cNvSpPr>
            <a:spLocks noGrp="1"/>
          </p:cNvSpPr>
          <p:nvPr>
            <p:ph idx="1"/>
          </p:nvPr>
        </p:nvSpPr>
        <p:spPr>
          <a:xfrm>
            <a:off x="2299856" y="1040117"/>
            <a:ext cx="8072581" cy="5286792"/>
          </a:xfrm>
        </p:spPr>
        <p:txBody>
          <a:bodyPr>
            <a:normAutofit/>
          </a:bodyPr>
          <a:lstStyle/>
          <a:p>
            <a:pPr>
              <a:spcBef>
                <a:spcPts val="0"/>
              </a:spcBef>
            </a:pPr>
            <a:r>
              <a:rPr lang="en-US" sz="1800" dirty="0"/>
              <a:t>Georgia Alignment Toolkit – resources for connecting education &amp; business (training – Sept)</a:t>
            </a:r>
          </a:p>
          <a:p>
            <a:pPr marL="0" indent="0">
              <a:spcBef>
                <a:spcPts val="0"/>
              </a:spcBef>
              <a:buNone/>
            </a:pPr>
            <a:r>
              <a:rPr lang="en-US" sz="1800" dirty="0">
                <a:hlinkClick r:id="rId2"/>
              </a:rPr>
              <a:t>www.gadoe.org/Curriculum-Instruction-and-Assessment/CTAE/Documents/GaDOE-Alignment-Toolkit-Report.pdf</a:t>
            </a:r>
            <a:endParaRPr lang="en-US" sz="1800" dirty="0"/>
          </a:p>
          <a:p>
            <a:pPr marL="0" indent="0">
              <a:spcBef>
                <a:spcPts val="0"/>
              </a:spcBef>
              <a:buNone/>
            </a:pPr>
            <a:endParaRPr lang="en-US" sz="1100" dirty="0"/>
          </a:p>
          <a:p>
            <a:pPr>
              <a:spcBef>
                <a:spcPts val="0"/>
              </a:spcBef>
            </a:pPr>
            <a:r>
              <a:rPr lang="en-US" sz="1800" dirty="0"/>
              <a:t>State-wide CTAE B &amp; I Advisory Council – (accountability)</a:t>
            </a:r>
          </a:p>
          <a:p>
            <a:pPr marL="0" indent="0">
              <a:spcBef>
                <a:spcPts val="0"/>
              </a:spcBef>
              <a:buNone/>
            </a:pPr>
            <a:endParaRPr lang="en-US" sz="1100" dirty="0"/>
          </a:p>
          <a:p>
            <a:pPr>
              <a:spcBef>
                <a:spcPts val="0"/>
              </a:spcBef>
            </a:pPr>
            <a:r>
              <a:rPr lang="en-US" sz="1800" dirty="0"/>
              <a:t>Educator Externship Opportunities (CTAERN: 121 FY 19)</a:t>
            </a:r>
          </a:p>
          <a:p>
            <a:pPr marL="0" indent="0">
              <a:spcBef>
                <a:spcPts val="0"/>
              </a:spcBef>
              <a:buNone/>
            </a:pPr>
            <a:endParaRPr lang="en-US" sz="1100" dirty="0"/>
          </a:p>
          <a:p>
            <a:pPr>
              <a:spcBef>
                <a:spcPts val="0"/>
              </a:spcBef>
            </a:pPr>
            <a:r>
              <a:rPr lang="en-US" sz="1800" dirty="0"/>
              <a:t>Experiential Learning website (Ga Power) </a:t>
            </a:r>
            <a:r>
              <a:rPr lang="en-US" sz="1800" dirty="0">
                <a:hlinkClick r:id="rId3"/>
              </a:rPr>
              <a:t>https://gaworkforce.org/explearning</a:t>
            </a:r>
            <a:endParaRPr lang="en-US" sz="1800" dirty="0"/>
          </a:p>
          <a:p>
            <a:pPr marL="0" indent="0">
              <a:spcBef>
                <a:spcPts val="0"/>
              </a:spcBef>
              <a:buNone/>
            </a:pPr>
            <a:endParaRPr lang="en-US" sz="1100" dirty="0"/>
          </a:p>
          <a:p>
            <a:pPr marL="0" indent="0">
              <a:lnSpc>
                <a:spcPct val="120000"/>
              </a:lnSpc>
              <a:spcBef>
                <a:spcPts val="0"/>
              </a:spcBef>
              <a:buNone/>
            </a:pPr>
            <a:endParaRPr lang="en-US" sz="1100" dirty="0"/>
          </a:p>
          <a:p>
            <a:pPr>
              <a:lnSpc>
                <a:spcPct val="120000"/>
              </a:lnSpc>
              <a:spcBef>
                <a:spcPts val="0"/>
              </a:spcBef>
            </a:pPr>
            <a:r>
              <a:rPr lang="en-US" sz="1800" dirty="0"/>
              <a:t>Economic Development Educator Course Development &amp; Pilot FY 20</a:t>
            </a:r>
          </a:p>
          <a:p>
            <a:pPr>
              <a:lnSpc>
                <a:spcPct val="120000"/>
              </a:lnSpc>
              <a:spcBef>
                <a:spcPts val="0"/>
              </a:spcBef>
            </a:pPr>
            <a:r>
              <a:rPr lang="en-US" sz="1800" dirty="0"/>
              <a:t>New Equipment Grants – new facility nor modified facility required</a:t>
            </a:r>
          </a:p>
          <a:p>
            <a:pPr>
              <a:lnSpc>
                <a:spcPct val="120000"/>
              </a:lnSpc>
              <a:spcBef>
                <a:spcPts val="0"/>
              </a:spcBef>
            </a:pPr>
            <a:r>
              <a:rPr lang="en-US" sz="1800" dirty="0"/>
              <a:t>GACTE Summer Conference: July 15-17, 2020 (W-F) - Athens</a:t>
            </a:r>
          </a:p>
        </p:txBody>
      </p:sp>
    </p:spTree>
    <p:extLst>
      <p:ext uri="{BB962C8B-B14F-4D97-AF65-F5344CB8AC3E}">
        <p14:creationId xmlns:p14="http://schemas.microsoft.com/office/powerpoint/2010/main" val="285214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7096FB-0E00-46FB-9F3B-C913EEA6E5DB}"/>
              </a:ext>
            </a:extLst>
          </p:cNvPr>
          <p:cNvSpPr>
            <a:spLocks noGrp="1"/>
          </p:cNvSpPr>
          <p:nvPr>
            <p:ph type="title"/>
          </p:nvPr>
        </p:nvSpPr>
        <p:spPr>
          <a:xfrm>
            <a:off x="2554904" y="758827"/>
            <a:ext cx="7886700" cy="1325563"/>
          </a:xfrm>
        </p:spPr>
        <p:txBody>
          <a:bodyPr/>
          <a:lstStyle/>
          <a:p>
            <a:r>
              <a:rPr lang="en-US" dirty="0"/>
              <a:t>Comprehensive Needs Assessment – Next Steps. . .</a:t>
            </a:r>
          </a:p>
        </p:txBody>
      </p:sp>
      <p:sp>
        <p:nvSpPr>
          <p:cNvPr id="7" name="Rectangle 6">
            <a:extLst>
              <a:ext uri="{FF2B5EF4-FFF2-40B4-BE49-F238E27FC236}">
                <a16:creationId xmlns:a16="http://schemas.microsoft.com/office/drawing/2014/main" id="{3B72DD24-BF5A-4C02-BCE2-3779837BD76A}"/>
              </a:ext>
            </a:extLst>
          </p:cNvPr>
          <p:cNvSpPr/>
          <p:nvPr/>
        </p:nvSpPr>
        <p:spPr>
          <a:xfrm>
            <a:off x="2331114" y="2435031"/>
            <a:ext cx="7529773" cy="5254644"/>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Analyze input from GACTE Summer Conference</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Finalize CNA</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Finalize Local Application</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Explore Streamlined CNA process</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Post state-determined levels of performance for review (August 15-October 15, 2019)</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GaDOE and CVIOG develop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CLNA guidance document, related resources, &amp; training to conduct effective &amp;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meaningful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needs assessment process for FY20</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Enhance Georgia Career Pipeline Tool with labor market data and technical assistance for FY 20 (CVIOG &amp; GaDOE)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http://gacareerpipeline.gadoe.org/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Have CVIOG Provide Labor Market Information Workshops for LEAs</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09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9AF58-BBA7-4235-9792-7F671B5062EF}"/>
              </a:ext>
            </a:extLst>
          </p:cNvPr>
          <p:cNvSpPr>
            <a:spLocks noGrp="1"/>
          </p:cNvSpPr>
          <p:nvPr>
            <p:ph type="title"/>
          </p:nvPr>
        </p:nvSpPr>
        <p:spPr/>
        <p:txBody>
          <a:bodyPr>
            <a:normAutofit/>
          </a:bodyPr>
          <a:lstStyle/>
          <a:p>
            <a:r>
              <a:rPr lang="en-US" sz="7200" dirty="0"/>
              <a:t>Questions?</a:t>
            </a:r>
          </a:p>
        </p:txBody>
      </p:sp>
      <p:sp>
        <p:nvSpPr>
          <p:cNvPr id="3" name="Text Placeholder 2">
            <a:extLst>
              <a:ext uri="{FF2B5EF4-FFF2-40B4-BE49-F238E27FC236}">
                <a16:creationId xmlns:a16="http://schemas.microsoft.com/office/drawing/2014/main" id="{5D78A14C-0471-4772-81BC-909A12AA0C95}"/>
              </a:ext>
            </a:extLst>
          </p:cNvPr>
          <p:cNvSpPr>
            <a:spLocks noGrp="1"/>
          </p:cNvSpPr>
          <p:nvPr>
            <p:ph type="body" sz="quarter" idx="13"/>
          </p:nvPr>
        </p:nvSpPr>
        <p:spPr/>
        <p:txBody>
          <a:bodyPr>
            <a:normAutofit/>
          </a:bodyPr>
          <a:lstStyle/>
          <a:p>
            <a:endParaRPr lang="en-US" dirty="0">
              <a:hlinkClick r:id="" action="ppaction://noaction"/>
            </a:endParaRPr>
          </a:p>
          <a:p>
            <a:r>
              <a:rPr lang="en-US" dirty="0">
                <a:hlinkClick r:id="" action="ppaction://noaction"/>
              </a:rPr>
              <a:t>bwall@doe.k12.ga.us</a:t>
            </a:r>
            <a:endParaRPr lang="en-US" dirty="0"/>
          </a:p>
          <a:p>
            <a:r>
              <a:rPr lang="en-US" dirty="0"/>
              <a:t>404-387-1666</a:t>
            </a:r>
          </a:p>
        </p:txBody>
      </p:sp>
    </p:spTree>
    <p:extLst>
      <p:ext uri="{BB962C8B-B14F-4D97-AF65-F5344CB8AC3E}">
        <p14:creationId xmlns:p14="http://schemas.microsoft.com/office/powerpoint/2010/main" val="296282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3A680-90FA-4EA7-A87D-002DB9CDB876}"/>
              </a:ext>
            </a:extLst>
          </p:cNvPr>
          <p:cNvSpPr>
            <a:spLocks noGrp="1"/>
          </p:cNvSpPr>
          <p:nvPr>
            <p:ph sz="half" idx="2"/>
          </p:nvPr>
        </p:nvSpPr>
        <p:spPr/>
        <p:txBody>
          <a:bodyPr>
            <a:normAutofit/>
          </a:bodyPr>
          <a:lstStyle/>
          <a:p>
            <a:r>
              <a:rPr lang="en-US" dirty="0"/>
              <a:t>businesses will find it ever harder to fil positions f or skilled and creative workers;</a:t>
            </a:r>
          </a:p>
          <a:p>
            <a:r>
              <a:rPr lang="en-US" dirty="0"/>
              <a:t>existing employment and wage gaps will grow, between those with secondary postsecondary credentials and those without;</a:t>
            </a:r>
          </a:p>
          <a:p>
            <a:r>
              <a:rPr lang="en-US" dirty="0"/>
              <a:t>overall workforce productivity will drop;</a:t>
            </a:r>
          </a:p>
          <a:p>
            <a:r>
              <a:rPr lang="en-US" dirty="0"/>
              <a:t>states will experience drops in workers’ earnings, resulting in stagnating or falling tax revenues;</a:t>
            </a:r>
          </a:p>
          <a:p>
            <a:r>
              <a:rPr lang="en-US" dirty="0"/>
              <a:t>more citizens will live in poverty and need to access public services; and </a:t>
            </a:r>
          </a:p>
          <a:p>
            <a:r>
              <a:rPr lang="en-US" dirty="0"/>
              <a:t>the quality of life and opportunities for individuals without sufficient education will decline.</a:t>
            </a:r>
          </a:p>
          <a:p>
            <a:endParaRPr lang="en-US" dirty="0"/>
          </a:p>
        </p:txBody>
      </p:sp>
      <p:sp>
        <p:nvSpPr>
          <p:cNvPr id="4" name="Title 3">
            <a:extLst>
              <a:ext uri="{FF2B5EF4-FFF2-40B4-BE49-F238E27FC236}">
                <a16:creationId xmlns:a16="http://schemas.microsoft.com/office/drawing/2014/main" id="{1DA36DE7-C5CA-4561-A843-683BDE632147}"/>
              </a:ext>
            </a:extLst>
          </p:cNvPr>
          <p:cNvSpPr>
            <a:spLocks noGrp="1"/>
          </p:cNvSpPr>
          <p:nvPr>
            <p:ph type="title"/>
          </p:nvPr>
        </p:nvSpPr>
        <p:spPr/>
        <p:txBody>
          <a:bodyPr>
            <a:normAutofit fontScale="90000"/>
          </a:bodyPr>
          <a:lstStyle/>
          <a:p>
            <a:r>
              <a:rPr lang="en-US" dirty="0"/>
              <a:t>If states do not address the issues head-on,</a:t>
            </a:r>
          </a:p>
        </p:txBody>
      </p:sp>
      <p:sp>
        <p:nvSpPr>
          <p:cNvPr id="5" name="Slide Number Placeholder 4">
            <a:extLst>
              <a:ext uri="{FF2B5EF4-FFF2-40B4-BE49-F238E27FC236}">
                <a16:creationId xmlns:a16="http://schemas.microsoft.com/office/drawing/2014/main" id="{66AE8927-2CCD-434A-A5CD-2D2F365B7099}"/>
              </a:ext>
            </a:extLst>
          </p:cNvPr>
          <p:cNvSpPr>
            <a:spLocks noGrp="1"/>
          </p:cNvSpPr>
          <p:nvPr>
            <p:ph type="sldNum" sz="quarter" idx="12"/>
          </p:nvPr>
        </p:nvSpPr>
        <p:spPr/>
        <p:txBody>
          <a:bodyPr/>
          <a:lstStyle/>
          <a:p>
            <a:pPr defTabSz="457200"/>
            <a:fld id="{C6BF0614-88EF-E141-A4D8-626B55E019E0}" type="slidenum">
              <a:rPr lang="en-US">
                <a:solidFill>
                  <a:srgbClr val="2758BC"/>
                </a:solidFill>
              </a:rPr>
              <a:pPr defTabSz="457200"/>
              <a:t>2</a:t>
            </a:fld>
            <a:endParaRPr lang="en-US" dirty="0">
              <a:solidFill>
                <a:srgbClr val="2758BC"/>
              </a:solidFill>
            </a:endParaRPr>
          </a:p>
        </p:txBody>
      </p:sp>
    </p:spTree>
    <p:extLst>
      <p:ext uri="{BB962C8B-B14F-4D97-AF65-F5344CB8AC3E}">
        <p14:creationId xmlns:p14="http://schemas.microsoft.com/office/powerpoint/2010/main" val="322068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469" y="681487"/>
            <a:ext cx="8664694" cy="1854679"/>
          </a:xfrm>
        </p:spPr>
        <p:txBody>
          <a:bodyPr/>
          <a:lstStyle/>
          <a:p>
            <a:r>
              <a:rPr lang="en-US" dirty="0"/>
              <a:t>COMPREHENSIVE LOCAL NEEDS ASSESSMENT</a:t>
            </a:r>
          </a:p>
        </p:txBody>
      </p:sp>
      <p:sp>
        <p:nvSpPr>
          <p:cNvPr id="3" name="Subtitle 2"/>
          <p:cNvSpPr>
            <a:spLocks noGrp="1"/>
          </p:cNvSpPr>
          <p:nvPr>
            <p:ph type="subTitle" idx="1"/>
          </p:nvPr>
        </p:nvSpPr>
        <p:spPr>
          <a:xfrm>
            <a:off x="1285102" y="3346212"/>
            <a:ext cx="8298206" cy="2882060"/>
          </a:xfrm>
        </p:spPr>
        <p:txBody>
          <a:bodyPr>
            <a:normAutofit fontScale="77500" lnSpcReduction="20000"/>
          </a:bodyPr>
          <a:lstStyle/>
          <a:p>
            <a:pPr algn="l"/>
            <a:r>
              <a:rPr lang="en-US" sz="3600" dirty="0">
                <a:solidFill>
                  <a:schemeClr val="bg2">
                    <a:lumMod val="25000"/>
                  </a:schemeClr>
                </a:solidFill>
                <a:effectLst>
                  <a:outerShdw blurRad="38100" dist="38100" dir="2700000" algn="tl">
                    <a:srgbClr val="000000">
                      <a:alpha val="43137"/>
                    </a:srgbClr>
                  </a:outerShdw>
                </a:effectLst>
                <a:latin typeface="Script MT Bold" pitchFamily="66" charset="0"/>
              </a:rPr>
              <a:t>Karla Tipton</a:t>
            </a:r>
          </a:p>
          <a:p>
            <a:pPr algn="l"/>
            <a:br>
              <a:rPr lang="en-US" dirty="0">
                <a:solidFill>
                  <a:schemeClr val="bg2">
                    <a:lumMod val="25000"/>
                  </a:schemeClr>
                </a:solidFill>
              </a:rPr>
            </a:br>
            <a:r>
              <a:rPr lang="en-US" sz="3300" dirty="0">
                <a:solidFill>
                  <a:schemeClr val="bg2">
                    <a:lumMod val="25000"/>
                  </a:schemeClr>
                </a:solidFill>
              </a:rPr>
              <a:t>Kentucky Department of Education</a:t>
            </a:r>
            <a:br>
              <a:rPr lang="en-US" sz="3300" dirty="0">
                <a:solidFill>
                  <a:schemeClr val="bg2">
                    <a:lumMod val="25000"/>
                  </a:schemeClr>
                </a:solidFill>
              </a:rPr>
            </a:br>
            <a:r>
              <a:rPr lang="en-US" sz="3300" dirty="0">
                <a:solidFill>
                  <a:schemeClr val="bg2">
                    <a:lumMod val="25000"/>
                  </a:schemeClr>
                </a:solidFill>
              </a:rPr>
              <a:t>Office of Career and Technical Education</a:t>
            </a:r>
            <a:br>
              <a:rPr lang="en-US" sz="3300" dirty="0">
                <a:solidFill>
                  <a:schemeClr val="bg2">
                    <a:lumMod val="25000"/>
                  </a:schemeClr>
                </a:solidFill>
              </a:rPr>
            </a:br>
            <a:r>
              <a:rPr lang="en-US" sz="3300" dirty="0">
                <a:solidFill>
                  <a:schemeClr val="bg2">
                    <a:lumMod val="25000"/>
                  </a:schemeClr>
                </a:solidFill>
              </a:rPr>
              <a:t>300 Sower Blvd.</a:t>
            </a:r>
            <a:br>
              <a:rPr lang="en-US" sz="3300" dirty="0">
                <a:solidFill>
                  <a:schemeClr val="bg2">
                    <a:lumMod val="25000"/>
                  </a:schemeClr>
                </a:solidFill>
              </a:rPr>
            </a:br>
            <a:r>
              <a:rPr lang="en-US" sz="3300" dirty="0">
                <a:solidFill>
                  <a:schemeClr val="bg2">
                    <a:lumMod val="25000"/>
                  </a:schemeClr>
                </a:solidFill>
              </a:rPr>
              <a:t>Frankfort, KY 40601</a:t>
            </a:r>
            <a:br>
              <a:rPr lang="en-US" sz="3300" dirty="0">
                <a:solidFill>
                  <a:schemeClr val="bg2">
                    <a:lumMod val="25000"/>
                  </a:schemeClr>
                </a:solidFill>
              </a:rPr>
            </a:br>
            <a:r>
              <a:rPr lang="en-US" sz="3300" dirty="0">
                <a:solidFill>
                  <a:schemeClr val="bg2">
                    <a:lumMod val="25000"/>
                  </a:schemeClr>
                </a:solidFill>
              </a:rPr>
              <a:t>502/564-4286</a:t>
            </a:r>
            <a:br>
              <a:rPr lang="en-US" sz="3300">
                <a:solidFill>
                  <a:schemeClr val="bg2">
                    <a:lumMod val="25000"/>
                  </a:schemeClr>
                </a:solidFill>
              </a:rPr>
            </a:br>
            <a:endParaRPr lang="en-US" dirty="0"/>
          </a:p>
        </p:txBody>
      </p:sp>
    </p:spTree>
    <p:extLst>
      <p:ext uri="{BB962C8B-B14F-4D97-AF65-F5344CB8AC3E}">
        <p14:creationId xmlns:p14="http://schemas.microsoft.com/office/powerpoint/2010/main" val="48702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I Work With?</a:t>
            </a:r>
          </a:p>
        </p:txBody>
      </p:sp>
      <p:sp>
        <p:nvSpPr>
          <p:cNvPr id="3" name="Text Placeholder 2"/>
          <p:cNvSpPr>
            <a:spLocks noGrp="1"/>
          </p:cNvSpPr>
          <p:nvPr>
            <p:ph type="body" sz="quarter" idx="13"/>
          </p:nvPr>
        </p:nvSpPr>
        <p:spPr/>
        <p:txBody>
          <a:bodyPr/>
          <a:lstStyle/>
          <a:p>
            <a:r>
              <a:rPr lang="en-US" dirty="0"/>
              <a:t>KCTCS Regional Service Areas</a:t>
            </a:r>
          </a:p>
          <a:p>
            <a:r>
              <a:rPr lang="en-US" dirty="0"/>
              <a:t>New Skills For Youth Partners</a:t>
            </a:r>
          </a:p>
          <a:p>
            <a:r>
              <a:rPr lang="en-US" dirty="0"/>
              <a:t>A Group of Districts/ATCs/Postsecondary Institutions</a:t>
            </a:r>
          </a:p>
          <a:p>
            <a:r>
              <a:rPr lang="en-US" dirty="0"/>
              <a:t>County Partnerships</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312562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Assessment Tool</a:t>
            </a:r>
          </a:p>
        </p:txBody>
      </p:sp>
      <p:sp>
        <p:nvSpPr>
          <p:cNvPr id="3" name="Text Placeholder 2"/>
          <p:cNvSpPr>
            <a:spLocks noGrp="1"/>
          </p:cNvSpPr>
          <p:nvPr>
            <p:ph type="body" sz="quarter" idx="13"/>
          </p:nvPr>
        </p:nvSpPr>
        <p:spPr/>
        <p:txBody>
          <a:bodyPr>
            <a:normAutofit fontScale="92500" lnSpcReduction="10000"/>
          </a:bodyPr>
          <a:lstStyle/>
          <a:p>
            <a:r>
              <a:rPr lang="en-US" dirty="0"/>
              <a:t>Each recipient group will complete the same document.</a:t>
            </a:r>
          </a:p>
          <a:p>
            <a:r>
              <a:rPr lang="en-US" dirty="0"/>
              <a:t>The document includes the 5 required questions.</a:t>
            </a:r>
          </a:p>
          <a:p>
            <a:r>
              <a:rPr lang="en-US" dirty="0"/>
              <a:t>Each of the 5 required questions has focus questions that links the information to the local application.</a:t>
            </a:r>
          </a:p>
          <a:p>
            <a:r>
              <a:rPr lang="en-US" dirty="0"/>
              <a:t>Each stakeholder group is required to sign the needs assessment tool.</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63416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the Local Application</a:t>
            </a:r>
          </a:p>
        </p:txBody>
      </p:sp>
      <p:sp>
        <p:nvSpPr>
          <p:cNvPr id="3" name="Text Placeholder 2"/>
          <p:cNvSpPr>
            <a:spLocks noGrp="1"/>
          </p:cNvSpPr>
          <p:nvPr>
            <p:ph type="body" sz="quarter" idx="13"/>
          </p:nvPr>
        </p:nvSpPr>
        <p:spPr/>
        <p:txBody>
          <a:bodyPr/>
          <a:lstStyle/>
          <a:p>
            <a:r>
              <a:rPr lang="en-US" dirty="0"/>
              <a:t>The results of the local needs assessment must drive local spending decisions. </a:t>
            </a:r>
          </a:p>
          <a:p>
            <a:r>
              <a:rPr lang="en-US" dirty="0"/>
              <a:t>The strengths and weaknesses identified in the local needs assessment should connect to the activities outlined in the local application.</a:t>
            </a:r>
          </a:p>
          <a:p>
            <a:r>
              <a:rPr lang="en-US" dirty="0"/>
              <a:t>Training for the local applications will be in the fall/early winter of 2019-2020.</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1095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Timelines</a:t>
            </a:r>
          </a:p>
        </p:txBody>
      </p:sp>
      <p:sp>
        <p:nvSpPr>
          <p:cNvPr id="3" name="Text Placeholder 2"/>
          <p:cNvSpPr>
            <a:spLocks noGrp="1"/>
          </p:cNvSpPr>
          <p:nvPr>
            <p:ph type="body" sz="quarter" idx="13"/>
          </p:nvPr>
        </p:nvSpPr>
        <p:spPr/>
        <p:txBody>
          <a:bodyPr/>
          <a:lstStyle/>
          <a:p>
            <a:r>
              <a:rPr lang="en-US" dirty="0"/>
              <a:t>Each recipient of Perkins funds MUST notify OCTEST by September 15, 2019 on how they will do the comprehensive needs assessment—as part of a KCTCS Service Region, NSFY consortium, group of districts or as a county partnership.</a:t>
            </a:r>
          </a:p>
          <a:p>
            <a:r>
              <a:rPr lang="en-US" dirty="0"/>
              <a:t>Comprehensive Needs Assessments must be submitted by January 1, 2020.</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24</a:t>
            </a:fld>
            <a:endParaRPr lang="en-US">
              <a:solidFill>
                <a:prstClr val="white"/>
              </a:solidFill>
            </a:endParaRPr>
          </a:p>
        </p:txBody>
      </p:sp>
    </p:spTree>
    <p:extLst>
      <p:ext uri="{BB962C8B-B14F-4D97-AF65-F5344CB8AC3E}">
        <p14:creationId xmlns:p14="http://schemas.microsoft.com/office/powerpoint/2010/main" val="3796467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7872"/>
            <a:ext cx="9144000" cy="2387600"/>
          </a:xfrm>
        </p:spPr>
        <p:txBody>
          <a:bodyPr>
            <a:normAutofit/>
          </a:bodyPr>
          <a:lstStyle/>
          <a:p>
            <a:r>
              <a:rPr lang="en-US" sz="4400" b="1" dirty="0">
                <a:latin typeface="+mn-lt"/>
              </a:rPr>
              <a:t>Office of Career and Technical Education</a:t>
            </a:r>
            <a:br>
              <a:rPr lang="en-US" sz="4400" b="1" dirty="0">
                <a:latin typeface="+mn-lt"/>
              </a:rPr>
            </a:br>
            <a:r>
              <a:rPr lang="en-US" sz="4400" b="1" dirty="0">
                <a:latin typeface="+mn-lt"/>
              </a:rPr>
              <a:t>Needs Assessment</a:t>
            </a:r>
          </a:p>
        </p:txBody>
      </p:sp>
      <p:sp>
        <p:nvSpPr>
          <p:cNvPr id="3" name="Subtitle 2"/>
          <p:cNvSpPr>
            <a:spLocks noGrp="1"/>
          </p:cNvSpPr>
          <p:nvPr>
            <p:ph type="subTitle" idx="1"/>
          </p:nvPr>
        </p:nvSpPr>
        <p:spPr>
          <a:xfrm>
            <a:off x="1524000" y="5165817"/>
            <a:ext cx="9144000" cy="1095580"/>
          </a:xfrm>
        </p:spPr>
        <p:txBody>
          <a:bodyPr/>
          <a:lstStyle/>
          <a:p>
            <a:r>
              <a:rPr lang="en-US" sz="2800" b="1" dirty="0">
                <a:latin typeface="Trebuchet MS" panose="020B0603020202020204" pitchFamily="34" charset="0"/>
              </a:rPr>
              <a:t>#FUTUREREADYCTE</a:t>
            </a:r>
          </a:p>
          <a:p>
            <a:endParaRPr lang="en-US" dirty="0">
              <a:latin typeface="Trebuchet MS" panose="020B0603020202020204" pitchFamily="34" charset="0"/>
            </a:endParaRPr>
          </a:p>
        </p:txBody>
      </p:sp>
      <p:pic>
        <p:nvPicPr>
          <p:cNvPr id="6" name="Picture 5" descr="South Carolina Department of Education logo" title="South Carolina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189" y="275787"/>
            <a:ext cx="2751622" cy="2700258"/>
          </a:xfrm>
          <a:prstGeom prst="rect">
            <a:avLst/>
          </a:prstGeom>
        </p:spPr>
      </p:pic>
    </p:spTree>
    <p:extLst>
      <p:ext uri="{BB962C8B-B14F-4D97-AF65-F5344CB8AC3E}">
        <p14:creationId xmlns:p14="http://schemas.microsoft.com/office/powerpoint/2010/main" val="411245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n-lt"/>
              </a:rPr>
              <a:t>Vision &amp; Mission for SC CTE</a:t>
            </a:r>
          </a:p>
        </p:txBody>
      </p:sp>
      <p:sp>
        <p:nvSpPr>
          <p:cNvPr id="7" name="Content Placeholder 6"/>
          <p:cNvSpPr>
            <a:spLocks noGrp="1"/>
          </p:cNvSpPr>
          <p:nvPr>
            <p:ph idx="1"/>
          </p:nvPr>
        </p:nvSpPr>
        <p:spPr>
          <a:xfrm>
            <a:off x="897775" y="1690688"/>
            <a:ext cx="10515600" cy="4351338"/>
          </a:xfrm>
        </p:spPr>
        <p:txBody>
          <a:bodyPr>
            <a:normAutofit/>
          </a:bodyPr>
          <a:lstStyle/>
          <a:p>
            <a:pPr marL="0" indent="0">
              <a:buNone/>
            </a:pPr>
            <a:r>
              <a:rPr lang="en-US" b="1" u="sng" dirty="0"/>
              <a:t>Vision:</a:t>
            </a:r>
          </a:p>
          <a:p>
            <a:pPr marL="0" indent="0">
              <a:buNone/>
            </a:pPr>
            <a:r>
              <a:rPr lang="en-US" dirty="0"/>
              <a:t>All students graduate prepared for success in college, careers, and citizenship. </a:t>
            </a:r>
            <a:endParaRPr lang="en-US" sz="3600" dirty="0"/>
          </a:p>
          <a:p>
            <a:pPr marL="0" indent="0">
              <a:buNone/>
            </a:pPr>
            <a:endParaRPr lang="en-US" dirty="0"/>
          </a:p>
          <a:p>
            <a:pPr marL="0" indent="0">
              <a:buNone/>
            </a:pPr>
            <a:r>
              <a:rPr lang="en-US" b="1" u="sng" dirty="0"/>
              <a:t>Mission:</a:t>
            </a:r>
          </a:p>
          <a:p>
            <a:pPr marL="0" indent="0">
              <a:buNone/>
            </a:pPr>
            <a:r>
              <a:rPr lang="en-US" dirty="0"/>
              <a:t>To cultivate the development of a skilled workforce and a responsive workforce system that meets the needs of business and industry leading to sustainable growth, economic prosperity, and global competitiveness for South Carolina. </a:t>
            </a:r>
          </a:p>
        </p:txBody>
      </p:sp>
      <p:cxnSp>
        <p:nvCxnSpPr>
          <p:cNvPr id="9" name="Straight Connector 8"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034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Perkins V Local Needs Assessment</a:t>
            </a:r>
          </a:p>
        </p:txBody>
      </p:sp>
      <p:cxnSp>
        <p:nvCxnSpPr>
          <p:cNvPr id="7" name="Straight Connector 6"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 name="TextBox 2"/>
          <p:cNvSpPr txBox="1"/>
          <p:nvPr/>
        </p:nvSpPr>
        <p:spPr>
          <a:xfrm>
            <a:off x="838200" y="1628112"/>
            <a:ext cx="11068050"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new legislation presents a tremendous opportunity for retooling our state’s career and technical education programs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scaling up promising practices to address equity and access to CTE for all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Image result for south carolina outline" title="SC as #FutureReadyCTE">
            <a:extLst>
              <a:ext uri="{FF2B5EF4-FFF2-40B4-BE49-F238E27FC236}">
                <a16:creationId xmlns:a16="http://schemas.microsoft.com/office/drawing/2014/main" id="{6AABC03B-9693-4FD1-90B8-D5089732297E}"/>
              </a:ext>
            </a:extLst>
          </p:cNvPr>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12931" b="7758"/>
          <a:stretch/>
        </p:blipFill>
        <p:spPr bwMode="auto">
          <a:xfrm>
            <a:off x="7241797" y="3133560"/>
            <a:ext cx="4014435" cy="2714790"/>
          </a:xfrm>
          <a:prstGeom prst="rect">
            <a:avLst/>
          </a:prstGeom>
          <a:noFill/>
          <a:ln>
            <a:noFill/>
          </a:ln>
          <a:effectLst>
            <a:outerShdw blurRad="50800" dist="38100" algn="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9891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7774" y="769777"/>
            <a:ext cx="10790133" cy="677108"/>
          </a:xfrm>
          <a:prstGeom prst="rect">
            <a:avLst/>
          </a:prstGeom>
        </p:spPr>
        <p:txBody>
          <a:bodyPr vert="horz" wrap="square" lIns="0" tIns="0" rIns="0" bIns="0" rtlCol="0" anchor="ctr">
            <a:spAutoFit/>
          </a:bodyPr>
          <a:lstStyle/>
          <a:p>
            <a:pPr marL="12700">
              <a:lnSpc>
                <a:spcPct val="100000"/>
              </a:lnSpc>
            </a:pPr>
            <a:r>
              <a:rPr lang="en-US" b="1" dirty="0">
                <a:latin typeface="+mn-lt"/>
              </a:rPr>
              <a:t>Identifying </a:t>
            </a:r>
            <a:r>
              <a:rPr b="1" dirty="0">
                <a:latin typeface="+mn-lt"/>
              </a:rPr>
              <a:t>M</a:t>
            </a:r>
            <a:r>
              <a:rPr b="1" spc="-5" dirty="0">
                <a:latin typeface="+mn-lt"/>
              </a:rPr>
              <a:t>ea</a:t>
            </a:r>
            <a:r>
              <a:rPr b="1" dirty="0">
                <a:latin typeface="+mn-lt"/>
              </a:rPr>
              <a:t>su</a:t>
            </a:r>
            <a:r>
              <a:rPr b="1" spc="-55" dirty="0">
                <a:latin typeface="+mn-lt"/>
              </a:rPr>
              <a:t>r</a:t>
            </a:r>
            <a:r>
              <a:rPr b="1" spc="-5" dirty="0">
                <a:latin typeface="+mn-lt"/>
              </a:rPr>
              <a:t>es</a:t>
            </a:r>
            <a:r>
              <a:rPr lang="en-US" b="1" spc="-5" dirty="0">
                <a:latin typeface="+mn-lt"/>
              </a:rPr>
              <a:t> for CTE Program Review </a:t>
            </a:r>
            <a:endParaRPr b="1" spc="-5" dirty="0">
              <a:latin typeface="+mn-lt"/>
            </a:endParaRPr>
          </a:p>
        </p:txBody>
      </p:sp>
      <p:cxnSp>
        <p:nvCxnSpPr>
          <p:cNvPr id="4" name="Straight Connector 3" title="Blue bar"/>
          <p:cNvCxnSpPr/>
          <p:nvPr/>
        </p:nvCxnSpPr>
        <p:spPr>
          <a:xfrm flipV="1">
            <a:off x="897775" y="1348581"/>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5" name="Diagram 4"/>
          <p:cNvGraphicFramePr/>
          <p:nvPr/>
        </p:nvGraphicFramePr>
        <p:xfrm>
          <a:off x="986674" y="1446884"/>
          <a:ext cx="10163926" cy="4395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70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latin typeface="+mn-lt"/>
              </a:rPr>
              <a:t>Developing a Comprehensive Needs Assessment</a:t>
            </a:r>
          </a:p>
        </p:txBody>
      </p:sp>
      <p:cxnSp>
        <p:nvCxnSpPr>
          <p:cNvPr id="9" name="Straight Connector 8"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pic>
        <p:nvPicPr>
          <p:cNvPr id="2060" name="Picture 12" descr="Image result for sc national gu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357" y="13276647"/>
            <a:ext cx="277873" cy="563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title="South Carolina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32" y="5951913"/>
            <a:ext cx="847898" cy="832071"/>
          </a:xfrm>
          <a:prstGeom prst="rect">
            <a:avLst/>
          </a:prstGeom>
          <a:effectLst>
            <a:outerShdw blurRad="50800" dist="38100" dir="10800000" algn="r" rotWithShape="0">
              <a:prstClr val="black">
                <a:alpha val="40000"/>
              </a:prstClr>
            </a:outerShdw>
          </a:effectLst>
        </p:spPr>
      </p:pic>
      <p:sp>
        <p:nvSpPr>
          <p:cNvPr id="17" name="Rectangle 16">
            <a:extLst>
              <a:ext uri="{FF2B5EF4-FFF2-40B4-BE49-F238E27FC236}">
                <a16:creationId xmlns:a16="http://schemas.microsoft.com/office/drawing/2014/main" id="{2D6746C6-596B-496A-A18D-7171584C1306}"/>
              </a:ext>
            </a:extLst>
          </p:cNvPr>
          <p:cNvSpPr/>
          <p:nvPr/>
        </p:nvSpPr>
        <p:spPr>
          <a:xfrm>
            <a:off x="9510263" y="6336971"/>
            <a:ext cx="21820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#FUTUREREADYCTE</a:t>
            </a:r>
          </a:p>
        </p:txBody>
      </p:sp>
      <p:graphicFrame>
        <p:nvGraphicFramePr>
          <p:cNvPr id="3" name="Diagram 2" title="Transition Plan"/>
          <p:cNvGraphicFramePr/>
          <p:nvPr/>
        </p:nvGraphicFramePr>
        <p:xfrm>
          <a:off x="216133" y="1690687"/>
          <a:ext cx="11658004" cy="38922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0329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1FF3A8-DE54-4A11-A5D5-5940B26D6741}"/>
              </a:ext>
            </a:extLst>
          </p:cNvPr>
          <p:cNvSpPr>
            <a:spLocks noGrp="1"/>
          </p:cNvSpPr>
          <p:nvPr>
            <p:ph sz="half" idx="2"/>
          </p:nvPr>
        </p:nvSpPr>
        <p:spPr/>
        <p:txBody>
          <a:bodyPr/>
          <a:lstStyle/>
          <a:p>
            <a:r>
              <a:rPr lang="en-US" dirty="0"/>
              <a:t>funds CTE primarily in secondary schools, community and technical colleges, and area CTE schools;</a:t>
            </a:r>
          </a:p>
          <a:p>
            <a:r>
              <a:rPr lang="en-US" dirty="0"/>
              <a:t>aims to prepare youth and adults for postsecondary education and careers; and</a:t>
            </a:r>
          </a:p>
          <a:p>
            <a:r>
              <a:rPr lang="en-US" dirty="0"/>
              <a:t>emphasizes technical knowledge, employability skills and rigorous academic content.</a:t>
            </a:r>
          </a:p>
        </p:txBody>
      </p:sp>
      <p:sp>
        <p:nvSpPr>
          <p:cNvPr id="6" name="Title 5">
            <a:extLst>
              <a:ext uri="{FF2B5EF4-FFF2-40B4-BE49-F238E27FC236}">
                <a16:creationId xmlns:a16="http://schemas.microsoft.com/office/drawing/2014/main" id="{E7C2ACE8-1BAB-4119-813D-774A2D550D45}"/>
              </a:ext>
            </a:extLst>
          </p:cNvPr>
          <p:cNvSpPr>
            <a:spLocks noGrp="1"/>
          </p:cNvSpPr>
          <p:nvPr>
            <p:ph type="title"/>
          </p:nvPr>
        </p:nvSpPr>
        <p:spPr/>
        <p:txBody>
          <a:bodyPr>
            <a:normAutofit/>
          </a:bodyPr>
          <a:lstStyle/>
          <a:p>
            <a:r>
              <a:rPr lang="en-US" dirty="0"/>
              <a:t>Perkins V</a:t>
            </a:r>
          </a:p>
        </p:txBody>
      </p:sp>
      <p:sp>
        <p:nvSpPr>
          <p:cNvPr id="5" name="Slide Number Placeholder 4">
            <a:extLst>
              <a:ext uri="{FF2B5EF4-FFF2-40B4-BE49-F238E27FC236}">
                <a16:creationId xmlns:a16="http://schemas.microsoft.com/office/drawing/2014/main" id="{39E01A92-0F8B-4B9D-BE57-DC89DFA6BDCB}"/>
              </a:ext>
            </a:extLst>
          </p:cNvPr>
          <p:cNvSpPr>
            <a:spLocks noGrp="1"/>
          </p:cNvSpPr>
          <p:nvPr>
            <p:ph type="sldNum" sz="quarter" idx="12"/>
          </p:nvPr>
        </p:nvSpPr>
        <p:spPr/>
        <p:txBody>
          <a:bodyPr/>
          <a:lstStyle/>
          <a:p>
            <a:pPr defTabSz="457200"/>
            <a:fld id="{C6BF0614-88EF-E141-A4D8-626B55E019E0}" type="slidenum">
              <a:rPr lang="en-US">
                <a:solidFill>
                  <a:srgbClr val="2758BC"/>
                </a:solidFill>
              </a:rPr>
              <a:pPr defTabSz="457200"/>
              <a:t>3</a:t>
            </a:fld>
            <a:endParaRPr lang="en-US" dirty="0">
              <a:solidFill>
                <a:srgbClr val="2758BC"/>
              </a:solidFill>
            </a:endParaRPr>
          </a:p>
        </p:txBody>
      </p:sp>
    </p:spTree>
    <p:extLst>
      <p:ext uri="{BB962C8B-B14F-4D97-AF65-F5344CB8AC3E}">
        <p14:creationId xmlns:p14="http://schemas.microsoft.com/office/powerpoint/2010/main" val="1415423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latin typeface="+mn-lt"/>
              </a:rPr>
              <a:t>Developing a Comprehensive Needs Assessment</a:t>
            </a:r>
          </a:p>
        </p:txBody>
      </p:sp>
      <p:cxnSp>
        <p:nvCxnSpPr>
          <p:cNvPr id="9" name="Straight Connector 8"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pic>
        <p:nvPicPr>
          <p:cNvPr id="2060" name="Picture 12" descr="Image result for sc national gu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357" y="13276647"/>
            <a:ext cx="277873" cy="563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title="South Carolina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32" y="5951913"/>
            <a:ext cx="847898" cy="832071"/>
          </a:xfrm>
          <a:prstGeom prst="rect">
            <a:avLst/>
          </a:prstGeom>
          <a:effectLst>
            <a:outerShdw blurRad="50800" dist="38100" dir="10800000" algn="r" rotWithShape="0">
              <a:prstClr val="black">
                <a:alpha val="40000"/>
              </a:prstClr>
            </a:outerShdw>
          </a:effectLst>
        </p:spPr>
      </p:pic>
      <p:sp>
        <p:nvSpPr>
          <p:cNvPr id="17" name="Rectangle 16">
            <a:extLst>
              <a:ext uri="{FF2B5EF4-FFF2-40B4-BE49-F238E27FC236}">
                <a16:creationId xmlns:a16="http://schemas.microsoft.com/office/drawing/2014/main" id="{2D6746C6-596B-496A-A18D-7171584C1306}"/>
              </a:ext>
            </a:extLst>
          </p:cNvPr>
          <p:cNvSpPr/>
          <p:nvPr/>
        </p:nvSpPr>
        <p:spPr>
          <a:xfrm>
            <a:off x="9510263" y="6336971"/>
            <a:ext cx="21820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#FUTUREREADYCTE</a:t>
            </a:r>
          </a:p>
        </p:txBody>
      </p:sp>
      <p:graphicFrame>
        <p:nvGraphicFramePr>
          <p:cNvPr id="3" name="Diagram 2" title="Transition Plan"/>
          <p:cNvGraphicFramePr/>
          <p:nvPr/>
        </p:nvGraphicFramePr>
        <p:xfrm>
          <a:off x="292398" y="1313412"/>
          <a:ext cx="11658004" cy="45669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4850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State Level Labor Market </a:t>
            </a:r>
          </a:p>
        </p:txBody>
      </p:sp>
      <p:cxnSp>
        <p:nvCxnSpPr>
          <p:cNvPr id="7" name="Straight Connector 6"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 name="TextBox 2"/>
          <p:cNvSpPr txBox="1"/>
          <p:nvPr/>
        </p:nvSpPr>
        <p:spPr>
          <a:xfrm>
            <a:off x="561975" y="1527480"/>
            <a:ext cx="110680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Quantified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Sector Based Demand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of 10 year growth projection</a:t>
            </a:r>
          </a:p>
        </p:txBody>
      </p:sp>
      <p:graphicFrame>
        <p:nvGraphicFramePr>
          <p:cNvPr id="5" name="Diagram 4"/>
          <p:cNvGraphicFramePr/>
          <p:nvPr/>
        </p:nvGraphicFramePr>
        <p:xfrm>
          <a:off x="2174875" y="2270011"/>
          <a:ext cx="9788525" cy="3475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51283507"/>
              </p:ext>
            </p:extLst>
          </p:nvPr>
        </p:nvGraphicFramePr>
        <p:xfrm>
          <a:off x="561975" y="2484079"/>
          <a:ext cx="2122031" cy="2746489"/>
        </p:xfrm>
        <a:graphic>
          <a:graphicData uri="http://schemas.openxmlformats.org/presentationml/2006/ole">
            <mc:AlternateContent xmlns:mc="http://schemas.openxmlformats.org/markup-compatibility/2006">
              <mc:Choice xmlns:v="urn:schemas-microsoft-com:vml" Requires="v">
                <p:oleObj spid="_x0000_s1034" name="Acrobat Document" r:id="rId10" imgW="5829257" imgH="7543568" progId="Acrobat.Document.2015">
                  <p:link updateAutomatic="1"/>
                </p:oleObj>
              </mc:Choice>
              <mc:Fallback>
                <p:oleObj name="Acrobat Document" r:id="rId10" imgW="5829257" imgH="7543568" progId="Acrobat.Document.2015">
                  <p:link updateAutomatic="1"/>
                  <p:pic>
                    <p:nvPicPr>
                      <p:cNvPr id="9" name="Object 8"/>
                      <p:cNvPicPr/>
                      <p:nvPr/>
                    </p:nvPicPr>
                    <p:blipFill>
                      <a:blip r:embed="rId11"/>
                      <a:stretch>
                        <a:fillRect/>
                      </a:stretch>
                    </p:blipFill>
                    <p:spPr>
                      <a:xfrm>
                        <a:off x="561975" y="2484079"/>
                        <a:ext cx="2122031" cy="2746489"/>
                      </a:xfrm>
                      <a:prstGeom prst="rect">
                        <a:avLst/>
                      </a:prstGeom>
                    </p:spPr>
                  </p:pic>
                </p:oleObj>
              </mc:Fallback>
            </mc:AlternateContent>
          </a:graphicData>
        </a:graphic>
      </p:graphicFrame>
    </p:spTree>
    <p:extLst>
      <p:ext uri="{BB962C8B-B14F-4D97-AF65-F5344CB8AC3E}">
        <p14:creationId xmlns:p14="http://schemas.microsoft.com/office/powerpoint/2010/main" val="3669134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n-lt"/>
              </a:rPr>
              <a:t>Labor market</a:t>
            </a:r>
          </a:p>
        </p:txBody>
      </p:sp>
      <p:cxnSp>
        <p:nvCxnSpPr>
          <p:cNvPr id="9" name="Straight Connector 8"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965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7774" y="769777"/>
            <a:ext cx="10790133" cy="677108"/>
          </a:xfrm>
          <a:prstGeom prst="rect">
            <a:avLst/>
          </a:prstGeom>
        </p:spPr>
        <p:txBody>
          <a:bodyPr vert="horz" wrap="square" lIns="0" tIns="0" rIns="0" bIns="0" rtlCol="0" anchor="ctr">
            <a:spAutoFit/>
          </a:bodyPr>
          <a:lstStyle/>
          <a:p>
            <a:pPr marL="12700">
              <a:lnSpc>
                <a:spcPct val="100000"/>
              </a:lnSpc>
            </a:pPr>
            <a:r>
              <a:rPr lang="en-US" b="1" dirty="0">
                <a:latin typeface="+mn-lt"/>
              </a:rPr>
              <a:t>Performance Measures</a:t>
            </a:r>
            <a:endParaRPr b="1" spc="-5" dirty="0">
              <a:latin typeface="+mn-lt"/>
            </a:endParaRPr>
          </a:p>
        </p:txBody>
      </p:sp>
      <p:cxnSp>
        <p:nvCxnSpPr>
          <p:cNvPr id="4" name="Straight Connector 3" title="Blue bar"/>
          <p:cNvCxnSpPr/>
          <p:nvPr/>
        </p:nvCxnSpPr>
        <p:spPr>
          <a:xfrm flipV="1">
            <a:off x="897775" y="1348581"/>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5" name="Diagram 4"/>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509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n-lt"/>
              </a:rPr>
              <a:t>Programs of Study</a:t>
            </a:r>
          </a:p>
        </p:txBody>
      </p:sp>
      <p:cxnSp>
        <p:nvCxnSpPr>
          <p:cNvPr id="9" name="Straight Connector 8"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987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Quality Review Measures (QRM)</a:t>
            </a:r>
          </a:p>
        </p:txBody>
      </p:sp>
      <p:cxnSp>
        <p:nvCxnSpPr>
          <p:cNvPr id="7" name="Straight Connector 6"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 name="TextBox 2">
            <a:hlinkClick r:id="rId3"/>
          </p:cNvPr>
          <p:cNvSpPr txBox="1"/>
          <p:nvPr/>
        </p:nvSpPr>
        <p:spPr>
          <a:xfrm>
            <a:off x="838200" y="1628112"/>
            <a:ext cx="1106805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 Evaluation of Career and Technical Education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quality review measures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provide guidance and direction to school districts and multidistrict career centers in establishing, maintaining, and evaluating career and technical education programs.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Image result for south carolina outline" title="SC as #FutureReadyCTE">
            <a:hlinkClick r:id="rId3"/>
            <a:extLst>
              <a:ext uri="{FF2B5EF4-FFF2-40B4-BE49-F238E27FC236}">
                <a16:creationId xmlns:a16="http://schemas.microsoft.com/office/drawing/2014/main" id="{6AABC03B-9693-4FD1-90B8-D5089732297E}"/>
              </a:ext>
            </a:extLst>
          </p:cNvPr>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12931" b="7758"/>
          <a:stretch/>
        </p:blipFill>
        <p:spPr bwMode="auto">
          <a:xfrm>
            <a:off x="8483600" y="4052137"/>
            <a:ext cx="2870200" cy="1885950"/>
          </a:xfrm>
          <a:prstGeom prst="rect">
            <a:avLst/>
          </a:prstGeom>
          <a:noFill/>
          <a:ln>
            <a:noFill/>
          </a:ln>
          <a:effectLst>
            <a:outerShdw blurRad="50800" dist="38100" algn="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2539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Contact Information</a:t>
            </a:r>
          </a:p>
        </p:txBody>
      </p:sp>
      <p:cxnSp>
        <p:nvCxnSpPr>
          <p:cNvPr id="7" name="Straight Connector 6" title="Blue Bar"/>
          <p:cNvCxnSpPr/>
          <p:nvPr/>
        </p:nvCxnSpPr>
        <p:spPr>
          <a:xfrm flipV="1">
            <a:off x="897775" y="1313412"/>
            <a:ext cx="10058400" cy="8312"/>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 name="TextBox 2"/>
          <p:cNvSpPr txBox="1"/>
          <p:nvPr/>
        </p:nvSpPr>
        <p:spPr>
          <a:xfrm>
            <a:off x="1116850" y="2723217"/>
            <a:ext cx="962025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Angel H. Malone,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amalone@ed.sc.gov</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803-734-8412</a:t>
            </a:r>
          </a:p>
        </p:txBody>
      </p:sp>
    </p:spTree>
    <p:extLst>
      <p:ext uri="{BB962C8B-B14F-4D97-AF65-F5344CB8AC3E}">
        <p14:creationId xmlns:p14="http://schemas.microsoft.com/office/powerpoint/2010/main" val="719553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1477F-B624-43D0-AB1E-2D8C367B4620}"/>
              </a:ext>
            </a:extLst>
          </p:cNvPr>
          <p:cNvSpPr>
            <a:spLocks noGrp="1"/>
          </p:cNvSpPr>
          <p:nvPr>
            <p:ph idx="1"/>
          </p:nvPr>
        </p:nvSpPr>
        <p:spPr/>
        <p:txBody>
          <a:bodyPr/>
          <a:lstStyle/>
          <a:p>
            <a:r>
              <a:rPr lang="en-US" dirty="0"/>
              <a:t>Contact:</a:t>
            </a:r>
          </a:p>
          <a:p>
            <a:endParaRPr lang="en-US" dirty="0"/>
          </a:p>
          <a:p>
            <a:r>
              <a:rPr lang="en-US" dirty="0"/>
              <a:t>Dale Winkler, Ed.D.</a:t>
            </a:r>
          </a:p>
          <a:p>
            <a:r>
              <a:rPr lang="en-US" dirty="0"/>
              <a:t>Vice President – SREB</a:t>
            </a:r>
          </a:p>
          <a:p>
            <a:r>
              <a:rPr lang="en-US" dirty="0">
                <a:hlinkClick r:id="rId2"/>
              </a:rPr>
              <a:t>Dale.Winkler@SREB.org</a:t>
            </a:r>
            <a:endParaRPr lang="en-US" dirty="0"/>
          </a:p>
          <a:p>
            <a:r>
              <a:rPr lang="en-US" dirty="0"/>
              <a:t>404-879-5529</a:t>
            </a:r>
          </a:p>
        </p:txBody>
      </p:sp>
      <p:sp>
        <p:nvSpPr>
          <p:cNvPr id="4" name="Title 3">
            <a:extLst>
              <a:ext uri="{FF2B5EF4-FFF2-40B4-BE49-F238E27FC236}">
                <a16:creationId xmlns:a16="http://schemas.microsoft.com/office/drawing/2014/main" id="{26BBD55A-21A4-4122-B828-46C58DE05A28}"/>
              </a:ext>
            </a:extLst>
          </p:cNvPr>
          <p:cNvSpPr>
            <a:spLocks noGrp="1"/>
          </p:cNvSpPr>
          <p:nvPr>
            <p:ph type="title"/>
          </p:nvPr>
        </p:nvSpPr>
        <p:spPr/>
        <p:txBody>
          <a:bodyPr/>
          <a:lstStyle/>
          <a:p>
            <a:r>
              <a:rPr lang="en-US" dirty="0"/>
              <a:t>Questions or Technical Assistance</a:t>
            </a:r>
          </a:p>
        </p:txBody>
      </p:sp>
      <p:sp>
        <p:nvSpPr>
          <p:cNvPr id="5" name="Slide Number Placeholder 4">
            <a:extLst>
              <a:ext uri="{FF2B5EF4-FFF2-40B4-BE49-F238E27FC236}">
                <a16:creationId xmlns:a16="http://schemas.microsoft.com/office/drawing/2014/main" id="{94323818-F124-4F73-8BE6-18D7B7C05CF1}"/>
              </a:ext>
            </a:extLst>
          </p:cNvPr>
          <p:cNvSpPr>
            <a:spLocks noGrp="1"/>
          </p:cNvSpPr>
          <p:nvPr>
            <p:ph type="sldNum" sz="quarter" idx="12"/>
          </p:nvPr>
        </p:nvSpPr>
        <p:spPr/>
        <p:txBody>
          <a:bodyPr/>
          <a:lstStyle/>
          <a:p>
            <a:fld id="{C6BF0614-88EF-E141-A4D8-626B55E019E0}" type="slidenum">
              <a:rPr lang="en-US" smtClean="0"/>
              <a:pPr/>
              <a:t>37</a:t>
            </a:fld>
            <a:endParaRPr lang="en-US" dirty="0"/>
          </a:p>
        </p:txBody>
      </p:sp>
    </p:spTree>
    <p:extLst>
      <p:ext uri="{BB962C8B-B14F-4D97-AF65-F5344CB8AC3E}">
        <p14:creationId xmlns:p14="http://schemas.microsoft.com/office/powerpoint/2010/main" val="412421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4A9BB2-BB2E-4573-B8FC-2F55B4216D01}"/>
              </a:ext>
            </a:extLst>
          </p:cNvPr>
          <p:cNvSpPr>
            <a:spLocks noGrp="1"/>
          </p:cNvSpPr>
          <p:nvPr>
            <p:ph type="title"/>
          </p:nvPr>
        </p:nvSpPr>
        <p:spPr/>
        <p:txBody>
          <a:bodyPr>
            <a:normAutofit/>
          </a:bodyPr>
          <a:lstStyle/>
          <a:p>
            <a:pPr algn="l"/>
            <a:r>
              <a:rPr lang="en-US" dirty="0"/>
              <a:t>Needs Assessment Components</a:t>
            </a:r>
          </a:p>
        </p:txBody>
      </p:sp>
      <p:sp>
        <p:nvSpPr>
          <p:cNvPr id="4" name="Slide Number Placeholder 3">
            <a:extLst>
              <a:ext uri="{FF2B5EF4-FFF2-40B4-BE49-F238E27FC236}">
                <a16:creationId xmlns:a16="http://schemas.microsoft.com/office/drawing/2014/main" id="{F5A85D8B-A2E3-4E05-B12B-140229C18F4B}"/>
              </a:ext>
            </a:extLst>
          </p:cNvPr>
          <p:cNvSpPr>
            <a:spLocks noGrp="1"/>
          </p:cNvSpPr>
          <p:nvPr>
            <p:ph type="sldNum" sz="quarter" idx="12"/>
          </p:nvPr>
        </p:nvSpPr>
        <p:spPr/>
        <p:txBody>
          <a:bodyPr/>
          <a:lstStyle/>
          <a:p>
            <a:pPr defTabSz="457200"/>
            <a:fld id="{C6BF0614-88EF-E141-A4D8-626B55E019E0}" type="slidenum">
              <a:rPr lang="en-US">
                <a:solidFill>
                  <a:srgbClr val="2758BC"/>
                </a:solidFill>
              </a:rPr>
              <a:pPr defTabSz="457200"/>
              <a:t>4</a:t>
            </a:fld>
            <a:endParaRPr lang="en-US" dirty="0">
              <a:solidFill>
                <a:srgbClr val="2758BC"/>
              </a:solidFill>
            </a:endParaRPr>
          </a:p>
        </p:txBody>
      </p:sp>
      <p:graphicFrame>
        <p:nvGraphicFramePr>
          <p:cNvPr id="5" name="Content Placeholder 16">
            <a:extLst>
              <a:ext uri="{FF2B5EF4-FFF2-40B4-BE49-F238E27FC236}">
                <a16:creationId xmlns:a16="http://schemas.microsoft.com/office/drawing/2014/main" id="{A033A3D2-7E47-47C0-A19D-492631780924}"/>
              </a:ext>
            </a:extLst>
          </p:cNvPr>
          <p:cNvGraphicFramePr>
            <a:graphicFrameLocks/>
          </p:cNvGraphicFramePr>
          <p:nvPr/>
        </p:nvGraphicFramePr>
        <p:xfrm>
          <a:off x="2152650" y="1990726"/>
          <a:ext cx="7886700" cy="399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43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27A14-1A17-4716-A53D-CA769BF5CF83}"/>
              </a:ext>
            </a:extLst>
          </p:cNvPr>
          <p:cNvSpPr>
            <a:spLocks noGrp="1"/>
          </p:cNvSpPr>
          <p:nvPr>
            <p:ph type="title"/>
          </p:nvPr>
        </p:nvSpPr>
        <p:spPr>
          <a:xfrm>
            <a:off x="2319867" y="60330"/>
            <a:ext cx="7778564" cy="1143000"/>
          </a:xfrm>
        </p:spPr>
        <p:txBody>
          <a:bodyPr/>
          <a:lstStyle/>
          <a:p>
            <a:pPr algn="l"/>
            <a:r>
              <a:rPr lang="en-US" dirty="0"/>
              <a:t>CTE State Leaders</a:t>
            </a:r>
          </a:p>
        </p:txBody>
      </p:sp>
      <p:sp>
        <p:nvSpPr>
          <p:cNvPr id="4" name="Slide Number Placeholder 3">
            <a:extLst>
              <a:ext uri="{FF2B5EF4-FFF2-40B4-BE49-F238E27FC236}">
                <a16:creationId xmlns:a16="http://schemas.microsoft.com/office/drawing/2014/main" id="{6C32DC1A-9DF4-496F-9394-7319B1C0DB2E}"/>
              </a:ext>
            </a:extLst>
          </p:cNvPr>
          <p:cNvSpPr>
            <a:spLocks noGrp="1"/>
          </p:cNvSpPr>
          <p:nvPr>
            <p:ph type="sldNum" sz="quarter" idx="12"/>
          </p:nvPr>
        </p:nvSpPr>
        <p:spPr/>
        <p:txBody>
          <a:bodyPr/>
          <a:lstStyle/>
          <a:p>
            <a:pPr defTabSz="457200"/>
            <a:fld id="{C6BF0614-88EF-E141-A4D8-626B55E019E0}" type="slidenum">
              <a:rPr lang="en-US">
                <a:solidFill>
                  <a:srgbClr val="2758BC"/>
                </a:solidFill>
              </a:rPr>
              <a:pPr defTabSz="457200"/>
              <a:t>5</a:t>
            </a:fld>
            <a:endParaRPr lang="en-US" dirty="0">
              <a:solidFill>
                <a:srgbClr val="2758BC"/>
              </a:solidFill>
            </a:endParaRPr>
          </a:p>
        </p:txBody>
      </p:sp>
      <p:pic>
        <p:nvPicPr>
          <p:cNvPr id="6" name="Picture 5">
            <a:extLst>
              <a:ext uri="{FF2B5EF4-FFF2-40B4-BE49-F238E27FC236}">
                <a16:creationId xmlns:a16="http://schemas.microsoft.com/office/drawing/2014/main" id="{270BEF2E-FD06-4540-A710-6C9A66AFD5F1}"/>
              </a:ext>
            </a:extLst>
          </p:cNvPr>
          <p:cNvPicPr>
            <a:picLocks noChangeAspect="1"/>
          </p:cNvPicPr>
          <p:nvPr/>
        </p:nvPicPr>
        <p:blipFill>
          <a:blip r:embed="rId2"/>
          <a:stretch>
            <a:fillRect/>
          </a:stretch>
        </p:blipFill>
        <p:spPr>
          <a:xfrm>
            <a:off x="2160268" y="1223011"/>
            <a:ext cx="1714500" cy="1569617"/>
          </a:xfrm>
          <a:prstGeom prst="rect">
            <a:avLst/>
          </a:prstGeom>
        </p:spPr>
      </p:pic>
      <p:sp>
        <p:nvSpPr>
          <p:cNvPr id="8" name="TextBox 7">
            <a:extLst>
              <a:ext uri="{FF2B5EF4-FFF2-40B4-BE49-F238E27FC236}">
                <a16:creationId xmlns:a16="http://schemas.microsoft.com/office/drawing/2014/main" id="{62991FEF-F4E3-4EC5-89F8-3C5E436635BB}"/>
              </a:ext>
            </a:extLst>
          </p:cNvPr>
          <p:cNvSpPr txBox="1"/>
          <p:nvPr/>
        </p:nvSpPr>
        <p:spPr>
          <a:xfrm>
            <a:off x="3958177" y="1546153"/>
            <a:ext cx="5239265" cy="923330"/>
          </a:xfrm>
          <a:prstGeom prst="rect">
            <a:avLst/>
          </a:prstGeom>
          <a:noFill/>
        </p:spPr>
        <p:txBody>
          <a:bodyPr wrap="square" rtlCol="0">
            <a:spAutoFit/>
          </a:bodyPr>
          <a:lstStyle/>
          <a:p>
            <a:pPr defTabSz="457200"/>
            <a:r>
              <a:rPr lang="en-US" b="1" dirty="0">
                <a:solidFill>
                  <a:srgbClr val="5D5040"/>
                </a:solidFill>
                <a:latin typeface="Arial"/>
              </a:rPr>
              <a:t>Dr. Barbara Wall, </a:t>
            </a:r>
            <a:r>
              <a:rPr lang="en-US" b="1" i="1" dirty="0">
                <a:solidFill>
                  <a:srgbClr val="5D5040"/>
                </a:solidFill>
                <a:latin typeface="Arial"/>
              </a:rPr>
              <a:t>State Director of Career, Technical and Agriculture Education – Georgia Department of Education</a:t>
            </a:r>
            <a:r>
              <a:rPr lang="en-US" b="1" dirty="0">
                <a:solidFill>
                  <a:srgbClr val="5D5040"/>
                </a:solidFill>
                <a:latin typeface="Arial"/>
              </a:rPr>
              <a:t>.</a:t>
            </a:r>
          </a:p>
        </p:txBody>
      </p:sp>
      <p:sp>
        <p:nvSpPr>
          <p:cNvPr id="11" name="TextBox 10">
            <a:extLst>
              <a:ext uri="{FF2B5EF4-FFF2-40B4-BE49-F238E27FC236}">
                <a16:creationId xmlns:a16="http://schemas.microsoft.com/office/drawing/2014/main" id="{0513C794-FCA1-4E22-8AEC-1933648D6D76}"/>
              </a:ext>
            </a:extLst>
          </p:cNvPr>
          <p:cNvSpPr txBox="1"/>
          <p:nvPr/>
        </p:nvSpPr>
        <p:spPr>
          <a:xfrm>
            <a:off x="3958281" y="3246136"/>
            <a:ext cx="5239265" cy="923330"/>
          </a:xfrm>
          <a:prstGeom prst="rect">
            <a:avLst/>
          </a:prstGeom>
          <a:noFill/>
        </p:spPr>
        <p:txBody>
          <a:bodyPr wrap="square" rtlCol="0">
            <a:spAutoFit/>
          </a:bodyPr>
          <a:lstStyle/>
          <a:p>
            <a:pPr defTabSz="457200"/>
            <a:r>
              <a:rPr lang="en-US" b="1" dirty="0">
                <a:solidFill>
                  <a:srgbClr val="5D5040"/>
                </a:solidFill>
                <a:latin typeface="Arial"/>
              </a:rPr>
              <a:t>Ms. Karla Tipton, </a:t>
            </a:r>
            <a:r>
              <a:rPr lang="en-US" b="1" i="1" dirty="0">
                <a:solidFill>
                  <a:srgbClr val="5D5040"/>
                </a:solidFill>
                <a:latin typeface="Arial"/>
              </a:rPr>
              <a:t>Manager of the Data and Investment Branch – Kentucky Department of Education</a:t>
            </a:r>
            <a:r>
              <a:rPr lang="en-US" b="1" dirty="0">
                <a:solidFill>
                  <a:srgbClr val="5D5040"/>
                </a:solidFill>
                <a:latin typeface="Arial"/>
              </a:rPr>
              <a:t>.</a:t>
            </a:r>
          </a:p>
        </p:txBody>
      </p:sp>
      <p:pic>
        <p:nvPicPr>
          <p:cNvPr id="13" name="Picture 12">
            <a:extLst>
              <a:ext uri="{FF2B5EF4-FFF2-40B4-BE49-F238E27FC236}">
                <a16:creationId xmlns:a16="http://schemas.microsoft.com/office/drawing/2014/main" id="{7003BCDF-B0C9-49CA-88A6-485B47F03CE1}"/>
              </a:ext>
            </a:extLst>
          </p:cNvPr>
          <p:cNvPicPr>
            <a:picLocks noChangeAspect="1"/>
          </p:cNvPicPr>
          <p:nvPr/>
        </p:nvPicPr>
        <p:blipFill>
          <a:blip r:embed="rId3"/>
          <a:stretch>
            <a:fillRect/>
          </a:stretch>
        </p:blipFill>
        <p:spPr>
          <a:xfrm>
            <a:off x="2183332" y="4622977"/>
            <a:ext cx="1714500" cy="1568557"/>
          </a:xfrm>
          <a:prstGeom prst="rect">
            <a:avLst/>
          </a:prstGeom>
        </p:spPr>
      </p:pic>
      <p:sp>
        <p:nvSpPr>
          <p:cNvPr id="14" name="TextBox 13">
            <a:extLst>
              <a:ext uri="{FF2B5EF4-FFF2-40B4-BE49-F238E27FC236}">
                <a16:creationId xmlns:a16="http://schemas.microsoft.com/office/drawing/2014/main" id="{3B2FCA50-AFDB-4F29-AF89-66A62D27FB8D}"/>
              </a:ext>
            </a:extLst>
          </p:cNvPr>
          <p:cNvSpPr txBox="1"/>
          <p:nvPr/>
        </p:nvSpPr>
        <p:spPr>
          <a:xfrm>
            <a:off x="3958281" y="4939440"/>
            <a:ext cx="5239265" cy="923330"/>
          </a:xfrm>
          <a:prstGeom prst="rect">
            <a:avLst/>
          </a:prstGeom>
          <a:noFill/>
        </p:spPr>
        <p:txBody>
          <a:bodyPr wrap="square" rtlCol="0">
            <a:spAutoFit/>
          </a:bodyPr>
          <a:lstStyle/>
          <a:p>
            <a:pPr defTabSz="457200"/>
            <a:r>
              <a:rPr lang="en-US" b="1" dirty="0">
                <a:solidFill>
                  <a:srgbClr val="5D5040"/>
                </a:solidFill>
                <a:latin typeface="Arial"/>
              </a:rPr>
              <a:t>Ms. Angel Malone, </a:t>
            </a:r>
            <a:r>
              <a:rPr lang="en-US" b="1" i="1" dirty="0">
                <a:solidFill>
                  <a:srgbClr val="5D5040"/>
                </a:solidFill>
                <a:latin typeface="Arial"/>
              </a:rPr>
              <a:t>State Director of Career and Technology Education – South Carolina Department of Education</a:t>
            </a:r>
            <a:r>
              <a:rPr lang="en-US" b="1" dirty="0">
                <a:solidFill>
                  <a:srgbClr val="5D5040"/>
                </a:solidFill>
                <a:latin typeface="Arial"/>
              </a:rPr>
              <a:t>.</a:t>
            </a:r>
          </a:p>
        </p:txBody>
      </p:sp>
      <p:pic>
        <p:nvPicPr>
          <p:cNvPr id="16" name="Picture 15">
            <a:extLst>
              <a:ext uri="{FF2B5EF4-FFF2-40B4-BE49-F238E27FC236}">
                <a16:creationId xmlns:a16="http://schemas.microsoft.com/office/drawing/2014/main" id="{D41CF708-9EDC-44B9-AEA9-DE32A3607D2E}"/>
              </a:ext>
            </a:extLst>
          </p:cNvPr>
          <p:cNvPicPr>
            <a:picLocks noChangeAspect="1"/>
          </p:cNvPicPr>
          <p:nvPr/>
        </p:nvPicPr>
        <p:blipFill>
          <a:blip r:embed="rId4"/>
          <a:stretch>
            <a:fillRect/>
          </a:stretch>
        </p:blipFill>
        <p:spPr>
          <a:xfrm>
            <a:off x="2160268" y="2891564"/>
            <a:ext cx="1714500" cy="1666515"/>
          </a:xfrm>
          <a:prstGeom prst="rect">
            <a:avLst/>
          </a:prstGeom>
        </p:spPr>
      </p:pic>
    </p:spTree>
    <p:extLst>
      <p:ext uri="{BB962C8B-B14F-4D97-AF65-F5344CB8AC3E}">
        <p14:creationId xmlns:p14="http://schemas.microsoft.com/office/powerpoint/2010/main" val="105252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39A7294D-F31B-4483-A3E5-86FD0826F3D6}"/>
              </a:ext>
            </a:extLst>
          </p:cNvPr>
          <p:cNvSpPr>
            <a:spLocks noGrp="1" noChangeArrowheads="1"/>
          </p:cNvSpPr>
          <p:nvPr>
            <p:ph type="title"/>
          </p:nvPr>
        </p:nvSpPr>
        <p:spPr>
          <a:xfrm>
            <a:off x="1750329" y="1441664"/>
            <a:ext cx="6454690" cy="1987336"/>
          </a:xfrm>
        </p:spPr>
        <p:txBody>
          <a:bodyPr>
            <a:noAutofit/>
          </a:bodyPr>
          <a:lstStyle/>
          <a:p>
            <a:r>
              <a:rPr lang="en-US" altLang="en-US" sz="4800" dirty="0">
                <a:ea typeface="Helvetica Neue Medium"/>
              </a:rPr>
              <a:t>Georgia CTAE Perkins V CLNA &amp; Local Application</a:t>
            </a:r>
          </a:p>
        </p:txBody>
      </p:sp>
      <p:sp>
        <p:nvSpPr>
          <p:cNvPr id="5" name="Subtitle 4">
            <a:extLst>
              <a:ext uri="{FF2B5EF4-FFF2-40B4-BE49-F238E27FC236}">
                <a16:creationId xmlns:a16="http://schemas.microsoft.com/office/drawing/2014/main" id="{CA1C0B81-B61A-4B05-9347-B69BC862453D}"/>
              </a:ext>
            </a:extLst>
          </p:cNvPr>
          <p:cNvSpPr>
            <a:spLocks noGrp="1"/>
          </p:cNvSpPr>
          <p:nvPr>
            <p:ph type="body" sz="quarter" idx="13"/>
          </p:nvPr>
        </p:nvSpPr>
        <p:spPr>
          <a:xfrm>
            <a:off x="1750329" y="3274142"/>
            <a:ext cx="6454690" cy="1813377"/>
          </a:xfrm>
        </p:spPr>
        <p:txBody>
          <a:bodyPr>
            <a:normAutofit fontScale="85000" lnSpcReduction="20000"/>
          </a:bodyPr>
          <a:lstStyle/>
          <a:p>
            <a:pPr>
              <a:defRPr/>
            </a:pPr>
            <a:endParaRPr lang="en-US" sz="3800" i="1" dirty="0">
              <a:solidFill>
                <a:schemeClr val="accent6">
                  <a:lumMod val="75000"/>
                </a:schemeClr>
              </a:solidFill>
            </a:endParaRPr>
          </a:p>
          <a:p>
            <a:pPr>
              <a:defRPr/>
            </a:pPr>
            <a:endParaRPr lang="en-US" sz="3800" i="1" dirty="0">
              <a:solidFill>
                <a:schemeClr val="accent6">
                  <a:lumMod val="75000"/>
                </a:schemeClr>
              </a:solidFill>
              <a:highlight>
                <a:srgbClr val="FFFF00"/>
              </a:highlight>
            </a:endParaRPr>
          </a:p>
          <a:p>
            <a:pPr>
              <a:defRPr/>
            </a:pPr>
            <a:r>
              <a:rPr lang="en-US" sz="2000" dirty="0"/>
              <a:t>SREB Webinar</a:t>
            </a:r>
          </a:p>
          <a:p>
            <a:pPr>
              <a:defRPr/>
            </a:pPr>
            <a:r>
              <a:rPr lang="en-US" sz="1900" dirty="0"/>
              <a:t>Barbara M. Wall, Ed.D.</a:t>
            </a:r>
          </a:p>
          <a:p>
            <a:pPr>
              <a:defRPr/>
            </a:pPr>
            <a:r>
              <a:rPr lang="en-US" sz="1800" b="0" dirty="0"/>
              <a:t>July&amp; 17, 2019</a:t>
            </a:r>
            <a:endParaRPr lang="en-US" sz="1800" dirty="0"/>
          </a:p>
          <a:p>
            <a:pPr>
              <a:defRPr/>
            </a:pPr>
            <a:endParaRPr lang="en-US" sz="2000" dirty="0"/>
          </a:p>
        </p:txBody>
      </p:sp>
    </p:spTree>
    <p:extLst>
      <p:ext uri="{BB962C8B-B14F-4D97-AF65-F5344CB8AC3E}">
        <p14:creationId xmlns:p14="http://schemas.microsoft.com/office/powerpoint/2010/main" val="216972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7096FB-0E00-46FB-9F3B-C913EEA6E5DB}"/>
              </a:ext>
            </a:extLst>
          </p:cNvPr>
          <p:cNvSpPr>
            <a:spLocks noGrp="1"/>
          </p:cNvSpPr>
          <p:nvPr>
            <p:ph type="title"/>
          </p:nvPr>
        </p:nvSpPr>
        <p:spPr>
          <a:xfrm>
            <a:off x="2554904" y="758827"/>
            <a:ext cx="7886700" cy="1325563"/>
          </a:xfrm>
        </p:spPr>
        <p:txBody>
          <a:bodyPr/>
          <a:lstStyle/>
          <a:p>
            <a:r>
              <a:rPr lang="en-US" dirty="0"/>
              <a:t>Comprehensive Needs Assessment – What we know. . .</a:t>
            </a:r>
          </a:p>
        </p:txBody>
      </p:sp>
      <p:sp>
        <p:nvSpPr>
          <p:cNvPr id="7" name="Rectangle 6">
            <a:extLst>
              <a:ext uri="{FF2B5EF4-FFF2-40B4-BE49-F238E27FC236}">
                <a16:creationId xmlns:a16="http://schemas.microsoft.com/office/drawing/2014/main" id="{3B72DD24-BF5A-4C02-BCE2-3779837BD76A}"/>
              </a:ext>
            </a:extLst>
          </p:cNvPr>
          <p:cNvSpPr/>
          <p:nvPr/>
        </p:nvSpPr>
        <p:spPr>
          <a:xfrm>
            <a:off x="2554905" y="2435032"/>
            <a:ext cx="7529773" cy="2153731"/>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Greatest change under section 134 of Perkins V – local CNA</a:t>
            </a:r>
            <a:endPar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Perkins grant recipients – never required CNA; other federal grants have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 federal programs in GA except Perkins are aligned with the one CNA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Perkins reauthorizations provides opportunity to fully integrate CTAE into the existing Georgia CNA, thus allowing CTAE to have a seat at the table when LEAs are putting together their districts plans.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Throughout Perkins V – collaboration is key.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68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7096FB-0E00-46FB-9F3B-C913EEA6E5DB}"/>
              </a:ext>
            </a:extLst>
          </p:cNvPr>
          <p:cNvSpPr>
            <a:spLocks noGrp="1"/>
          </p:cNvSpPr>
          <p:nvPr>
            <p:ph type="title"/>
          </p:nvPr>
        </p:nvSpPr>
        <p:spPr>
          <a:xfrm>
            <a:off x="2465341" y="1089027"/>
            <a:ext cx="7886700" cy="1325563"/>
          </a:xfrm>
        </p:spPr>
        <p:txBody>
          <a:bodyPr/>
          <a:lstStyle/>
          <a:p>
            <a:r>
              <a:rPr lang="en-US" dirty="0"/>
              <a:t>Georgia’s CTAE Charge for the CNA . . .</a:t>
            </a:r>
          </a:p>
        </p:txBody>
      </p:sp>
      <p:sp>
        <p:nvSpPr>
          <p:cNvPr id="7" name="Rectangle 6">
            <a:extLst>
              <a:ext uri="{FF2B5EF4-FFF2-40B4-BE49-F238E27FC236}">
                <a16:creationId xmlns:a16="http://schemas.microsoft.com/office/drawing/2014/main" id="{3B72DD24-BF5A-4C02-BCE2-3779837BD76A}"/>
              </a:ext>
            </a:extLst>
          </p:cNvPr>
          <p:cNvSpPr/>
          <p:nvPr/>
        </p:nvSpPr>
        <p:spPr>
          <a:xfrm>
            <a:off x="2733368" y="2587431"/>
            <a:ext cx="7529773" cy="1857368"/>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Under leadership of Superintendent Woods and Chief of Staff Jones, Georgia is moving from silos to collaborative aligned work.</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What’s convenient for GaDOE vs what’s convenient for districts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Determine if the CTAE CNA can become part of the existing Georgia CNA to lesson the burden on local districts and to ensure that CTAE is at the table when district improvement plans are created.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33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7096FB-0E00-46FB-9F3B-C913EEA6E5DB}"/>
              </a:ext>
            </a:extLst>
          </p:cNvPr>
          <p:cNvSpPr>
            <a:spLocks noGrp="1"/>
          </p:cNvSpPr>
          <p:nvPr>
            <p:ph type="title"/>
          </p:nvPr>
        </p:nvSpPr>
        <p:spPr>
          <a:xfrm>
            <a:off x="2466003" y="806109"/>
            <a:ext cx="7886700" cy="1325563"/>
          </a:xfrm>
        </p:spPr>
        <p:txBody>
          <a:bodyPr>
            <a:normAutofit fontScale="90000"/>
          </a:bodyPr>
          <a:lstStyle/>
          <a:p>
            <a:r>
              <a:rPr lang="en-US" dirty="0"/>
              <a:t>Comprehensive Needs Assessment – What we’ve done so far . . .</a:t>
            </a:r>
          </a:p>
        </p:txBody>
      </p:sp>
      <p:sp>
        <p:nvSpPr>
          <p:cNvPr id="7" name="Rectangle 6">
            <a:extLst>
              <a:ext uri="{FF2B5EF4-FFF2-40B4-BE49-F238E27FC236}">
                <a16:creationId xmlns:a16="http://schemas.microsoft.com/office/drawing/2014/main" id="{3B72DD24-BF5A-4C02-BCE2-3779837BD76A}"/>
              </a:ext>
            </a:extLst>
          </p:cNvPr>
          <p:cNvSpPr/>
          <p:nvPr/>
        </p:nvSpPr>
        <p:spPr>
          <a:xfrm>
            <a:off x="2644468" y="2244532"/>
            <a:ext cx="7529773" cy="4165371"/>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Began collaborating with title programs that had created CNA already.</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Began collaborating with IT Division at GaDOE about CNA.</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 with group of Local CTAE Directors about the CNA.</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Developed rough draft of Local Application.  </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Assembled group of Local CTAE Directors with their Local Title Coordinators to continue planning the CNA. – some parts can be together; some separate – date of May 15 for Perkins &amp; CTAE state grants vs date of July 30 for Federal Title Funds</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Conducted Sip &amp; See and Gallery Walk at Summer GACTE Conference</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8B86AAA3-ECB1-49CB-933F-AD9CACA8E811}"/>
              </a:ext>
            </a:extLst>
          </p:cNvPr>
          <p:cNvGraphicFramePr>
            <a:graphicFrameLocks noChangeAspect="1"/>
          </p:cNvGraphicFramePr>
          <p:nvPr/>
        </p:nvGraphicFramePr>
        <p:xfrm>
          <a:off x="5126653" y="3641416"/>
          <a:ext cx="1282700" cy="685800"/>
        </p:xfrm>
        <a:graphic>
          <a:graphicData uri="http://schemas.openxmlformats.org/presentationml/2006/ole">
            <mc:AlternateContent xmlns:mc="http://schemas.openxmlformats.org/markup-compatibility/2006">
              <mc:Choice xmlns:v="urn:schemas-microsoft-com:vml" Requires="v">
                <p:oleObj spid="_x0000_s3077" name="Packager Shell Object" showAsIcon="1" r:id="rId3" imgW="1283040" imgH="685800" progId="Package">
                  <p:embed/>
                </p:oleObj>
              </mc:Choice>
              <mc:Fallback>
                <p:oleObj name="Packager Shell Object" showAsIcon="1" r:id="rId3" imgW="1283040" imgH="685800" progId="Package">
                  <p:embed/>
                  <p:pic>
                    <p:nvPicPr>
                      <p:cNvPr id="2" name="Object 1">
                        <a:extLst>
                          <a:ext uri="{FF2B5EF4-FFF2-40B4-BE49-F238E27FC236}">
                            <a16:creationId xmlns:a16="http://schemas.microsoft.com/office/drawing/2014/main" id="{8B86AAA3-ECB1-49CB-933F-AD9CACA8E811}"/>
                          </a:ext>
                        </a:extLst>
                      </p:cNvPr>
                      <p:cNvPicPr/>
                      <p:nvPr/>
                    </p:nvPicPr>
                    <p:blipFill>
                      <a:blip r:embed="rId4"/>
                      <a:stretch>
                        <a:fillRect/>
                      </a:stretch>
                    </p:blipFill>
                    <p:spPr>
                      <a:xfrm>
                        <a:off x="5126653" y="3641416"/>
                        <a:ext cx="1282700" cy="685800"/>
                      </a:xfrm>
                      <a:prstGeom prst="rect">
                        <a:avLst/>
                      </a:prstGeom>
                    </p:spPr>
                  </p:pic>
                </p:oleObj>
              </mc:Fallback>
            </mc:AlternateContent>
          </a:graphicData>
        </a:graphic>
      </p:graphicFrame>
    </p:spTree>
    <p:extLst>
      <p:ext uri="{BB962C8B-B14F-4D97-AF65-F5344CB8AC3E}">
        <p14:creationId xmlns:p14="http://schemas.microsoft.com/office/powerpoint/2010/main" val="1600546120"/>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REB Debut ">
  <a:themeElements>
    <a:clrScheme name="Custom 27">
      <a:dk1>
        <a:srgbClr val="5D5040"/>
      </a:dk1>
      <a:lt1>
        <a:sysClr val="window" lastClr="FFFFFF"/>
      </a:lt1>
      <a:dk2>
        <a:srgbClr val="2758BC"/>
      </a:dk2>
      <a:lt2>
        <a:srgbClr val="A6A6A6"/>
      </a:lt2>
      <a:accent1>
        <a:srgbClr val="F8971D"/>
      </a:accent1>
      <a:accent2>
        <a:srgbClr val="FDBE57"/>
      </a:accent2>
      <a:accent3>
        <a:srgbClr val="2758BC"/>
      </a:accent3>
      <a:accent4>
        <a:srgbClr val="7C6A55"/>
      </a:accent4>
      <a:accent5>
        <a:srgbClr val="5D5040"/>
      </a:accent5>
      <a:accent6>
        <a:srgbClr val="C5C19D"/>
      </a:accent6>
      <a:hlink>
        <a:srgbClr val="2758BC"/>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2016</Words>
  <Application>Microsoft Office PowerPoint</Application>
  <PresentationFormat>Widescreen</PresentationFormat>
  <Paragraphs>252</Paragraphs>
  <Slides>37</Slides>
  <Notes>10</Notes>
  <HiddenSlides>0</HiddenSlides>
  <MMClips>0</MMClips>
  <ScaleCrop>false</ScaleCrop>
  <HeadingPairs>
    <vt:vector size="10" baseType="variant">
      <vt:variant>
        <vt:lpstr>Fonts Used</vt:lpstr>
      </vt:variant>
      <vt:variant>
        <vt:i4>11</vt:i4>
      </vt: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37</vt:i4>
      </vt:variant>
    </vt:vector>
  </HeadingPairs>
  <TitlesOfParts>
    <vt:vector size="54" baseType="lpstr">
      <vt:lpstr>Arial</vt:lpstr>
      <vt:lpstr>Arial Black</vt:lpstr>
      <vt:lpstr>Calibri</vt:lpstr>
      <vt:lpstr>Calibri Light</vt:lpstr>
      <vt:lpstr>Franklin Gothic Medium</vt:lpstr>
      <vt:lpstr>Georgia</vt:lpstr>
      <vt:lpstr>Script MT Bold</vt:lpstr>
      <vt:lpstr>Symbol</vt:lpstr>
      <vt:lpstr>Trebuchet MS</vt:lpstr>
      <vt:lpstr>Wingdings 2</vt:lpstr>
      <vt:lpstr>Wingdings 3</vt:lpstr>
      <vt:lpstr>Theme1</vt:lpstr>
      <vt:lpstr>Office Theme</vt:lpstr>
      <vt:lpstr>1_Office Theme</vt:lpstr>
      <vt:lpstr>SREB Debut </vt:lpstr>
      <vt:lpstr>file:///\\msfs01.ed.sc.org\Users\NMSwyger\Perkins%20V%20-%20State%20Plan\Local%20Needs%20Assessment\FINAL_Talent%20Supply%20Gaps_ALL.pdf</vt:lpstr>
      <vt:lpstr>Packager Shell Object</vt:lpstr>
      <vt:lpstr>SREB’s Discussion with State Leaders on the Perkins V Comprehensive Local Needs Assessment</vt:lpstr>
      <vt:lpstr>If states do not address the issues head-on,</vt:lpstr>
      <vt:lpstr>Perkins V</vt:lpstr>
      <vt:lpstr>Needs Assessment Components</vt:lpstr>
      <vt:lpstr>CTE State Leaders</vt:lpstr>
      <vt:lpstr>Georgia CTAE Perkins V CLNA &amp; Local Application</vt:lpstr>
      <vt:lpstr>Comprehensive Needs Assessment – What we know. . .</vt:lpstr>
      <vt:lpstr>Georgia’s CTAE Charge for the CNA . . .</vt:lpstr>
      <vt:lpstr>Comprehensive Needs Assessment – What we’ve done so far . . .</vt:lpstr>
      <vt:lpstr>PowerPoint Presentation</vt:lpstr>
      <vt:lpstr>Comprehensive  Local Needs  Assessment </vt:lpstr>
      <vt:lpstr>Local Application </vt:lpstr>
      <vt:lpstr>PowerPoint Presentation</vt:lpstr>
      <vt:lpstr>PowerPoint Presentation</vt:lpstr>
      <vt:lpstr>Perkins V Core Indicators (new, non-trad participant dropped, new but on ESSA,)</vt:lpstr>
      <vt:lpstr>PowerPoint Presentation</vt:lpstr>
      <vt:lpstr>Tools to Help CTAE Deliver</vt:lpstr>
      <vt:lpstr>Comprehensive Needs Assessment – Next Steps. . .</vt:lpstr>
      <vt:lpstr>Questions?</vt:lpstr>
      <vt:lpstr>COMPREHENSIVE LOCAL NEEDS ASSESSMENT</vt:lpstr>
      <vt:lpstr>Who Do I Work With?</vt:lpstr>
      <vt:lpstr>Needs Assessment Tool</vt:lpstr>
      <vt:lpstr>Links to the Local Application</vt:lpstr>
      <vt:lpstr>Timelines</vt:lpstr>
      <vt:lpstr>Office of Career and Technical Education Needs Assessment</vt:lpstr>
      <vt:lpstr>Vision &amp; Mission for SC CTE</vt:lpstr>
      <vt:lpstr>Perkins V Local Needs Assessment</vt:lpstr>
      <vt:lpstr>Identifying Measures for CTE Program Review </vt:lpstr>
      <vt:lpstr>Developing a Comprehensive Needs Assessment</vt:lpstr>
      <vt:lpstr>Developing a Comprehensive Needs Assessment</vt:lpstr>
      <vt:lpstr>State Level Labor Market </vt:lpstr>
      <vt:lpstr>Labor market</vt:lpstr>
      <vt:lpstr>Performance Measures</vt:lpstr>
      <vt:lpstr>Programs of Study</vt:lpstr>
      <vt:lpstr>Quality Review Measures (QRM)</vt:lpstr>
      <vt:lpstr>Contact Information</vt:lpstr>
      <vt:lpstr>Questions or Technical Assistance</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LOCAL NEEDS ASSESSMENT</dc:title>
  <dc:creator>Tipton, Karla - Division of Technical Schools and Federal Programs</dc:creator>
  <cp:lastModifiedBy>Jasmine Jones</cp:lastModifiedBy>
  <cp:revision>7</cp:revision>
  <dcterms:created xsi:type="dcterms:W3CDTF">2019-07-02T19:15:06Z</dcterms:created>
  <dcterms:modified xsi:type="dcterms:W3CDTF">2019-07-17T12:52:47Z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60771-a9fd-4aa8-a138-a40ac53a5467_Enabled">
    <vt:lpwstr>True</vt:lpwstr>
  </property>
  <property fmtid="{D5CDD505-2E9C-101B-9397-08002B2CF9AE}" pid="3" name="MSIP_Label_00260771-a9fd-4aa8-a138-a40ac53a5467_SiteId">
    <vt:lpwstr>eb20950b-168c-497a-9845-2b099844f3ef</vt:lpwstr>
  </property>
  <property fmtid="{D5CDD505-2E9C-101B-9397-08002B2CF9AE}" pid="4" name="MSIP_Label_00260771-a9fd-4aa8-a138-a40ac53a5467_Owner">
    <vt:lpwstr>Jasmine.Jones@SREB.ORG</vt:lpwstr>
  </property>
  <property fmtid="{D5CDD505-2E9C-101B-9397-08002B2CF9AE}" pid="5" name="MSIP_Label_00260771-a9fd-4aa8-a138-a40ac53a5467_SetDate">
    <vt:lpwstr>2019-07-16T19:16:59.0371274Z</vt:lpwstr>
  </property>
  <property fmtid="{D5CDD505-2E9C-101B-9397-08002B2CF9AE}" pid="6" name="MSIP_Label_00260771-a9fd-4aa8-a138-a40ac53a5467_Name">
    <vt:lpwstr>General</vt:lpwstr>
  </property>
  <property fmtid="{D5CDD505-2E9C-101B-9397-08002B2CF9AE}" pid="7" name="MSIP_Label_00260771-a9fd-4aa8-a138-a40ac53a5467_Application">
    <vt:lpwstr>Microsoft Azure Information Protection</vt:lpwstr>
  </property>
  <property fmtid="{D5CDD505-2E9C-101B-9397-08002B2CF9AE}" pid="8" name="MSIP_Label_00260771-a9fd-4aa8-a138-a40ac53a5467_ActionId">
    <vt:lpwstr>797d8eb7-0928-4810-a672-ba749af988c9</vt:lpwstr>
  </property>
  <property fmtid="{D5CDD505-2E9C-101B-9397-08002B2CF9AE}" pid="9" name="MSIP_Label_00260771-a9fd-4aa8-a138-a40ac53a5467_Extended_MSFT_Method">
    <vt:lpwstr>Automatic</vt:lpwstr>
  </property>
  <property fmtid="{D5CDD505-2E9C-101B-9397-08002B2CF9AE}" pid="10" name="Sensitivity">
    <vt:lpwstr>General</vt:lpwstr>
  </property>
</Properties>
</file>