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59" r:id="rId5"/>
    <p:sldId id="264" r:id="rId6"/>
    <p:sldId id="261" r:id="rId7"/>
    <p:sldId id="265" r:id="rId8"/>
    <p:sldId id="262" r:id="rId9"/>
    <p:sldId id="268" r:id="rId10"/>
    <p:sldId id="266" r:id="rId11"/>
    <p:sldId id="269" r:id="rId12"/>
    <p:sldId id="267" r:id="rId13"/>
    <p:sldId id="270" r:id="rId14"/>
    <p:sldId id="274" r:id="rId15"/>
    <p:sldId id="275" r:id="rId16"/>
    <p:sldId id="276" r:id="rId17"/>
    <p:sldId id="273" r:id="rId18"/>
    <p:sldId id="27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8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E50AD8-8DF9-40F1-B024-64D76FB38D7C}"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D41BB-4654-459C-8540-04BA403ED2D2}" type="slidenum">
              <a:rPr lang="en-US" smtClean="0"/>
              <a:t>‹#›</a:t>
            </a:fld>
            <a:endParaRPr lang="en-US"/>
          </a:p>
        </p:txBody>
      </p:sp>
    </p:spTree>
    <p:extLst>
      <p:ext uri="{BB962C8B-B14F-4D97-AF65-F5344CB8AC3E}">
        <p14:creationId xmlns:p14="http://schemas.microsoft.com/office/powerpoint/2010/main" val="3512933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E50AD8-8DF9-40F1-B024-64D76FB38D7C}"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D41BB-4654-459C-8540-04BA403ED2D2}" type="slidenum">
              <a:rPr lang="en-US" smtClean="0"/>
              <a:t>‹#›</a:t>
            </a:fld>
            <a:endParaRPr lang="en-US"/>
          </a:p>
        </p:txBody>
      </p:sp>
    </p:spTree>
    <p:extLst>
      <p:ext uri="{BB962C8B-B14F-4D97-AF65-F5344CB8AC3E}">
        <p14:creationId xmlns:p14="http://schemas.microsoft.com/office/powerpoint/2010/main" val="2526209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E50AD8-8DF9-40F1-B024-64D76FB38D7C}"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D41BB-4654-459C-8540-04BA403ED2D2}" type="slidenum">
              <a:rPr lang="en-US" smtClean="0"/>
              <a:t>‹#›</a:t>
            </a:fld>
            <a:endParaRPr lang="en-US"/>
          </a:p>
        </p:txBody>
      </p:sp>
    </p:spTree>
    <p:extLst>
      <p:ext uri="{BB962C8B-B14F-4D97-AF65-F5344CB8AC3E}">
        <p14:creationId xmlns:p14="http://schemas.microsoft.com/office/powerpoint/2010/main" val="943447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E50AD8-8DF9-40F1-B024-64D76FB38D7C}"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D41BB-4654-459C-8540-04BA403ED2D2}" type="slidenum">
              <a:rPr lang="en-US" smtClean="0"/>
              <a:t>‹#›</a:t>
            </a:fld>
            <a:endParaRPr lang="en-US"/>
          </a:p>
        </p:txBody>
      </p:sp>
    </p:spTree>
    <p:extLst>
      <p:ext uri="{BB962C8B-B14F-4D97-AF65-F5344CB8AC3E}">
        <p14:creationId xmlns:p14="http://schemas.microsoft.com/office/powerpoint/2010/main" val="3202917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FE50AD8-8DF9-40F1-B024-64D76FB38D7C}"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D41BB-4654-459C-8540-04BA403ED2D2}" type="slidenum">
              <a:rPr lang="en-US" smtClean="0"/>
              <a:t>‹#›</a:t>
            </a:fld>
            <a:endParaRPr lang="en-US"/>
          </a:p>
        </p:txBody>
      </p:sp>
    </p:spTree>
    <p:extLst>
      <p:ext uri="{BB962C8B-B14F-4D97-AF65-F5344CB8AC3E}">
        <p14:creationId xmlns:p14="http://schemas.microsoft.com/office/powerpoint/2010/main" val="210365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E50AD8-8DF9-40F1-B024-64D76FB38D7C}"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BD41BB-4654-459C-8540-04BA403ED2D2}" type="slidenum">
              <a:rPr lang="en-US" smtClean="0"/>
              <a:t>‹#›</a:t>
            </a:fld>
            <a:endParaRPr lang="en-US"/>
          </a:p>
        </p:txBody>
      </p:sp>
    </p:spTree>
    <p:extLst>
      <p:ext uri="{BB962C8B-B14F-4D97-AF65-F5344CB8AC3E}">
        <p14:creationId xmlns:p14="http://schemas.microsoft.com/office/powerpoint/2010/main" val="3775145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E50AD8-8DF9-40F1-B024-64D76FB38D7C}" type="datetimeFigureOut">
              <a:rPr lang="en-US" smtClean="0"/>
              <a:t>1/19/2018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BD41BB-4654-459C-8540-04BA403ED2D2}" type="slidenum">
              <a:rPr lang="en-US" smtClean="0"/>
              <a:t>‹#›</a:t>
            </a:fld>
            <a:endParaRPr lang="en-US"/>
          </a:p>
        </p:txBody>
      </p:sp>
    </p:spTree>
    <p:extLst>
      <p:ext uri="{BB962C8B-B14F-4D97-AF65-F5344CB8AC3E}">
        <p14:creationId xmlns:p14="http://schemas.microsoft.com/office/powerpoint/2010/main" val="286982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E50AD8-8DF9-40F1-B024-64D76FB38D7C}" type="datetimeFigureOut">
              <a:rPr lang="en-US" smtClean="0"/>
              <a:t>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BD41BB-4654-459C-8540-04BA403ED2D2}" type="slidenum">
              <a:rPr lang="en-US" smtClean="0"/>
              <a:t>‹#›</a:t>
            </a:fld>
            <a:endParaRPr lang="en-US"/>
          </a:p>
        </p:txBody>
      </p:sp>
    </p:spTree>
    <p:extLst>
      <p:ext uri="{BB962C8B-B14F-4D97-AF65-F5344CB8AC3E}">
        <p14:creationId xmlns:p14="http://schemas.microsoft.com/office/powerpoint/2010/main" val="3845774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50AD8-8DF9-40F1-B024-64D76FB38D7C}" type="datetimeFigureOut">
              <a:rPr lang="en-US" smtClean="0"/>
              <a:t>1/19/2018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BD41BB-4654-459C-8540-04BA403ED2D2}" type="slidenum">
              <a:rPr lang="en-US" smtClean="0"/>
              <a:t>‹#›</a:t>
            </a:fld>
            <a:endParaRPr lang="en-US"/>
          </a:p>
        </p:txBody>
      </p:sp>
    </p:spTree>
    <p:extLst>
      <p:ext uri="{BB962C8B-B14F-4D97-AF65-F5344CB8AC3E}">
        <p14:creationId xmlns:p14="http://schemas.microsoft.com/office/powerpoint/2010/main" val="188067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FE50AD8-8DF9-40F1-B024-64D76FB38D7C}"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BD41BB-4654-459C-8540-04BA403ED2D2}" type="slidenum">
              <a:rPr lang="en-US" smtClean="0"/>
              <a:t>‹#›</a:t>
            </a:fld>
            <a:endParaRPr lang="en-US"/>
          </a:p>
        </p:txBody>
      </p:sp>
    </p:spTree>
    <p:extLst>
      <p:ext uri="{BB962C8B-B14F-4D97-AF65-F5344CB8AC3E}">
        <p14:creationId xmlns:p14="http://schemas.microsoft.com/office/powerpoint/2010/main" val="604738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FE50AD8-8DF9-40F1-B024-64D76FB38D7C}"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BD41BB-4654-459C-8540-04BA403ED2D2}" type="slidenum">
              <a:rPr lang="en-US" smtClean="0"/>
              <a:t>‹#›</a:t>
            </a:fld>
            <a:endParaRPr lang="en-US"/>
          </a:p>
        </p:txBody>
      </p:sp>
    </p:spTree>
    <p:extLst>
      <p:ext uri="{BB962C8B-B14F-4D97-AF65-F5344CB8AC3E}">
        <p14:creationId xmlns:p14="http://schemas.microsoft.com/office/powerpoint/2010/main" val="2553726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E50AD8-8DF9-40F1-B024-64D76FB38D7C}" type="datetimeFigureOut">
              <a:rPr lang="en-US" smtClean="0"/>
              <a:t>1/19/2018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BD41BB-4654-459C-8540-04BA403ED2D2}" type="slidenum">
              <a:rPr lang="en-US" smtClean="0"/>
              <a:t>‹#›</a:t>
            </a:fld>
            <a:endParaRPr lang="en-US"/>
          </a:p>
        </p:txBody>
      </p:sp>
    </p:spTree>
    <p:extLst>
      <p:ext uri="{BB962C8B-B14F-4D97-AF65-F5344CB8AC3E}">
        <p14:creationId xmlns:p14="http://schemas.microsoft.com/office/powerpoint/2010/main" val="103387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www.whitenessproject.org/checkbox" TargetMode="Externa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www.youtube.com/watch?v=RIOGenWu_i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97100" y="2385002"/>
            <a:ext cx="9994900" cy="1072989"/>
          </a:xfrm>
          <a:prstGeom prst="rect">
            <a:avLst/>
          </a:prstGeom>
        </p:spPr>
      </p:pic>
      <p:sp>
        <p:nvSpPr>
          <p:cNvPr id="8" name="TextBox 7"/>
          <p:cNvSpPr txBox="1"/>
          <p:nvPr/>
        </p:nvSpPr>
        <p:spPr>
          <a:xfrm>
            <a:off x="10442803" y="6462467"/>
            <a:ext cx="1749197" cy="369332"/>
          </a:xfrm>
          <a:prstGeom prst="rect">
            <a:avLst/>
          </a:prstGeom>
          <a:noFill/>
        </p:spPr>
        <p:txBody>
          <a:bodyPr wrap="none" rtlCol="0">
            <a:spAutoFit/>
          </a:bodyPr>
          <a:lstStyle/>
          <a:p>
            <a:r>
              <a:rPr lang="en-US" dirty="0" smtClean="0">
                <a:solidFill>
                  <a:schemeClr val="bg1"/>
                </a:solidFill>
                <a:latin typeface="Sakkal Majalla" panose="02000000000000000000" pitchFamily="2" charset="-78"/>
                <a:cs typeface="Sakkal Majalla" panose="02000000000000000000" pitchFamily="2" charset="-78"/>
              </a:rPr>
              <a:t>Mark Williams, Ph.D.  </a:t>
            </a:r>
            <a:endParaRPr lang="en-US" dirty="0">
              <a:solidFill>
                <a:schemeClr val="bg1"/>
              </a:solidFill>
              <a:latin typeface="Sakkal Majalla" panose="02000000000000000000" pitchFamily="2" charset="-78"/>
              <a:cs typeface="Sakkal Majalla" panose="02000000000000000000" pitchFamily="2" charset="-78"/>
            </a:endParaRPr>
          </a:p>
        </p:txBody>
      </p:sp>
      <p:sp>
        <p:nvSpPr>
          <p:cNvPr id="9" name="Rectangle 8"/>
          <p:cNvSpPr/>
          <p:nvPr/>
        </p:nvSpPr>
        <p:spPr>
          <a:xfrm>
            <a:off x="2197100" y="2352109"/>
            <a:ext cx="9994900" cy="1138773"/>
          </a:xfrm>
          <a:prstGeom prst="rect">
            <a:avLst/>
          </a:prstGeom>
        </p:spPr>
        <p:txBody>
          <a:bodyPr wrap="square">
            <a:spAutoFit/>
          </a:bodyPr>
          <a:lstStyle/>
          <a:p>
            <a:pPr algn="ctr"/>
            <a:r>
              <a:rPr lang="en-US" sz="2800" dirty="0" smtClean="0">
                <a:solidFill>
                  <a:schemeClr val="bg1"/>
                </a:solidFill>
                <a:latin typeface="Sakkal Majalla" panose="02000000000000000000" pitchFamily="2" charset="-78"/>
                <a:cs typeface="Sakkal Majalla" panose="02000000000000000000" pitchFamily="2" charset="-78"/>
              </a:rPr>
              <a:t> </a:t>
            </a:r>
            <a:r>
              <a:rPr lang="en-US" sz="4000" b="1" dirty="0" smtClean="0">
                <a:solidFill>
                  <a:schemeClr val="bg1"/>
                </a:solidFill>
                <a:latin typeface="Sakkal Majalla" panose="02000000000000000000" pitchFamily="2" charset="-78"/>
                <a:cs typeface="Sakkal Majalla" panose="02000000000000000000" pitchFamily="2" charset="-78"/>
              </a:rPr>
              <a:t>Understanding Ourselves in the Equity Access Equation</a:t>
            </a:r>
            <a:r>
              <a:rPr lang="en-US" sz="4000" b="1" dirty="0" smtClean="0">
                <a:solidFill>
                  <a:srgbClr val="002060"/>
                </a:solidFill>
                <a:latin typeface="Sakkal Majalla" panose="02000000000000000000" pitchFamily="2" charset="-78"/>
                <a:cs typeface="Sakkal Majalla" panose="02000000000000000000" pitchFamily="2" charset="-78"/>
              </a:rPr>
              <a:t> </a:t>
            </a:r>
          </a:p>
          <a:p>
            <a:pPr algn="ctr"/>
            <a:r>
              <a:rPr lang="en-US" sz="2800" b="1" dirty="0" smtClean="0">
                <a:solidFill>
                  <a:schemeClr val="bg1"/>
                </a:solidFill>
                <a:latin typeface="Sakkal Majalla" panose="02000000000000000000" pitchFamily="2" charset="-78"/>
                <a:cs typeface="Sakkal Majalla" panose="02000000000000000000" pitchFamily="2" charset="-78"/>
              </a:rPr>
              <a:t>Engaging in the equity imperative</a:t>
            </a:r>
            <a:endParaRPr lang="en-US" sz="2800" b="1" dirty="0">
              <a:solidFill>
                <a:schemeClr val="bg1"/>
              </a:solidFill>
              <a:latin typeface="Sakkal Majalla" panose="02000000000000000000" pitchFamily="2" charset="-78"/>
              <a:cs typeface="Sakkal Majalla" panose="02000000000000000000" pitchFamily="2" charset="-78"/>
            </a:endParaRPr>
          </a:p>
        </p:txBody>
      </p:sp>
      <p:pic>
        <p:nvPicPr>
          <p:cNvPr id="7" name="Picture 6"/>
          <p:cNvPicPr>
            <a:picLocks noChangeAspect="1"/>
          </p:cNvPicPr>
          <p:nvPr/>
        </p:nvPicPr>
        <p:blipFill>
          <a:blip r:embed="rId3"/>
          <a:stretch>
            <a:fillRect/>
          </a:stretch>
        </p:blipFill>
        <p:spPr>
          <a:xfrm>
            <a:off x="8851900" y="3523775"/>
            <a:ext cx="2946400" cy="543346"/>
          </a:xfrm>
          <a:prstGeom prst="rect">
            <a:avLst/>
          </a:prstGeom>
        </p:spPr>
      </p:pic>
      <p:sp>
        <p:nvSpPr>
          <p:cNvPr id="10" name="TextBox 9"/>
          <p:cNvSpPr txBox="1"/>
          <p:nvPr/>
        </p:nvSpPr>
        <p:spPr>
          <a:xfrm>
            <a:off x="165100" y="5723803"/>
            <a:ext cx="3589444" cy="923330"/>
          </a:xfrm>
          <a:prstGeom prst="rect">
            <a:avLst/>
          </a:prstGeom>
          <a:noFill/>
        </p:spPr>
        <p:txBody>
          <a:bodyPr wrap="none" rtlCol="0">
            <a:spAutoFit/>
          </a:bodyPr>
          <a:lstStyle/>
          <a:p>
            <a:r>
              <a:rPr lang="en-US" b="1" dirty="0" smtClean="0">
                <a:latin typeface="Sakkal Majalla" panose="02000000000000000000" pitchFamily="2" charset="-78"/>
                <a:cs typeface="Sakkal Majalla" panose="02000000000000000000" pitchFamily="2" charset="-78"/>
              </a:rPr>
              <a:t>Mark Williams, Ph.D.</a:t>
            </a:r>
          </a:p>
          <a:p>
            <a:r>
              <a:rPr lang="en-US" b="1" dirty="0" smtClean="0">
                <a:latin typeface="Sakkal Majalla" panose="02000000000000000000" pitchFamily="2" charset="-78"/>
                <a:cs typeface="Sakkal Majalla" panose="02000000000000000000" pitchFamily="2" charset="-78"/>
              </a:rPr>
              <a:t>Assistant Professor, Business Studies</a:t>
            </a:r>
          </a:p>
          <a:p>
            <a:r>
              <a:rPr lang="en-US" b="1" dirty="0" smtClean="0">
                <a:latin typeface="Sakkal Majalla" panose="02000000000000000000" pitchFamily="2" charset="-78"/>
                <a:cs typeface="Sakkal Majalla" panose="02000000000000000000" pitchFamily="2" charset="-78"/>
              </a:rPr>
              <a:t>The Community College of Baltimore County</a:t>
            </a:r>
            <a:endParaRPr lang="en-US"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545869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594"/>
            <a:ext cx="12193057" cy="6858594"/>
          </a:xfrm>
          <a:prstGeom prst="rect">
            <a:avLst/>
          </a:prstGeom>
        </p:spPr>
      </p:pic>
      <p:sp>
        <p:nvSpPr>
          <p:cNvPr id="5" name="TextBox 4"/>
          <p:cNvSpPr txBox="1"/>
          <p:nvPr/>
        </p:nvSpPr>
        <p:spPr>
          <a:xfrm>
            <a:off x="-101600" y="1899058"/>
            <a:ext cx="10731499" cy="1077218"/>
          </a:xfrm>
          <a:prstGeom prst="rect">
            <a:avLst/>
          </a:prstGeom>
          <a:noFill/>
        </p:spPr>
        <p:txBody>
          <a:bodyPr wrap="square" rtlCol="0">
            <a:spAutoFit/>
          </a:bodyPr>
          <a:lstStyle/>
          <a:p>
            <a:pPr algn="ctr"/>
            <a:r>
              <a:rPr lang="en-US" sz="3200" i="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This discourse on bias is only the tip of the iceberg, </a:t>
            </a:r>
          </a:p>
          <a:p>
            <a:pPr algn="ctr"/>
            <a:r>
              <a:rPr lang="en-US" sz="3200" i="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and barely scratches the surface…</a:t>
            </a:r>
            <a:endParaRPr lang="en-US" sz="3200" i="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6" name="TextBox 5"/>
          <p:cNvSpPr txBox="1"/>
          <p:nvPr/>
        </p:nvSpPr>
        <p:spPr>
          <a:xfrm>
            <a:off x="407593" y="3492372"/>
            <a:ext cx="2037737" cy="523220"/>
          </a:xfrm>
          <a:prstGeom prst="rect">
            <a:avLst/>
          </a:prstGeom>
          <a:noFill/>
        </p:spPr>
        <p:txBody>
          <a:bodyPr wrap="none" rtlCol="0">
            <a:spAutoFit/>
          </a:bodyPr>
          <a:lstStyle/>
          <a:p>
            <a:r>
              <a:rPr lang="en-US" sz="2800" dirty="0" smtClean="0">
                <a:solidFill>
                  <a:schemeClr val="bg1"/>
                </a:solidFill>
                <a:latin typeface="Sakkal Majalla" panose="02000000000000000000" pitchFamily="2" charset="-78"/>
                <a:cs typeface="Sakkal Majalla" panose="02000000000000000000" pitchFamily="2" charset="-78"/>
              </a:rPr>
              <a:t>Race and Racism</a:t>
            </a:r>
            <a:endParaRPr lang="en-US" sz="2800" dirty="0">
              <a:solidFill>
                <a:schemeClr val="bg1"/>
              </a:solidFill>
              <a:latin typeface="Sakkal Majalla" panose="02000000000000000000" pitchFamily="2" charset="-78"/>
              <a:cs typeface="Sakkal Majalla" panose="02000000000000000000" pitchFamily="2" charset="-78"/>
            </a:endParaRPr>
          </a:p>
        </p:txBody>
      </p:sp>
      <p:sp>
        <p:nvSpPr>
          <p:cNvPr id="7" name="TextBox 6"/>
          <p:cNvSpPr txBox="1"/>
          <p:nvPr/>
        </p:nvSpPr>
        <p:spPr>
          <a:xfrm>
            <a:off x="576774" y="5634062"/>
            <a:ext cx="2121093" cy="523220"/>
          </a:xfrm>
          <a:prstGeom prst="rect">
            <a:avLst/>
          </a:prstGeom>
          <a:noFill/>
        </p:spPr>
        <p:txBody>
          <a:bodyPr wrap="none" rtlCol="0">
            <a:spAutoFit/>
          </a:bodyPr>
          <a:lstStyle/>
          <a:p>
            <a:r>
              <a:rPr lang="en-US" sz="2800" dirty="0" smtClean="0">
                <a:solidFill>
                  <a:schemeClr val="bg1"/>
                </a:solidFill>
                <a:latin typeface="Sakkal Majalla" panose="02000000000000000000" pitchFamily="2" charset="-78"/>
                <a:cs typeface="Sakkal Majalla" panose="02000000000000000000" pitchFamily="2" charset="-78"/>
              </a:rPr>
              <a:t>Microaggressions</a:t>
            </a:r>
            <a:endParaRPr lang="en-US" sz="2800" dirty="0">
              <a:solidFill>
                <a:schemeClr val="bg1"/>
              </a:solidFill>
              <a:latin typeface="Sakkal Majalla" panose="02000000000000000000" pitchFamily="2" charset="-78"/>
              <a:cs typeface="Sakkal Majalla" panose="02000000000000000000" pitchFamily="2" charset="-78"/>
            </a:endParaRPr>
          </a:p>
        </p:txBody>
      </p:sp>
      <p:sp>
        <p:nvSpPr>
          <p:cNvPr id="8" name="TextBox 7"/>
          <p:cNvSpPr txBox="1"/>
          <p:nvPr/>
        </p:nvSpPr>
        <p:spPr>
          <a:xfrm>
            <a:off x="7898774" y="5634062"/>
            <a:ext cx="2425664" cy="523220"/>
          </a:xfrm>
          <a:prstGeom prst="rect">
            <a:avLst/>
          </a:prstGeom>
          <a:noFill/>
        </p:spPr>
        <p:txBody>
          <a:bodyPr wrap="none" rtlCol="0">
            <a:spAutoFit/>
          </a:bodyPr>
          <a:lstStyle/>
          <a:p>
            <a:r>
              <a:rPr lang="en-US" sz="2800" dirty="0" smtClean="0">
                <a:solidFill>
                  <a:schemeClr val="bg1"/>
                </a:solidFill>
                <a:latin typeface="Sakkal Majalla" panose="02000000000000000000" pitchFamily="2" charset="-78"/>
                <a:cs typeface="Sakkal Majalla" panose="02000000000000000000" pitchFamily="2" charset="-78"/>
              </a:rPr>
              <a:t>Color Blind Ideology</a:t>
            </a:r>
            <a:endParaRPr lang="en-US" sz="2800" dirty="0">
              <a:solidFill>
                <a:schemeClr val="bg1"/>
              </a:solidFill>
              <a:latin typeface="Sakkal Majalla" panose="02000000000000000000" pitchFamily="2" charset="-78"/>
              <a:cs typeface="Sakkal Majalla" panose="02000000000000000000" pitchFamily="2" charset="-78"/>
            </a:endParaRPr>
          </a:p>
        </p:txBody>
      </p:sp>
      <p:sp>
        <p:nvSpPr>
          <p:cNvPr id="9" name="Rectangle 8"/>
          <p:cNvSpPr/>
          <p:nvPr/>
        </p:nvSpPr>
        <p:spPr>
          <a:xfrm>
            <a:off x="8416094" y="3781949"/>
            <a:ext cx="1133644" cy="523220"/>
          </a:xfrm>
          <a:prstGeom prst="rect">
            <a:avLst/>
          </a:prstGeom>
        </p:spPr>
        <p:txBody>
          <a:bodyPr wrap="none">
            <a:spAutoFit/>
          </a:bodyPr>
          <a:lstStyle/>
          <a:p>
            <a:r>
              <a:rPr lang="en-US" sz="2800" dirty="0">
                <a:solidFill>
                  <a:schemeClr val="bg1"/>
                </a:solidFill>
                <a:latin typeface="Sakkal Majalla" panose="02000000000000000000" pitchFamily="2" charset="-78"/>
                <a:cs typeface="Sakkal Majalla" panose="02000000000000000000" pitchFamily="2" charset="-78"/>
              </a:rPr>
              <a:t>Privilege</a:t>
            </a:r>
          </a:p>
        </p:txBody>
      </p:sp>
      <p:sp>
        <p:nvSpPr>
          <p:cNvPr id="10" name="TextBox 9"/>
          <p:cNvSpPr txBox="1"/>
          <p:nvPr/>
        </p:nvSpPr>
        <p:spPr>
          <a:xfrm>
            <a:off x="3722160" y="4277202"/>
            <a:ext cx="2374368" cy="523220"/>
          </a:xfrm>
          <a:prstGeom prst="rect">
            <a:avLst/>
          </a:prstGeom>
          <a:noFill/>
        </p:spPr>
        <p:txBody>
          <a:bodyPr wrap="none" rtlCol="0">
            <a:spAutoFit/>
          </a:bodyPr>
          <a:lstStyle/>
          <a:p>
            <a:r>
              <a:rPr lang="en-US" sz="2800" dirty="0" smtClean="0">
                <a:solidFill>
                  <a:schemeClr val="bg1"/>
                </a:solidFill>
                <a:latin typeface="Sakkal Majalla" panose="02000000000000000000" pitchFamily="2" charset="-78"/>
                <a:cs typeface="Sakkal Majalla" panose="02000000000000000000" pitchFamily="2" charset="-78"/>
              </a:rPr>
              <a:t>Critical Race Theory</a:t>
            </a:r>
            <a:endParaRPr lang="en-US" sz="2800"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225115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250" y="-8913"/>
            <a:ext cx="12205250" cy="685881"/>
          </a:xfrm>
          <a:prstGeom prst="rect">
            <a:avLst/>
          </a:prstGeom>
        </p:spPr>
      </p:pic>
      <p:sp>
        <p:nvSpPr>
          <p:cNvPr id="6" name="TextBox 5"/>
          <p:cNvSpPr txBox="1"/>
          <p:nvPr/>
        </p:nvSpPr>
        <p:spPr>
          <a:xfrm>
            <a:off x="146058" y="85579"/>
            <a:ext cx="5811206" cy="523220"/>
          </a:xfrm>
          <a:prstGeom prst="rect">
            <a:avLst/>
          </a:prstGeom>
          <a:noFill/>
        </p:spPr>
        <p:txBody>
          <a:bodyPr wrap="none" rtlCol="0">
            <a:spAutoFit/>
          </a:bodyPr>
          <a:lstStyle/>
          <a:p>
            <a:r>
              <a:rPr lang="en-US" sz="2800" b="1" dirty="0" smtClean="0">
                <a:solidFill>
                  <a:schemeClr val="bg1"/>
                </a:solidFill>
                <a:latin typeface="Sakkal Majalla" panose="02000000000000000000" pitchFamily="2" charset="-78"/>
                <a:cs typeface="Sakkal Majalla" panose="02000000000000000000" pitchFamily="2" charset="-78"/>
              </a:rPr>
              <a:t>Common Themes in Equity and Access Research</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7" name="TextBox 6"/>
          <p:cNvSpPr txBox="1"/>
          <p:nvPr/>
        </p:nvSpPr>
        <p:spPr>
          <a:xfrm>
            <a:off x="233989" y="1905203"/>
            <a:ext cx="2037737" cy="523220"/>
          </a:xfrm>
          <a:prstGeom prst="rect">
            <a:avLst/>
          </a:prstGeom>
          <a:noFill/>
        </p:spPr>
        <p:txBody>
          <a:bodyPr wrap="none" rtlCol="0">
            <a:spAutoFit/>
          </a:bodyPr>
          <a:lstStyle/>
          <a:p>
            <a:r>
              <a:rPr lang="en-US" sz="2800" dirty="0" smtClean="0">
                <a:latin typeface="Sakkal Majalla" panose="02000000000000000000" pitchFamily="2" charset="-78"/>
                <a:cs typeface="Sakkal Majalla" panose="02000000000000000000" pitchFamily="2" charset="-78"/>
              </a:rPr>
              <a:t>Race and Racism</a:t>
            </a:r>
            <a:endParaRPr lang="en-US" sz="2800" dirty="0">
              <a:latin typeface="Sakkal Majalla" panose="02000000000000000000" pitchFamily="2" charset="-78"/>
              <a:cs typeface="Sakkal Majalla" panose="02000000000000000000" pitchFamily="2" charset="-78"/>
            </a:endParaRPr>
          </a:p>
        </p:txBody>
      </p:sp>
      <p:sp>
        <p:nvSpPr>
          <p:cNvPr id="8" name="TextBox 7"/>
          <p:cNvSpPr txBox="1"/>
          <p:nvPr/>
        </p:nvSpPr>
        <p:spPr>
          <a:xfrm>
            <a:off x="418334" y="6116838"/>
            <a:ext cx="1853392" cy="523220"/>
          </a:xfrm>
          <a:prstGeom prst="rect">
            <a:avLst/>
          </a:prstGeom>
          <a:noFill/>
        </p:spPr>
        <p:txBody>
          <a:bodyPr wrap="none" rtlCol="0">
            <a:spAutoFit/>
          </a:bodyPr>
          <a:lstStyle/>
          <a:p>
            <a:r>
              <a:rPr lang="en-US" sz="2800" dirty="0" smtClean="0">
                <a:latin typeface="Sakkal Majalla" panose="02000000000000000000" pitchFamily="2" charset="-78"/>
                <a:cs typeface="Sakkal Majalla" panose="02000000000000000000" pitchFamily="2" charset="-78"/>
              </a:rPr>
              <a:t>White Privilege</a:t>
            </a:r>
            <a:endParaRPr lang="en-US" sz="2800" dirty="0">
              <a:latin typeface="Sakkal Majalla" panose="02000000000000000000" pitchFamily="2" charset="-78"/>
              <a:cs typeface="Sakkal Majalla" panose="02000000000000000000" pitchFamily="2" charset="-78"/>
            </a:endParaRPr>
          </a:p>
        </p:txBody>
      </p:sp>
      <p:sp>
        <p:nvSpPr>
          <p:cNvPr id="9" name="TextBox 8"/>
          <p:cNvSpPr txBox="1"/>
          <p:nvPr/>
        </p:nvSpPr>
        <p:spPr>
          <a:xfrm>
            <a:off x="259636" y="3050980"/>
            <a:ext cx="2374368" cy="523220"/>
          </a:xfrm>
          <a:prstGeom prst="rect">
            <a:avLst/>
          </a:prstGeom>
          <a:noFill/>
        </p:spPr>
        <p:txBody>
          <a:bodyPr wrap="none" rtlCol="0">
            <a:spAutoFit/>
          </a:bodyPr>
          <a:lstStyle/>
          <a:p>
            <a:r>
              <a:rPr lang="en-US" sz="2800" dirty="0" smtClean="0">
                <a:latin typeface="Sakkal Majalla" panose="02000000000000000000" pitchFamily="2" charset="-78"/>
                <a:cs typeface="Sakkal Majalla" panose="02000000000000000000" pitchFamily="2" charset="-78"/>
              </a:rPr>
              <a:t>Critical Race Theory</a:t>
            </a:r>
            <a:endParaRPr lang="en-US" sz="2800" dirty="0">
              <a:latin typeface="Sakkal Majalla" panose="02000000000000000000" pitchFamily="2" charset="-78"/>
              <a:cs typeface="Sakkal Majalla" panose="02000000000000000000" pitchFamily="2" charset="-78"/>
            </a:endParaRPr>
          </a:p>
        </p:txBody>
      </p:sp>
      <p:sp>
        <p:nvSpPr>
          <p:cNvPr id="10" name="TextBox 9"/>
          <p:cNvSpPr txBox="1"/>
          <p:nvPr/>
        </p:nvSpPr>
        <p:spPr>
          <a:xfrm>
            <a:off x="317344" y="4163416"/>
            <a:ext cx="2121093" cy="523220"/>
          </a:xfrm>
          <a:prstGeom prst="rect">
            <a:avLst/>
          </a:prstGeom>
          <a:noFill/>
        </p:spPr>
        <p:txBody>
          <a:bodyPr wrap="none" rtlCol="0">
            <a:spAutoFit/>
          </a:bodyPr>
          <a:lstStyle/>
          <a:p>
            <a:r>
              <a:rPr lang="en-US" sz="2800" dirty="0" smtClean="0">
                <a:latin typeface="Sakkal Majalla" panose="02000000000000000000" pitchFamily="2" charset="-78"/>
                <a:cs typeface="Sakkal Majalla" panose="02000000000000000000" pitchFamily="2" charset="-78"/>
              </a:rPr>
              <a:t>Microaggressions</a:t>
            </a:r>
            <a:endParaRPr lang="en-US" sz="2800" dirty="0">
              <a:latin typeface="Sakkal Majalla" panose="02000000000000000000" pitchFamily="2" charset="-78"/>
              <a:cs typeface="Sakkal Majalla" panose="02000000000000000000" pitchFamily="2" charset="-78"/>
            </a:endParaRPr>
          </a:p>
        </p:txBody>
      </p:sp>
      <p:sp>
        <p:nvSpPr>
          <p:cNvPr id="11" name="TextBox 10"/>
          <p:cNvSpPr txBox="1"/>
          <p:nvPr/>
        </p:nvSpPr>
        <p:spPr>
          <a:xfrm>
            <a:off x="208340" y="5140127"/>
            <a:ext cx="2425664" cy="523220"/>
          </a:xfrm>
          <a:prstGeom prst="rect">
            <a:avLst/>
          </a:prstGeom>
          <a:noFill/>
        </p:spPr>
        <p:txBody>
          <a:bodyPr wrap="none" rtlCol="0">
            <a:spAutoFit/>
          </a:bodyPr>
          <a:lstStyle/>
          <a:p>
            <a:r>
              <a:rPr lang="en-US" sz="2800" dirty="0" smtClean="0">
                <a:latin typeface="Sakkal Majalla" panose="02000000000000000000" pitchFamily="2" charset="-78"/>
                <a:cs typeface="Sakkal Majalla" panose="02000000000000000000" pitchFamily="2" charset="-78"/>
              </a:rPr>
              <a:t>Color Blind Ideology</a:t>
            </a:r>
            <a:endParaRPr lang="en-US" sz="2800" dirty="0">
              <a:latin typeface="Sakkal Majalla" panose="02000000000000000000" pitchFamily="2" charset="-78"/>
              <a:cs typeface="Sakkal Majalla" panose="02000000000000000000" pitchFamily="2" charset="-78"/>
            </a:endParaRPr>
          </a:p>
        </p:txBody>
      </p:sp>
      <p:sp>
        <p:nvSpPr>
          <p:cNvPr id="2" name="Rectangle 1"/>
          <p:cNvSpPr/>
          <p:nvPr/>
        </p:nvSpPr>
        <p:spPr>
          <a:xfrm>
            <a:off x="2760642" y="1857712"/>
            <a:ext cx="9030502" cy="1015663"/>
          </a:xfrm>
          <a:prstGeom prst="rect">
            <a:avLst/>
          </a:prstGeom>
        </p:spPr>
        <p:txBody>
          <a:bodyPr wrap="square">
            <a:spAutoFit/>
          </a:bodyPr>
          <a:lstStyle/>
          <a:p>
            <a:r>
              <a:rPr lang="en-US" sz="2000" b="1" dirty="0" smtClean="0">
                <a:latin typeface="Sakkal Majalla" panose="02000000000000000000" pitchFamily="2" charset="-78"/>
                <a:cs typeface="Sakkal Majalla" panose="02000000000000000000" pitchFamily="2" charset="-78"/>
              </a:rPr>
              <a:t>“we </a:t>
            </a:r>
            <a:r>
              <a:rPr lang="en-US" sz="2000" b="1" dirty="0">
                <a:latin typeface="Sakkal Majalla" panose="02000000000000000000" pitchFamily="2" charset="-78"/>
                <a:cs typeface="Sakkal Majalla" panose="02000000000000000000" pitchFamily="2" charset="-78"/>
              </a:rPr>
              <a:t>cannot assume that those who benefit from a powerful system of privilege built on race will somehow learn to see or even want to see inequity and institutionalized systems of racism overnight. </a:t>
            </a:r>
            <a:r>
              <a:rPr lang="en-US" sz="2000" b="1" dirty="0" smtClean="0">
                <a:latin typeface="Sakkal Majalla" panose="02000000000000000000" pitchFamily="2" charset="-78"/>
                <a:cs typeface="Sakkal Majalla" panose="02000000000000000000" pitchFamily="2" charset="-78"/>
              </a:rPr>
              <a:t>”</a:t>
            </a:r>
            <a:r>
              <a:rPr lang="en-US" sz="2000" i="1" dirty="0">
                <a:latin typeface="Sakkal Majalla" panose="02000000000000000000" pitchFamily="2" charset="-78"/>
                <a:cs typeface="Sakkal Majalla" panose="02000000000000000000" pitchFamily="2" charset="-78"/>
              </a:rPr>
              <a:t> Hughes, 2014</a:t>
            </a:r>
          </a:p>
          <a:p>
            <a:endParaRPr lang="en-US" sz="2000" b="1" dirty="0">
              <a:latin typeface="Sakkal Majalla" panose="02000000000000000000" pitchFamily="2" charset="-78"/>
              <a:cs typeface="Sakkal Majalla" panose="02000000000000000000" pitchFamily="2" charset="-78"/>
            </a:endParaRPr>
          </a:p>
        </p:txBody>
      </p:sp>
      <p:sp>
        <p:nvSpPr>
          <p:cNvPr id="12" name="Rectangle 11"/>
          <p:cNvSpPr/>
          <p:nvPr/>
        </p:nvSpPr>
        <p:spPr>
          <a:xfrm>
            <a:off x="2821863" y="2964419"/>
            <a:ext cx="8128270" cy="707886"/>
          </a:xfrm>
          <a:prstGeom prst="rect">
            <a:avLst/>
          </a:prstGeom>
        </p:spPr>
        <p:txBody>
          <a:bodyPr wrap="square">
            <a:spAutoFit/>
          </a:bodyPr>
          <a:lstStyle/>
          <a:p>
            <a:pPr>
              <a:spcAft>
                <a:spcPts val="1200"/>
              </a:spcAft>
            </a:pPr>
            <a:r>
              <a:rPr lang="en-US" sz="2000" b="1" dirty="0">
                <a:latin typeface="Sakkal Majalla" panose="02000000000000000000" pitchFamily="2" charset="-78"/>
                <a:cs typeface="Sakkal Majalla" panose="02000000000000000000" pitchFamily="2" charset="-78"/>
              </a:rPr>
              <a:t>Critical race theory is a form of race-based oppositional scholarship, and openly </a:t>
            </a:r>
            <a:r>
              <a:rPr lang="en-US" sz="2000" b="1" dirty="0" smtClean="0">
                <a:latin typeface="Sakkal Majalla" panose="02000000000000000000" pitchFamily="2" charset="-78"/>
                <a:cs typeface="Sakkal Majalla" panose="02000000000000000000" pitchFamily="2" charset="-78"/>
              </a:rPr>
              <a:t>acknowledges that </a:t>
            </a:r>
            <a:r>
              <a:rPr lang="en-US" sz="2000" b="1" dirty="0">
                <a:latin typeface="Sakkal Majalla" panose="02000000000000000000" pitchFamily="2" charset="-78"/>
                <a:cs typeface="Sakkal Majalla" panose="02000000000000000000" pitchFamily="2" charset="-78"/>
              </a:rPr>
              <a:t>racism is an endemic and permanent aspect of people of colors experience.</a:t>
            </a:r>
          </a:p>
        </p:txBody>
      </p:sp>
      <p:sp>
        <p:nvSpPr>
          <p:cNvPr id="5" name="Rectangle 4"/>
          <p:cNvSpPr/>
          <p:nvPr/>
        </p:nvSpPr>
        <p:spPr>
          <a:xfrm>
            <a:off x="2821863" y="4084618"/>
            <a:ext cx="8533436" cy="707886"/>
          </a:xfrm>
          <a:prstGeom prst="rect">
            <a:avLst/>
          </a:prstGeom>
        </p:spPr>
        <p:txBody>
          <a:bodyPr wrap="square">
            <a:spAutoFit/>
          </a:bodyPr>
          <a:lstStyle/>
          <a:p>
            <a:r>
              <a:rPr lang="en-US" sz="2000" b="1" dirty="0" smtClean="0">
                <a:solidFill>
                  <a:srgbClr val="000000"/>
                </a:solidFill>
                <a:latin typeface="Sakkal Majalla" panose="02000000000000000000" pitchFamily="2" charset="-78"/>
                <a:cs typeface="Sakkal Majalla" panose="02000000000000000000" pitchFamily="2" charset="-78"/>
              </a:rPr>
              <a:t>Behaviors </a:t>
            </a:r>
            <a:r>
              <a:rPr lang="en-US" sz="2000" b="1" dirty="0">
                <a:solidFill>
                  <a:srgbClr val="000000"/>
                </a:solidFill>
                <a:latin typeface="Sakkal Majalla" panose="02000000000000000000" pitchFamily="2" charset="-78"/>
                <a:cs typeface="Sakkal Majalla" panose="02000000000000000000" pitchFamily="2" charset="-78"/>
              </a:rPr>
              <a:t>or statements that do not necessarily reflect malicious intent but which nevertheless can inflict insult or injury.</a:t>
            </a:r>
            <a:endParaRPr lang="en-US" sz="2000" b="1" dirty="0">
              <a:latin typeface="Sakkal Majalla" panose="02000000000000000000" pitchFamily="2" charset="-78"/>
              <a:cs typeface="Sakkal Majalla" panose="02000000000000000000" pitchFamily="2" charset="-78"/>
            </a:endParaRPr>
          </a:p>
        </p:txBody>
      </p:sp>
      <p:sp>
        <p:nvSpPr>
          <p:cNvPr id="13" name="TextBox 12"/>
          <p:cNvSpPr txBox="1"/>
          <p:nvPr/>
        </p:nvSpPr>
        <p:spPr>
          <a:xfrm>
            <a:off x="2938897" y="5204818"/>
            <a:ext cx="7894203" cy="707886"/>
          </a:xfrm>
          <a:prstGeom prst="rect">
            <a:avLst/>
          </a:prstGeom>
          <a:noFill/>
        </p:spPr>
        <p:txBody>
          <a:bodyPr wrap="square" rtlCol="0">
            <a:spAutoFit/>
          </a:bodyPr>
          <a:lstStyle/>
          <a:p>
            <a:r>
              <a:rPr lang="en-US" sz="2000" b="1" dirty="0" smtClean="0">
                <a:latin typeface="Sakkal Majalla" panose="02000000000000000000" pitchFamily="2" charset="-78"/>
                <a:cs typeface="Sakkal Majalla" panose="02000000000000000000" pitchFamily="2" charset="-78"/>
              </a:rPr>
              <a:t>Entails opposition to racial categories and categorical social perception… extending to institutions and social policies</a:t>
            </a:r>
            <a:endParaRPr lang="en-US" sz="2000" b="1" dirty="0">
              <a:latin typeface="Sakkal Majalla" panose="02000000000000000000" pitchFamily="2" charset="-78"/>
              <a:cs typeface="Sakkal Majalla" panose="02000000000000000000" pitchFamily="2" charset="-78"/>
            </a:endParaRPr>
          </a:p>
        </p:txBody>
      </p:sp>
      <p:sp>
        <p:nvSpPr>
          <p:cNvPr id="14" name="TextBox 13"/>
          <p:cNvSpPr txBox="1"/>
          <p:nvPr/>
        </p:nvSpPr>
        <p:spPr>
          <a:xfrm>
            <a:off x="2798528" y="6216808"/>
            <a:ext cx="8034572" cy="677108"/>
          </a:xfrm>
          <a:prstGeom prst="rect">
            <a:avLst/>
          </a:prstGeom>
          <a:noFill/>
        </p:spPr>
        <p:txBody>
          <a:bodyPr wrap="none" rtlCol="0">
            <a:spAutoFit/>
          </a:bodyPr>
          <a:lstStyle/>
          <a:p>
            <a:r>
              <a:rPr lang="en-US" sz="2000" b="1" dirty="0" smtClean="0">
                <a:latin typeface="Sakkal Majalla" panose="02000000000000000000" pitchFamily="2" charset="-78"/>
                <a:cs typeface="Sakkal Majalla" panose="02000000000000000000" pitchFamily="2" charset="-78"/>
              </a:rPr>
              <a:t>“is the notion that white subjects accrue advantages by virtue of being constructed as whites”</a:t>
            </a:r>
          </a:p>
          <a:p>
            <a:r>
              <a:rPr lang="en-US" i="1" dirty="0" smtClean="0">
                <a:latin typeface="Sakkal Majalla" panose="02000000000000000000" pitchFamily="2" charset="-78"/>
                <a:cs typeface="Sakkal Majalla" panose="02000000000000000000" pitchFamily="2" charset="-78"/>
              </a:rPr>
              <a:t>							Leonardo, 2009</a:t>
            </a:r>
            <a:endParaRPr lang="en-US" i="1" dirty="0">
              <a:latin typeface="Sakkal Majalla" panose="02000000000000000000" pitchFamily="2" charset="-78"/>
              <a:cs typeface="Sakkal Majalla" panose="02000000000000000000" pitchFamily="2" charset="-78"/>
            </a:endParaRPr>
          </a:p>
        </p:txBody>
      </p:sp>
      <p:sp>
        <p:nvSpPr>
          <p:cNvPr id="15" name="TextBox 14"/>
          <p:cNvSpPr txBox="1"/>
          <p:nvPr/>
        </p:nvSpPr>
        <p:spPr>
          <a:xfrm>
            <a:off x="0" y="981072"/>
            <a:ext cx="12021316" cy="461665"/>
          </a:xfrm>
          <a:prstGeom prst="rect">
            <a:avLst/>
          </a:prstGeom>
          <a:noFill/>
        </p:spPr>
        <p:txBody>
          <a:bodyPr wrap="square" rtlCol="0">
            <a:spAutoFit/>
          </a:bodyPr>
          <a:lstStyle/>
          <a:p>
            <a:r>
              <a:rPr lang="en-US" sz="2400" dirty="0">
                <a:latin typeface="Sakkal Majalla" panose="02000000000000000000" pitchFamily="2" charset="-78"/>
                <a:cs typeface="Sakkal Majalla" panose="02000000000000000000" pitchFamily="2" charset="-78"/>
              </a:rPr>
              <a:t>Discourse around the influence and impact of race and racism in student engagement, development, and learning is </a:t>
            </a:r>
            <a:r>
              <a:rPr lang="en-US" sz="2400" dirty="0" smtClean="0">
                <a:latin typeface="Sakkal Majalla" panose="02000000000000000000" pitchFamily="2" charset="-78"/>
                <a:cs typeface="Sakkal Majalla" panose="02000000000000000000" pitchFamily="2" charset="-78"/>
              </a:rPr>
              <a:t>scarce.</a:t>
            </a:r>
            <a:endParaRPr lang="en-US" sz="24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8684485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nextCondLst>
                <p:cond evt="onClick" delay="0">
                  <p:tgtEl>
                    <p:spTgt spid="11"/>
                  </p:tgtEl>
                </p:cond>
              </p:nextCondLst>
            </p:seq>
          </p:childTnLst>
        </p:cTn>
      </p:par>
    </p:tnLst>
    <p:bldLst>
      <p:bldP spid="2" grpId="0"/>
      <p:bldP spid="12" grpId="0"/>
      <p:bldP spid="5"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7919"/>
            <a:ext cx="12205250" cy="892183"/>
          </a:xfrm>
          <a:prstGeom prst="rect">
            <a:avLst/>
          </a:prstGeom>
        </p:spPr>
      </p:pic>
      <p:sp>
        <p:nvSpPr>
          <p:cNvPr id="3" name="Rectangle 2"/>
          <p:cNvSpPr/>
          <p:nvPr/>
        </p:nvSpPr>
        <p:spPr>
          <a:xfrm>
            <a:off x="236954" y="2647619"/>
            <a:ext cx="11553393" cy="830997"/>
          </a:xfrm>
          <a:prstGeom prst="rect">
            <a:avLst/>
          </a:prstGeom>
        </p:spPr>
        <p:txBody>
          <a:bodyPr wrap="square">
            <a:spAutoFit/>
          </a:bodyPr>
          <a:lstStyle/>
          <a:p>
            <a:r>
              <a:rPr lang="en-US" sz="2400" dirty="0" smtClean="0">
                <a:latin typeface="Sakkal Majalla" panose="02000000000000000000" pitchFamily="2" charset="-78"/>
                <a:cs typeface="Sakkal Majalla" panose="02000000000000000000" pitchFamily="2" charset="-78"/>
              </a:rPr>
              <a:t>Racism </a:t>
            </a:r>
            <a:r>
              <a:rPr lang="en-US" sz="2400" dirty="0">
                <a:latin typeface="Sakkal Majalla" panose="02000000000000000000" pitchFamily="2" charset="-78"/>
                <a:cs typeface="Sakkal Majalla" panose="02000000000000000000" pitchFamily="2" charset="-78"/>
              </a:rPr>
              <a:t>“ is so engrained in U.S. society that is seems natural and is </a:t>
            </a:r>
            <a:r>
              <a:rPr lang="en-US" sz="2400" dirty="0" smtClean="0">
                <a:latin typeface="Sakkal Majalla" panose="02000000000000000000" pitchFamily="2" charset="-78"/>
                <a:cs typeface="Sakkal Majalla" panose="02000000000000000000" pitchFamily="2" charset="-78"/>
              </a:rPr>
              <a:t>often unrecognizable </a:t>
            </a:r>
            <a:r>
              <a:rPr lang="en-US" sz="2400" dirty="0">
                <a:latin typeface="Sakkal Majalla" panose="02000000000000000000" pitchFamily="2" charset="-78"/>
                <a:cs typeface="Sakkal Majalla" panose="02000000000000000000" pitchFamily="2" charset="-78"/>
              </a:rPr>
              <a:t>or invisible to most individuals” </a:t>
            </a:r>
            <a:r>
              <a:rPr lang="en-US" sz="2400" dirty="0" smtClean="0">
                <a:latin typeface="Sakkal Majalla" panose="02000000000000000000" pitchFamily="2" charset="-78"/>
                <a:cs typeface="Sakkal Majalla" panose="02000000000000000000" pitchFamily="2" charset="-78"/>
              </a:rPr>
              <a:t>										</a:t>
            </a:r>
            <a:r>
              <a:rPr lang="en-US" sz="2000" dirty="0" smtClean="0">
                <a:latin typeface="Sakkal Majalla" panose="02000000000000000000" pitchFamily="2" charset="-78"/>
                <a:cs typeface="Sakkal Majalla" panose="02000000000000000000" pitchFamily="2" charset="-78"/>
              </a:rPr>
              <a:t>Ladson-Billings</a:t>
            </a:r>
            <a:r>
              <a:rPr lang="en-US" sz="2000" dirty="0">
                <a:latin typeface="Sakkal Majalla" panose="02000000000000000000" pitchFamily="2" charset="-78"/>
                <a:cs typeface="Sakkal Majalla" panose="02000000000000000000" pitchFamily="2" charset="-78"/>
              </a:rPr>
              <a:t>, </a:t>
            </a:r>
            <a:r>
              <a:rPr lang="en-US" sz="2000" dirty="0" smtClean="0">
                <a:latin typeface="Sakkal Majalla" panose="02000000000000000000" pitchFamily="2" charset="-78"/>
                <a:cs typeface="Sakkal Majalla" panose="02000000000000000000" pitchFamily="2" charset="-78"/>
              </a:rPr>
              <a:t>1998</a:t>
            </a:r>
            <a:endParaRPr lang="en-US" sz="2000" dirty="0">
              <a:latin typeface="Sakkal Majalla" panose="02000000000000000000" pitchFamily="2" charset="-78"/>
              <a:cs typeface="Sakkal Majalla" panose="02000000000000000000" pitchFamily="2" charset="-78"/>
            </a:endParaRPr>
          </a:p>
        </p:txBody>
      </p:sp>
      <p:sp>
        <p:nvSpPr>
          <p:cNvPr id="4" name="Rectangle 3"/>
          <p:cNvSpPr/>
          <p:nvPr/>
        </p:nvSpPr>
        <p:spPr>
          <a:xfrm>
            <a:off x="223882" y="3841924"/>
            <a:ext cx="11553393" cy="1569660"/>
          </a:xfrm>
          <a:prstGeom prst="rect">
            <a:avLst/>
          </a:prstGeom>
        </p:spPr>
        <p:txBody>
          <a:bodyPr wrap="square">
            <a:spAutoFit/>
          </a:bodyPr>
          <a:lstStyle/>
          <a:p>
            <a:r>
              <a:rPr lang="en-US" sz="2400" dirty="0" smtClean="0">
                <a:latin typeface="Sakkal Majalla" panose="02000000000000000000" pitchFamily="2" charset="-78"/>
                <a:cs typeface="Sakkal Majalla" panose="02000000000000000000" pitchFamily="2" charset="-78"/>
              </a:rPr>
              <a:t>“Whites now believe </a:t>
            </a:r>
            <a:r>
              <a:rPr lang="en-US" sz="2400" dirty="0">
                <a:latin typeface="Sakkal Majalla" panose="02000000000000000000" pitchFamily="2" charset="-78"/>
                <a:cs typeface="Sakkal Majalla" panose="02000000000000000000" pitchFamily="2" charset="-78"/>
              </a:rPr>
              <a:t>that anti-White bias is more prevalent than </a:t>
            </a:r>
            <a:r>
              <a:rPr lang="en-US" sz="2400" dirty="0" smtClean="0">
                <a:latin typeface="Sakkal Majalla" panose="02000000000000000000" pitchFamily="2" charset="-78"/>
                <a:cs typeface="Sakkal Majalla" panose="02000000000000000000" pitchFamily="2" charset="-78"/>
              </a:rPr>
              <a:t>anti-Black bias”…</a:t>
            </a:r>
            <a:r>
              <a:rPr lang="en-US" sz="2400" dirty="0">
                <a:latin typeface="Sakkal Majalla" panose="02000000000000000000" pitchFamily="2" charset="-78"/>
                <a:cs typeface="Sakkal Majalla" panose="02000000000000000000" pitchFamily="2" charset="-78"/>
              </a:rPr>
              <a:t>“this emerging perspective is particularly notable because by nearly any metric—from employment to police treatment, loan rates to education—statistics continue to indicate drastically poorer outcomes for Black than White Americans”</a:t>
            </a:r>
          </a:p>
          <a:p>
            <a:r>
              <a:rPr lang="en-US" sz="2400" dirty="0" smtClean="0">
                <a:latin typeface="Sakkal Majalla" panose="02000000000000000000" pitchFamily="2" charset="-78"/>
                <a:cs typeface="Sakkal Majalla" panose="02000000000000000000" pitchFamily="2" charset="-78"/>
              </a:rPr>
              <a:t> </a:t>
            </a:r>
            <a:endParaRPr lang="en-US" sz="2400" dirty="0">
              <a:latin typeface="Sakkal Majalla" panose="02000000000000000000" pitchFamily="2" charset="-78"/>
              <a:cs typeface="Sakkal Majalla" panose="02000000000000000000" pitchFamily="2" charset="-78"/>
            </a:endParaRPr>
          </a:p>
        </p:txBody>
      </p:sp>
      <p:sp>
        <p:nvSpPr>
          <p:cNvPr id="6" name="Rectangle 5"/>
          <p:cNvSpPr/>
          <p:nvPr/>
        </p:nvSpPr>
        <p:spPr>
          <a:xfrm>
            <a:off x="9248207" y="5076447"/>
            <a:ext cx="2202847" cy="400110"/>
          </a:xfrm>
          <a:prstGeom prst="rect">
            <a:avLst/>
          </a:prstGeom>
        </p:spPr>
        <p:txBody>
          <a:bodyPr wrap="none">
            <a:spAutoFit/>
          </a:bodyPr>
          <a:lstStyle/>
          <a:p>
            <a:r>
              <a:rPr lang="en-US" sz="2000" dirty="0">
                <a:latin typeface="Sakkal Majalla" panose="02000000000000000000" pitchFamily="2" charset="-78"/>
                <a:cs typeface="Sakkal Majalla" panose="02000000000000000000" pitchFamily="2" charset="-78"/>
              </a:rPr>
              <a:t>Norton </a:t>
            </a:r>
            <a:r>
              <a:rPr lang="en-US" sz="2000" dirty="0" smtClean="0">
                <a:latin typeface="Sakkal Majalla" panose="02000000000000000000" pitchFamily="2" charset="-78"/>
                <a:cs typeface="Sakkal Majalla" panose="02000000000000000000" pitchFamily="2" charset="-78"/>
              </a:rPr>
              <a:t>&amp;</a:t>
            </a:r>
            <a:r>
              <a:rPr lang="en-US" sz="2000" dirty="0">
                <a:latin typeface="Sakkal Majalla" panose="02000000000000000000" pitchFamily="2" charset="-78"/>
                <a:cs typeface="Sakkal Majalla" panose="02000000000000000000" pitchFamily="2" charset="-78"/>
              </a:rPr>
              <a:t> </a:t>
            </a:r>
            <a:r>
              <a:rPr lang="en-US" sz="2000" dirty="0" smtClean="0">
                <a:latin typeface="Sakkal Majalla" panose="02000000000000000000" pitchFamily="2" charset="-78"/>
                <a:cs typeface="Sakkal Majalla" panose="02000000000000000000" pitchFamily="2" charset="-78"/>
              </a:rPr>
              <a:t>Sommers, 2011</a:t>
            </a:r>
            <a:endParaRPr lang="en-US" sz="2000" dirty="0">
              <a:latin typeface="Sakkal Majalla" panose="02000000000000000000" pitchFamily="2" charset="-78"/>
              <a:cs typeface="Sakkal Majalla" panose="02000000000000000000" pitchFamily="2" charset="-78"/>
            </a:endParaRPr>
          </a:p>
        </p:txBody>
      </p:sp>
      <p:sp>
        <p:nvSpPr>
          <p:cNvPr id="8" name="TextBox 7"/>
          <p:cNvSpPr txBox="1"/>
          <p:nvPr/>
        </p:nvSpPr>
        <p:spPr>
          <a:xfrm>
            <a:off x="236954" y="128754"/>
            <a:ext cx="2146742" cy="523220"/>
          </a:xfrm>
          <a:prstGeom prst="rect">
            <a:avLst/>
          </a:prstGeom>
          <a:noFill/>
        </p:spPr>
        <p:txBody>
          <a:bodyPr wrap="none" rtlCol="0">
            <a:spAutoFit/>
          </a:bodyPr>
          <a:lstStyle/>
          <a:p>
            <a:r>
              <a:rPr lang="en-US" sz="2800" b="1" dirty="0" smtClean="0">
                <a:solidFill>
                  <a:schemeClr val="bg1"/>
                </a:solidFill>
                <a:latin typeface="Sakkal Majalla" panose="02000000000000000000" pitchFamily="2" charset="-78"/>
                <a:cs typeface="Sakkal Majalla" panose="02000000000000000000" pitchFamily="2" charset="-78"/>
              </a:rPr>
              <a:t>Race and Racism</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9" name="Rectangle 8"/>
          <p:cNvSpPr/>
          <p:nvPr/>
        </p:nvSpPr>
        <p:spPr>
          <a:xfrm>
            <a:off x="236954" y="5774892"/>
            <a:ext cx="10998200" cy="830997"/>
          </a:xfrm>
          <a:prstGeom prst="rect">
            <a:avLst/>
          </a:prstGeom>
        </p:spPr>
        <p:txBody>
          <a:bodyPr wrap="square">
            <a:spAutoFit/>
          </a:bodyPr>
          <a:lstStyle/>
          <a:p>
            <a:r>
              <a:rPr lang="en-US" sz="2400" dirty="0">
                <a:solidFill>
                  <a:srgbClr val="262626"/>
                </a:solidFill>
                <a:latin typeface="Sakkal Majalla" panose="02000000000000000000" pitchFamily="2" charset="-78"/>
                <a:cs typeface="Sakkal Majalla" panose="02000000000000000000" pitchFamily="2" charset="-78"/>
              </a:rPr>
              <a:t>In its most destructive form, racism is a system of advantage based on race where institutions -- prisons, banks, corporations - wreak more havoc than bigoted </a:t>
            </a:r>
            <a:r>
              <a:rPr lang="en-US" sz="2400" dirty="0" smtClean="0">
                <a:solidFill>
                  <a:srgbClr val="262626"/>
                </a:solidFill>
                <a:latin typeface="Sakkal Majalla" panose="02000000000000000000" pitchFamily="2" charset="-78"/>
                <a:cs typeface="Sakkal Majalla" panose="02000000000000000000" pitchFamily="2" charset="-78"/>
              </a:rPr>
              <a:t>individuals…</a:t>
            </a:r>
            <a:endParaRPr lang="en-US" sz="2400" dirty="0">
              <a:latin typeface="Sakkal Majalla" panose="02000000000000000000" pitchFamily="2" charset="-78"/>
              <a:cs typeface="Sakkal Majalla" panose="02000000000000000000" pitchFamily="2" charset="-78"/>
            </a:endParaRPr>
          </a:p>
        </p:txBody>
      </p:sp>
      <p:sp>
        <p:nvSpPr>
          <p:cNvPr id="10" name="TextBox 9"/>
          <p:cNvSpPr txBox="1"/>
          <p:nvPr/>
        </p:nvSpPr>
        <p:spPr>
          <a:xfrm>
            <a:off x="9455041" y="6245997"/>
            <a:ext cx="1132041" cy="400110"/>
          </a:xfrm>
          <a:prstGeom prst="rect">
            <a:avLst/>
          </a:prstGeom>
          <a:noFill/>
        </p:spPr>
        <p:txBody>
          <a:bodyPr wrap="none" rtlCol="0">
            <a:spAutoFit/>
          </a:bodyPr>
          <a:lstStyle/>
          <a:p>
            <a:r>
              <a:rPr lang="en-US" sz="2000" dirty="0" err="1" smtClean="0">
                <a:latin typeface="Sakkal Majalla" panose="02000000000000000000" pitchFamily="2" charset="-78"/>
                <a:cs typeface="Sakkal Majalla" panose="02000000000000000000" pitchFamily="2" charset="-78"/>
              </a:rPr>
              <a:t>Loury</a:t>
            </a:r>
            <a:r>
              <a:rPr lang="en-US" sz="2000" dirty="0" smtClean="0">
                <a:latin typeface="Sakkal Majalla" panose="02000000000000000000" pitchFamily="2" charset="-78"/>
                <a:cs typeface="Sakkal Majalla" panose="02000000000000000000" pitchFamily="2" charset="-78"/>
              </a:rPr>
              <a:t>, 2015</a:t>
            </a:r>
            <a:endParaRPr lang="en-US" sz="2000" dirty="0">
              <a:latin typeface="Sakkal Majalla" panose="02000000000000000000" pitchFamily="2" charset="-78"/>
              <a:cs typeface="Sakkal Majalla" panose="02000000000000000000" pitchFamily="2" charset="-78"/>
            </a:endParaRPr>
          </a:p>
        </p:txBody>
      </p:sp>
      <p:sp>
        <p:nvSpPr>
          <p:cNvPr id="11" name="Rectangle 10"/>
          <p:cNvSpPr/>
          <p:nvPr/>
        </p:nvSpPr>
        <p:spPr>
          <a:xfrm>
            <a:off x="236954" y="1162599"/>
            <a:ext cx="11447046" cy="830997"/>
          </a:xfrm>
          <a:prstGeom prst="rect">
            <a:avLst/>
          </a:prstGeom>
        </p:spPr>
        <p:txBody>
          <a:bodyPr wrap="square">
            <a:spAutoFit/>
          </a:bodyPr>
          <a:lstStyle/>
          <a:p>
            <a:r>
              <a:rPr lang="en-US" sz="2400" dirty="0">
                <a:solidFill>
                  <a:srgbClr val="555555"/>
                </a:solidFill>
                <a:latin typeface="Sakkal Majalla" panose="02000000000000000000" pitchFamily="2" charset="-78"/>
                <a:cs typeface="Sakkal Majalla" panose="02000000000000000000" pitchFamily="2" charset="-78"/>
              </a:rPr>
              <a:t>Symbolic racism denies white America's implication in slavery and segregation, it correlates with resistance to the political demands of black people, and it minimizes or denies the importance of race in present-day questions of justice. </a:t>
            </a:r>
            <a:endParaRPr lang="en-US" sz="2400" dirty="0">
              <a:latin typeface="Sakkal Majalla" panose="02000000000000000000" pitchFamily="2" charset="-78"/>
              <a:cs typeface="Sakkal Majalla" panose="02000000000000000000" pitchFamily="2" charset="-78"/>
            </a:endParaRPr>
          </a:p>
        </p:txBody>
      </p:sp>
      <p:sp>
        <p:nvSpPr>
          <p:cNvPr id="12" name="Rectangle 11"/>
          <p:cNvSpPr/>
          <p:nvPr/>
        </p:nvSpPr>
        <p:spPr>
          <a:xfrm>
            <a:off x="9748343" y="2052545"/>
            <a:ext cx="1202573" cy="369332"/>
          </a:xfrm>
          <a:prstGeom prst="rect">
            <a:avLst/>
          </a:prstGeom>
        </p:spPr>
        <p:txBody>
          <a:bodyPr wrap="none">
            <a:spAutoFit/>
          </a:bodyPr>
          <a:lstStyle/>
          <a:p>
            <a:r>
              <a:rPr lang="en-US" dirty="0" err="1">
                <a:latin typeface="Sakkal Majalla" panose="02000000000000000000" pitchFamily="2" charset="-78"/>
                <a:cs typeface="Sakkal Majalla" panose="02000000000000000000" pitchFamily="2" charset="-78"/>
              </a:rPr>
              <a:t>Claverie</a:t>
            </a:r>
            <a:r>
              <a:rPr lang="en-US" dirty="0" smtClean="0">
                <a:latin typeface="Sakkal Majalla" panose="02000000000000000000" pitchFamily="2" charset="-78"/>
                <a:cs typeface="Sakkal Majalla" panose="02000000000000000000" pitchFamily="2" charset="-78"/>
              </a:rPr>
              <a:t>, 2017</a:t>
            </a:r>
            <a:endParaRPr lang="en-US"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91122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2406" y="-30830"/>
            <a:ext cx="12205250" cy="875686"/>
          </a:xfrm>
          <a:prstGeom prst="rect">
            <a:avLst/>
          </a:prstGeom>
        </p:spPr>
      </p:pic>
      <p:sp>
        <p:nvSpPr>
          <p:cNvPr id="6" name="TextBox 5"/>
          <p:cNvSpPr txBox="1"/>
          <p:nvPr/>
        </p:nvSpPr>
        <p:spPr>
          <a:xfrm>
            <a:off x="114119" y="55889"/>
            <a:ext cx="2545890" cy="523220"/>
          </a:xfrm>
          <a:prstGeom prst="rect">
            <a:avLst/>
          </a:prstGeom>
          <a:noFill/>
        </p:spPr>
        <p:txBody>
          <a:bodyPr wrap="none" rtlCol="0">
            <a:spAutoFit/>
          </a:bodyPr>
          <a:lstStyle/>
          <a:p>
            <a:r>
              <a:rPr lang="en-US" sz="2800" b="1" dirty="0" smtClean="0">
                <a:solidFill>
                  <a:schemeClr val="bg1"/>
                </a:solidFill>
                <a:latin typeface="Sakkal Majalla" panose="02000000000000000000" pitchFamily="2" charset="-78"/>
                <a:cs typeface="Sakkal Majalla" panose="02000000000000000000" pitchFamily="2" charset="-78"/>
              </a:rPr>
              <a:t>Critical Race Theory</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7" name="Rectangle 6"/>
          <p:cNvSpPr/>
          <p:nvPr/>
        </p:nvSpPr>
        <p:spPr>
          <a:xfrm>
            <a:off x="267973" y="2997275"/>
            <a:ext cx="11023274" cy="1938992"/>
          </a:xfrm>
          <a:prstGeom prst="rect">
            <a:avLst/>
          </a:prstGeom>
        </p:spPr>
        <p:txBody>
          <a:bodyPr wrap="square">
            <a:spAutoFit/>
          </a:bodyPr>
          <a:lstStyle/>
          <a:p>
            <a:r>
              <a:rPr lang="en-US" sz="2400" i="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Interest convergence </a:t>
            </a:r>
            <a:r>
              <a:rPr lang="en-US" sz="2400" i="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theory</a:t>
            </a:r>
          </a:p>
          <a:p>
            <a:r>
              <a:rPr lang="en-US" sz="2400" dirty="0">
                <a:latin typeface="Sakkal Majalla" panose="02000000000000000000" pitchFamily="2" charset="-78"/>
                <a:cs typeface="Sakkal Majalla" panose="02000000000000000000" pitchFamily="2" charset="-78"/>
              </a:rPr>
              <a:t>Grounded on the premise that people of color’s interest in achieving racial equality advances only when </a:t>
            </a:r>
            <a:r>
              <a:rPr lang="en-US" sz="2400" dirty="0" smtClean="0">
                <a:latin typeface="Sakkal Majalla" panose="02000000000000000000" pitchFamily="2" charset="-78"/>
                <a:cs typeface="Sakkal Majalla" panose="02000000000000000000" pitchFamily="2" charset="-78"/>
              </a:rPr>
              <a:t>those interests </a:t>
            </a:r>
            <a:r>
              <a:rPr lang="en-US" sz="2400" dirty="0">
                <a:latin typeface="Sakkal Majalla" panose="02000000000000000000" pitchFamily="2" charset="-78"/>
                <a:cs typeface="Sakkal Majalla" panose="02000000000000000000" pitchFamily="2" charset="-78"/>
              </a:rPr>
              <a:t>“converge” with the interests of those in power. Thus people of color in the United States make </a:t>
            </a:r>
            <a:r>
              <a:rPr lang="en-US" sz="2400" dirty="0" smtClean="0">
                <a:latin typeface="Sakkal Majalla" panose="02000000000000000000" pitchFamily="2" charset="-78"/>
                <a:cs typeface="Sakkal Majalla" panose="02000000000000000000" pitchFamily="2" charset="-78"/>
              </a:rPr>
              <a:t>significant, social</a:t>
            </a:r>
            <a:r>
              <a:rPr lang="en-US" sz="2400" dirty="0">
                <a:latin typeface="Sakkal Majalla" panose="02000000000000000000" pitchFamily="2" charset="-78"/>
                <a:cs typeface="Sakkal Majalla" panose="02000000000000000000" pitchFamily="2" charset="-78"/>
              </a:rPr>
              <a:t>, political and economic progress when their interests align with those in power and those </a:t>
            </a:r>
            <a:r>
              <a:rPr lang="en-US" sz="2400" dirty="0" smtClean="0">
                <a:latin typeface="Sakkal Majalla" panose="02000000000000000000" pitchFamily="2" charset="-78"/>
                <a:cs typeface="Sakkal Majalla" panose="02000000000000000000" pitchFamily="2" charset="-78"/>
              </a:rPr>
              <a:t>interests serve </a:t>
            </a:r>
            <a:r>
              <a:rPr lang="en-US" sz="2400" dirty="0">
                <a:latin typeface="Sakkal Majalla" panose="02000000000000000000" pitchFamily="2" charset="-78"/>
                <a:cs typeface="Sakkal Majalla" panose="02000000000000000000" pitchFamily="2" charset="-78"/>
              </a:rPr>
              <a:t>to benefit both groups. </a:t>
            </a:r>
          </a:p>
        </p:txBody>
      </p:sp>
      <p:sp>
        <p:nvSpPr>
          <p:cNvPr id="8" name="Rectangle 7"/>
          <p:cNvSpPr/>
          <p:nvPr/>
        </p:nvSpPr>
        <p:spPr>
          <a:xfrm>
            <a:off x="267973" y="5079618"/>
            <a:ext cx="11464493" cy="1723549"/>
          </a:xfrm>
          <a:prstGeom prst="rect">
            <a:avLst/>
          </a:prstGeom>
        </p:spPr>
        <p:txBody>
          <a:bodyPr wrap="square">
            <a:spAutoFit/>
          </a:bodyPr>
          <a:lstStyle/>
          <a:p>
            <a:pPr indent="-182880">
              <a:spcAft>
                <a:spcPts val="1200"/>
              </a:spcAft>
            </a:pPr>
            <a:r>
              <a:rPr lang="en-US" sz="2400" i="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Intersectionality</a:t>
            </a:r>
          </a:p>
          <a:p>
            <a:pPr>
              <a:spcAft>
                <a:spcPts val="1200"/>
              </a:spcAft>
            </a:pPr>
            <a:r>
              <a:rPr lang="en-US" sz="2400" dirty="0">
                <a:latin typeface="Sakkal Majalla" panose="02000000000000000000" pitchFamily="2" charset="-78"/>
                <a:cs typeface="Sakkal Majalla" panose="02000000000000000000" pitchFamily="2" charset="-78"/>
              </a:rPr>
              <a:t>Racial identity and (racism) intersect with other subordinate identities (such as gender, class, </a:t>
            </a:r>
            <a:r>
              <a:rPr lang="en-US" sz="2400" dirty="0" smtClean="0">
                <a:latin typeface="Sakkal Majalla" panose="02000000000000000000" pitchFamily="2" charset="-78"/>
                <a:cs typeface="Sakkal Majalla" panose="02000000000000000000" pitchFamily="2" charset="-78"/>
              </a:rPr>
              <a:t>religion</a:t>
            </a:r>
            <a:r>
              <a:rPr lang="en-US" sz="2400" dirty="0">
                <a:latin typeface="Sakkal Majalla" panose="02000000000000000000" pitchFamily="2" charset="-78"/>
                <a:cs typeface="Sakkal Majalla" panose="02000000000000000000" pitchFamily="2" charset="-78"/>
              </a:rPr>
              <a:t>, ability/disability, </a:t>
            </a:r>
            <a:r>
              <a:rPr lang="en-US" sz="2400" dirty="0" smtClean="0">
                <a:latin typeface="Sakkal Majalla" panose="02000000000000000000" pitchFamily="2" charset="-78"/>
                <a:cs typeface="Sakkal Majalla" panose="02000000000000000000" pitchFamily="2" charset="-78"/>
              </a:rPr>
              <a:t>and  </a:t>
            </a:r>
            <a:r>
              <a:rPr lang="en-US" sz="2400" dirty="0">
                <a:latin typeface="Sakkal Majalla" panose="02000000000000000000" pitchFamily="2" charset="-78"/>
                <a:cs typeface="Sakkal Majalla" panose="02000000000000000000" pitchFamily="2" charset="-78"/>
              </a:rPr>
              <a:t>sexual orientation) and forms of oppression (such as sexism, </a:t>
            </a:r>
            <a:r>
              <a:rPr lang="en-US" sz="2400" dirty="0" smtClean="0">
                <a:latin typeface="Sakkal Majalla" panose="02000000000000000000" pitchFamily="2" charset="-78"/>
                <a:cs typeface="Sakkal Majalla" panose="02000000000000000000" pitchFamily="2" charset="-78"/>
              </a:rPr>
              <a:t>homophobia</a:t>
            </a:r>
            <a:r>
              <a:rPr lang="en-US" sz="2400" dirty="0">
                <a:latin typeface="Sakkal Majalla" panose="02000000000000000000" pitchFamily="2" charset="-78"/>
                <a:cs typeface="Sakkal Majalla" panose="02000000000000000000" pitchFamily="2" charset="-78"/>
              </a:rPr>
              <a:t>, etc.) to influence People’s of Colors l</a:t>
            </a:r>
            <a:r>
              <a:rPr lang="en-US" sz="2400" dirty="0" smtClean="0">
                <a:latin typeface="Sakkal Majalla" panose="02000000000000000000" pitchFamily="2" charset="-78"/>
                <a:cs typeface="Sakkal Majalla" panose="02000000000000000000" pitchFamily="2" charset="-78"/>
              </a:rPr>
              <a:t>ived experiences.                                                                                                                                                                             </a:t>
            </a:r>
            <a:r>
              <a:rPr lang="en-US" sz="2000" dirty="0" err="1" smtClean="0">
                <a:latin typeface="Sakkal Majalla" panose="02000000000000000000" pitchFamily="2" charset="-78"/>
                <a:cs typeface="Sakkal Majalla" panose="02000000000000000000" pitchFamily="2" charset="-78"/>
              </a:rPr>
              <a:t>Brayboy</a:t>
            </a:r>
            <a:r>
              <a:rPr lang="en-US" sz="2000" dirty="0">
                <a:latin typeface="Sakkal Majalla" panose="02000000000000000000" pitchFamily="2" charset="-78"/>
                <a:cs typeface="Sakkal Majalla" panose="02000000000000000000" pitchFamily="2" charset="-78"/>
              </a:rPr>
              <a:t>, </a:t>
            </a:r>
            <a:r>
              <a:rPr lang="en-US" sz="2000" dirty="0" smtClean="0">
                <a:latin typeface="Sakkal Majalla" panose="02000000000000000000" pitchFamily="2" charset="-78"/>
                <a:cs typeface="Sakkal Majalla" panose="02000000000000000000" pitchFamily="2" charset="-78"/>
              </a:rPr>
              <a:t>2005</a:t>
            </a:r>
            <a:r>
              <a:rPr lang="en-US" sz="2000" dirty="0">
                <a:latin typeface="Sakkal Majalla" panose="02000000000000000000" pitchFamily="2" charset="-78"/>
                <a:cs typeface="Sakkal Majalla" panose="02000000000000000000" pitchFamily="2" charset="-78"/>
              </a:rPr>
              <a:t> </a:t>
            </a:r>
          </a:p>
        </p:txBody>
      </p:sp>
      <p:sp>
        <p:nvSpPr>
          <p:cNvPr id="9" name="Rectangle 8"/>
          <p:cNvSpPr/>
          <p:nvPr/>
        </p:nvSpPr>
        <p:spPr>
          <a:xfrm>
            <a:off x="0" y="1844478"/>
            <a:ext cx="9156881" cy="984885"/>
          </a:xfrm>
          <a:prstGeom prst="rect">
            <a:avLst/>
          </a:prstGeom>
        </p:spPr>
        <p:txBody>
          <a:bodyPr wrap="square">
            <a:spAutoFit/>
          </a:bodyPr>
          <a:lstStyle/>
          <a:p>
            <a:pPr marL="274320">
              <a:spcAft>
                <a:spcPts val="1200"/>
              </a:spcAft>
            </a:pPr>
            <a:r>
              <a:rPr lang="en-US" sz="2400" i="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The permanence of racism</a:t>
            </a:r>
          </a:p>
          <a:p>
            <a:pPr marL="274320">
              <a:spcAft>
                <a:spcPts val="1200"/>
              </a:spcAft>
            </a:pPr>
            <a:r>
              <a:rPr lang="en-US" sz="2400" dirty="0" smtClean="0">
                <a:latin typeface="Sakkal Majalla" panose="02000000000000000000" pitchFamily="2" charset="-78"/>
                <a:cs typeface="Sakkal Majalla" panose="02000000000000000000" pitchFamily="2" charset="-78"/>
              </a:rPr>
              <a:t>That </a:t>
            </a:r>
            <a:r>
              <a:rPr lang="en-US" sz="2400" dirty="0">
                <a:latin typeface="Sakkal Majalla" panose="02000000000000000000" pitchFamily="2" charset="-78"/>
                <a:cs typeface="Sakkal Majalla" panose="02000000000000000000" pitchFamily="2" charset="-78"/>
              </a:rPr>
              <a:t>racism is an endemic and permanent aspect of people of colors experience.</a:t>
            </a:r>
          </a:p>
        </p:txBody>
      </p:sp>
      <p:sp>
        <p:nvSpPr>
          <p:cNvPr id="11" name="TextBox 10"/>
          <p:cNvSpPr txBox="1"/>
          <p:nvPr/>
        </p:nvSpPr>
        <p:spPr>
          <a:xfrm>
            <a:off x="132528" y="1113834"/>
            <a:ext cx="3263899" cy="461665"/>
          </a:xfrm>
          <a:prstGeom prst="rect">
            <a:avLst/>
          </a:prstGeom>
          <a:noFill/>
        </p:spPr>
        <p:txBody>
          <a:bodyPr wrap="square" rtlCol="0">
            <a:spAutoFit/>
          </a:bodyPr>
          <a:lstStyle/>
          <a:p>
            <a:pPr algn="ctr"/>
            <a:r>
              <a:rPr lang="en-US" sz="2400" dirty="0">
                <a:latin typeface="Sakkal Majalla" panose="02000000000000000000" pitchFamily="2" charset="-78"/>
                <a:cs typeface="Sakkal Majalla" panose="02000000000000000000" pitchFamily="2" charset="-78"/>
              </a:rPr>
              <a:t>Tenets of Critical Race </a:t>
            </a:r>
            <a:r>
              <a:rPr lang="en-US" sz="2400" dirty="0" smtClean="0">
                <a:latin typeface="Sakkal Majalla" panose="02000000000000000000" pitchFamily="2" charset="-78"/>
                <a:cs typeface="Sakkal Majalla" panose="02000000000000000000" pitchFamily="2" charset="-78"/>
              </a:rPr>
              <a:t>Theory </a:t>
            </a:r>
            <a:endParaRPr lang="en-US" sz="2400" dirty="0">
              <a:latin typeface="Sakkal Majalla" panose="02000000000000000000" pitchFamily="2" charset="-78"/>
              <a:cs typeface="Sakkal Majalla" panose="02000000000000000000" pitchFamily="2" charset="-78"/>
            </a:endParaRPr>
          </a:p>
        </p:txBody>
      </p:sp>
      <p:sp>
        <p:nvSpPr>
          <p:cNvPr id="3" name="Rectangle 2"/>
          <p:cNvSpPr/>
          <p:nvPr/>
        </p:nvSpPr>
        <p:spPr>
          <a:xfrm>
            <a:off x="8921109" y="4607833"/>
            <a:ext cx="2247900" cy="400110"/>
          </a:xfrm>
          <a:prstGeom prst="rect">
            <a:avLst/>
          </a:prstGeom>
        </p:spPr>
        <p:txBody>
          <a:bodyPr wrap="square">
            <a:spAutoFit/>
          </a:bodyPr>
          <a:lstStyle/>
          <a:p>
            <a:pPr fontAlgn="base"/>
            <a:r>
              <a:rPr lang="en-US" sz="2000" dirty="0" smtClean="0">
                <a:latin typeface="Sakkal Majalla" panose="02000000000000000000" pitchFamily="2" charset="-78"/>
                <a:cs typeface="Sakkal Majalla" panose="02000000000000000000" pitchFamily="2" charset="-78"/>
              </a:rPr>
              <a:t>McCoy &amp; </a:t>
            </a:r>
            <a:r>
              <a:rPr lang="en-US" sz="2000" dirty="0" err="1" smtClean="0">
                <a:latin typeface="Sakkal Majalla" panose="02000000000000000000" pitchFamily="2" charset="-78"/>
                <a:cs typeface="Sakkal Majalla" panose="02000000000000000000" pitchFamily="2" charset="-78"/>
              </a:rPr>
              <a:t>Rodricks</a:t>
            </a:r>
            <a:r>
              <a:rPr lang="en-US" sz="2000" dirty="0" smtClean="0">
                <a:latin typeface="Sakkal Majalla" panose="02000000000000000000" pitchFamily="2" charset="-78"/>
                <a:cs typeface="Sakkal Majalla" panose="02000000000000000000" pitchFamily="2" charset="-78"/>
              </a:rPr>
              <a:t>, 2015</a:t>
            </a:r>
            <a:endParaRPr lang="en-US" sz="2000" b="0" i="0" dirty="0">
              <a:effectLst/>
              <a:latin typeface="Sakkal Majalla" panose="02000000000000000000" pitchFamily="2" charset="-78"/>
              <a:cs typeface="Sakkal Majalla" panose="02000000000000000000" pitchFamily="2" charset="-78"/>
            </a:endParaRPr>
          </a:p>
        </p:txBody>
      </p:sp>
      <p:sp>
        <p:nvSpPr>
          <p:cNvPr id="4" name="TextBox 3"/>
          <p:cNvSpPr txBox="1"/>
          <p:nvPr/>
        </p:nvSpPr>
        <p:spPr>
          <a:xfrm>
            <a:off x="2810616" y="1444368"/>
            <a:ext cx="973343" cy="400110"/>
          </a:xfrm>
          <a:prstGeom prst="rect">
            <a:avLst/>
          </a:prstGeom>
          <a:noFill/>
        </p:spPr>
        <p:txBody>
          <a:bodyPr wrap="none" rtlCol="0">
            <a:spAutoFit/>
          </a:bodyPr>
          <a:lstStyle/>
          <a:p>
            <a:r>
              <a:rPr lang="en-US" sz="2000" dirty="0" smtClean="0">
                <a:latin typeface="Sakkal Majalla" panose="02000000000000000000" pitchFamily="2" charset="-78"/>
                <a:cs typeface="Sakkal Majalla" panose="02000000000000000000" pitchFamily="2" charset="-78"/>
              </a:rPr>
              <a:t>Bell, 1995</a:t>
            </a:r>
            <a:endParaRPr lang="en-US" sz="20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284282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250" y="0"/>
            <a:ext cx="12205250" cy="862727"/>
          </a:xfrm>
          <a:prstGeom prst="rect">
            <a:avLst/>
          </a:prstGeom>
        </p:spPr>
      </p:pic>
      <p:sp>
        <p:nvSpPr>
          <p:cNvPr id="13" name="TextBox 12"/>
          <p:cNvSpPr txBox="1"/>
          <p:nvPr/>
        </p:nvSpPr>
        <p:spPr>
          <a:xfrm>
            <a:off x="92279" y="130959"/>
            <a:ext cx="5509451" cy="523220"/>
          </a:xfrm>
          <a:prstGeom prst="rect">
            <a:avLst/>
          </a:prstGeom>
          <a:noFill/>
        </p:spPr>
        <p:txBody>
          <a:bodyPr wrap="square" rtlCol="0">
            <a:spAutoFit/>
          </a:bodyPr>
          <a:lstStyle/>
          <a:p>
            <a:r>
              <a:rPr lang="en-US" sz="2800" b="1" dirty="0" smtClean="0">
                <a:solidFill>
                  <a:schemeClr val="bg1"/>
                </a:solidFill>
                <a:latin typeface="Sakkal Majalla" panose="02000000000000000000" pitchFamily="2" charset="-78"/>
                <a:cs typeface="Sakkal Majalla" panose="02000000000000000000" pitchFamily="2" charset="-78"/>
              </a:rPr>
              <a:t>Racial Microaggressions</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14" name="TextBox 13"/>
          <p:cNvSpPr txBox="1"/>
          <p:nvPr/>
        </p:nvSpPr>
        <p:spPr>
          <a:xfrm>
            <a:off x="143954" y="1203317"/>
            <a:ext cx="10915552" cy="461665"/>
          </a:xfrm>
          <a:prstGeom prst="rect">
            <a:avLst/>
          </a:prstGeom>
          <a:noFill/>
        </p:spPr>
        <p:txBody>
          <a:bodyPr wrap="square" rtlCol="0">
            <a:spAutoFit/>
          </a:bodyPr>
          <a:lstStyle/>
          <a:p>
            <a:r>
              <a:rPr lang="en-US" sz="2400" b="1" dirty="0">
                <a:solidFill>
                  <a:srgbClr val="203864"/>
                </a:solidFill>
                <a:latin typeface="Sakkal Majalla" panose="02000000000000000000" pitchFamily="2" charset="-78"/>
                <a:cs typeface="Sakkal Majalla" panose="02000000000000000000" pitchFamily="2" charset="-78"/>
              </a:rPr>
              <a:t>Microagrresssive behavior and White privilege combine to create campus climate that are not </a:t>
            </a:r>
            <a:r>
              <a:rPr lang="en-US" sz="2400" b="1" dirty="0" smtClean="0">
                <a:solidFill>
                  <a:srgbClr val="203864"/>
                </a:solidFill>
                <a:latin typeface="Sakkal Majalla" panose="02000000000000000000" pitchFamily="2" charset="-78"/>
                <a:cs typeface="Sakkal Majalla" panose="02000000000000000000" pitchFamily="2" charset="-78"/>
              </a:rPr>
              <a:t>exclusive.</a:t>
            </a:r>
            <a:endParaRPr lang="en-US" sz="2400" b="1" dirty="0">
              <a:solidFill>
                <a:srgbClr val="203864"/>
              </a:solidFill>
              <a:latin typeface="Sakkal Majalla" panose="02000000000000000000" pitchFamily="2" charset="-78"/>
              <a:cs typeface="Sakkal Majalla" panose="02000000000000000000" pitchFamily="2" charset="-78"/>
            </a:endParaRPr>
          </a:p>
        </p:txBody>
      </p:sp>
      <p:sp>
        <p:nvSpPr>
          <p:cNvPr id="15" name="TextBox 14"/>
          <p:cNvSpPr txBox="1"/>
          <p:nvPr/>
        </p:nvSpPr>
        <p:spPr>
          <a:xfrm>
            <a:off x="288337" y="2118241"/>
            <a:ext cx="3797835" cy="3477875"/>
          </a:xfrm>
          <a:prstGeom prst="rect">
            <a:avLst/>
          </a:prstGeom>
          <a:noFill/>
        </p:spPr>
        <p:txBody>
          <a:bodyPr wrap="none" rtlCol="0">
            <a:spAutoFit/>
          </a:bodyPr>
          <a:lstStyle/>
          <a:p>
            <a:r>
              <a:rPr lang="en-US" sz="2000" b="1" dirty="0">
                <a:latin typeface="Sakkal Majalla" panose="02000000000000000000" pitchFamily="2" charset="-78"/>
                <a:cs typeface="Sakkal Majalla" panose="02000000000000000000" pitchFamily="2" charset="-78"/>
              </a:rPr>
              <a:t>Taxonomy of microaggressions (Sue, 2007</a:t>
            </a:r>
            <a:r>
              <a:rPr lang="en-US" sz="2000" b="1" dirty="0" smtClean="0">
                <a:latin typeface="Sakkal Majalla" panose="02000000000000000000" pitchFamily="2" charset="-78"/>
                <a:cs typeface="Sakkal Majalla" panose="02000000000000000000" pitchFamily="2" charset="-78"/>
              </a:rPr>
              <a:t>)</a:t>
            </a:r>
            <a:endParaRPr lang="en-US" sz="2000" b="1" dirty="0">
              <a:latin typeface="Sakkal Majalla" panose="02000000000000000000" pitchFamily="2" charset="-78"/>
              <a:cs typeface="Sakkal Majalla" panose="02000000000000000000" pitchFamily="2" charset="-78"/>
            </a:endParaRPr>
          </a:p>
          <a:p>
            <a:r>
              <a:rPr lang="en-US" sz="2000" dirty="0">
                <a:latin typeface="Sakkal Majalla" panose="02000000000000000000" pitchFamily="2" charset="-78"/>
                <a:cs typeface="Sakkal Majalla" panose="02000000000000000000" pitchFamily="2" charset="-78"/>
              </a:rPr>
              <a:t>Themes </a:t>
            </a:r>
          </a:p>
          <a:p>
            <a:r>
              <a:rPr lang="en-US" sz="2000" dirty="0">
                <a:latin typeface="Sakkal Majalla" panose="02000000000000000000" pitchFamily="2" charset="-78"/>
                <a:cs typeface="Sakkal Majalla" panose="02000000000000000000" pitchFamily="2" charset="-78"/>
              </a:rPr>
              <a:t>Alien in one’s own land</a:t>
            </a:r>
          </a:p>
          <a:p>
            <a:r>
              <a:rPr lang="en-US" sz="2000" dirty="0">
                <a:latin typeface="Sakkal Majalla" panose="02000000000000000000" pitchFamily="2" charset="-78"/>
                <a:cs typeface="Sakkal Majalla" panose="02000000000000000000" pitchFamily="2" charset="-78"/>
              </a:rPr>
              <a:t>Ascription of intelligence</a:t>
            </a:r>
          </a:p>
          <a:p>
            <a:r>
              <a:rPr lang="en-US" sz="2000" dirty="0">
                <a:latin typeface="Sakkal Majalla" panose="02000000000000000000" pitchFamily="2" charset="-78"/>
                <a:cs typeface="Sakkal Majalla" panose="02000000000000000000" pitchFamily="2" charset="-78"/>
              </a:rPr>
              <a:t>Color blindness</a:t>
            </a:r>
          </a:p>
          <a:p>
            <a:r>
              <a:rPr lang="en-US" sz="2000" dirty="0">
                <a:latin typeface="Sakkal Majalla" panose="02000000000000000000" pitchFamily="2" charset="-78"/>
                <a:cs typeface="Sakkal Majalla" panose="02000000000000000000" pitchFamily="2" charset="-78"/>
              </a:rPr>
              <a:t>Criminality assumption</a:t>
            </a:r>
          </a:p>
          <a:p>
            <a:r>
              <a:rPr lang="en-US" sz="2000" dirty="0">
                <a:latin typeface="Sakkal Majalla" panose="02000000000000000000" pitchFamily="2" charset="-78"/>
                <a:cs typeface="Sakkal Majalla" panose="02000000000000000000" pitchFamily="2" charset="-78"/>
              </a:rPr>
              <a:t>Denial of individual racism</a:t>
            </a:r>
          </a:p>
          <a:p>
            <a:r>
              <a:rPr lang="en-US" sz="2000" dirty="0">
                <a:latin typeface="Sakkal Majalla" panose="02000000000000000000" pitchFamily="2" charset="-78"/>
                <a:cs typeface="Sakkal Majalla" panose="02000000000000000000" pitchFamily="2" charset="-78"/>
              </a:rPr>
              <a:t>Myth of meritocracy</a:t>
            </a:r>
          </a:p>
          <a:p>
            <a:r>
              <a:rPr lang="en-US" sz="2000" dirty="0">
                <a:latin typeface="Sakkal Majalla" panose="02000000000000000000" pitchFamily="2" charset="-78"/>
                <a:cs typeface="Sakkal Majalla" panose="02000000000000000000" pitchFamily="2" charset="-78"/>
              </a:rPr>
              <a:t>Pathologizing cultural values</a:t>
            </a:r>
          </a:p>
          <a:p>
            <a:r>
              <a:rPr lang="en-US" sz="2000" dirty="0">
                <a:latin typeface="Sakkal Majalla" panose="02000000000000000000" pitchFamily="2" charset="-78"/>
                <a:cs typeface="Sakkal Majalla" panose="02000000000000000000" pitchFamily="2" charset="-78"/>
              </a:rPr>
              <a:t>Second class status</a:t>
            </a:r>
          </a:p>
          <a:p>
            <a:r>
              <a:rPr lang="en-US" sz="2000" dirty="0">
                <a:latin typeface="Sakkal Majalla" panose="02000000000000000000" pitchFamily="2" charset="-78"/>
                <a:cs typeface="Sakkal Majalla" panose="02000000000000000000" pitchFamily="2" charset="-78"/>
              </a:rPr>
              <a:t>Environmental invalidation </a:t>
            </a:r>
          </a:p>
        </p:txBody>
      </p:sp>
      <p:sp>
        <p:nvSpPr>
          <p:cNvPr id="16" name="TextBox 15"/>
          <p:cNvSpPr txBox="1"/>
          <p:nvPr/>
        </p:nvSpPr>
        <p:spPr>
          <a:xfrm>
            <a:off x="4213172" y="2610683"/>
            <a:ext cx="7467600" cy="2492990"/>
          </a:xfrm>
          <a:prstGeom prst="rect">
            <a:avLst/>
          </a:prstGeom>
          <a:noFill/>
        </p:spPr>
        <p:txBody>
          <a:bodyPr wrap="square" rtlCol="0">
            <a:spAutoFit/>
          </a:bodyPr>
          <a:lstStyle/>
          <a:p>
            <a:pPr algn="ctr"/>
            <a:r>
              <a:rPr lang="en-US" sz="2400" b="1" dirty="0" smtClean="0">
                <a:solidFill>
                  <a:schemeClr val="tx1">
                    <a:lumMod val="65000"/>
                    <a:lumOff val="35000"/>
                  </a:schemeClr>
                </a:solidFill>
                <a:latin typeface="Sakkal Majalla" panose="02000000000000000000" pitchFamily="2" charset="-78"/>
                <a:cs typeface="Sakkal Majalla" panose="02000000000000000000" pitchFamily="2" charset="-78"/>
              </a:rPr>
              <a:t> </a:t>
            </a:r>
            <a:r>
              <a:rPr lang="en-US" sz="2400" b="1" dirty="0" smtClean="0">
                <a:latin typeface="Sakkal Majalla" panose="02000000000000000000" pitchFamily="2" charset="-78"/>
                <a:cs typeface="Sakkal Majalla" panose="02000000000000000000" pitchFamily="2" charset="-78"/>
              </a:rPr>
              <a:t>These appear in three forms</a:t>
            </a:r>
            <a:endParaRPr lang="en-US" sz="2400" dirty="0" smtClean="0">
              <a:latin typeface="Sakkal Majalla" panose="02000000000000000000" pitchFamily="2" charset="-78"/>
              <a:cs typeface="Sakkal Majalla" panose="02000000000000000000" pitchFamily="2" charset="-78"/>
            </a:endParaRPr>
          </a:p>
          <a:p>
            <a:pPr algn="ctr">
              <a:lnSpc>
                <a:spcPct val="150000"/>
              </a:lnSpc>
            </a:pPr>
            <a:r>
              <a:rPr lang="en-US" sz="2400" dirty="0" smtClean="0">
                <a:latin typeface="Sakkal Majalla" panose="02000000000000000000" pitchFamily="2" charset="-78"/>
                <a:cs typeface="Sakkal Majalla" panose="02000000000000000000" pitchFamily="2" charset="-78"/>
              </a:rPr>
              <a:t>Microassults – explicit racial degradation</a:t>
            </a:r>
          </a:p>
          <a:p>
            <a:pPr algn="ctr">
              <a:lnSpc>
                <a:spcPct val="150000"/>
              </a:lnSpc>
            </a:pPr>
            <a:r>
              <a:rPr lang="en-US" sz="2400" dirty="0" smtClean="0">
                <a:latin typeface="Sakkal Majalla" panose="02000000000000000000" pitchFamily="2" charset="-78"/>
                <a:cs typeface="Sakkal Majalla" panose="02000000000000000000" pitchFamily="2" charset="-78"/>
              </a:rPr>
              <a:t>Microinsults – deliberate but allow for anonymity</a:t>
            </a:r>
          </a:p>
          <a:p>
            <a:pPr algn="ctr">
              <a:lnSpc>
                <a:spcPct val="150000"/>
              </a:lnSpc>
            </a:pPr>
            <a:r>
              <a:rPr lang="en-US" sz="2400" dirty="0" smtClean="0">
                <a:latin typeface="Sakkal Majalla" panose="02000000000000000000" pitchFamily="2" charset="-78"/>
                <a:cs typeface="Sakkal Majalla" panose="02000000000000000000" pitchFamily="2" charset="-78"/>
              </a:rPr>
              <a:t>Microinvalidations – communication that exclude/negate feelings</a:t>
            </a:r>
          </a:p>
          <a:p>
            <a:pPr algn="ctr"/>
            <a:endParaRPr lang="en-US" sz="2400" dirty="0">
              <a:solidFill>
                <a:schemeClr val="tx1">
                  <a:lumMod val="65000"/>
                  <a:lumOff val="35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20858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nextCondLst>
                <p:cond evt="onClick" delay="0">
                  <p:tgtEl>
                    <p:spTgt spid="15"/>
                  </p:tgtEl>
                </p:cond>
              </p:nextCondLst>
            </p:seq>
          </p:childTnLst>
        </p:cTn>
      </p:par>
    </p:tnLst>
    <p:bldLst>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3250" y="1"/>
            <a:ext cx="12205250" cy="940894"/>
          </a:xfrm>
          <a:prstGeom prst="rect">
            <a:avLst/>
          </a:prstGeom>
        </p:spPr>
      </p:pic>
      <p:sp>
        <p:nvSpPr>
          <p:cNvPr id="2" name="Rectangle 1"/>
          <p:cNvSpPr/>
          <p:nvPr/>
        </p:nvSpPr>
        <p:spPr>
          <a:xfrm>
            <a:off x="3363369" y="1869014"/>
            <a:ext cx="8303114" cy="1938992"/>
          </a:xfrm>
          <a:prstGeom prst="rect">
            <a:avLst/>
          </a:prstGeom>
        </p:spPr>
        <p:txBody>
          <a:bodyPr wrap="square">
            <a:spAutoFit/>
          </a:bodyPr>
          <a:lstStyle/>
          <a:p>
            <a:r>
              <a:rPr lang="en-US" sz="2400" dirty="0">
                <a:latin typeface="Sakkal Majalla" panose="02000000000000000000" pitchFamily="2" charset="-78"/>
                <a:cs typeface="Sakkal Majalla" panose="02000000000000000000" pitchFamily="2" charset="-78"/>
              </a:rPr>
              <a:t>Color-blind ideology has discouraged honest discussion about race, and the discourse on diversity rarely addresses historical contexts for current-day racial dynamics. </a:t>
            </a:r>
            <a:endParaRPr lang="en-US" sz="2400" dirty="0" smtClean="0">
              <a:latin typeface="Sakkal Majalla" panose="02000000000000000000" pitchFamily="2" charset="-78"/>
              <a:cs typeface="Sakkal Majalla" panose="02000000000000000000" pitchFamily="2" charset="-78"/>
            </a:endParaRPr>
          </a:p>
          <a:p>
            <a:endParaRPr lang="en-US" sz="2400" dirty="0">
              <a:latin typeface="Sakkal Majalla" panose="02000000000000000000" pitchFamily="2" charset="-78"/>
              <a:cs typeface="Sakkal Majalla" panose="02000000000000000000" pitchFamily="2" charset="-78"/>
            </a:endParaRPr>
          </a:p>
          <a:p>
            <a:r>
              <a:rPr lang="en-US" sz="2400" dirty="0" smtClean="0">
                <a:latin typeface="Sakkal Majalla" panose="02000000000000000000" pitchFamily="2" charset="-78"/>
                <a:cs typeface="Sakkal Majalla" panose="02000000000000000000" pitchFamily="2" charset="-78"/>
              </a:rPr>
              <a:t>Further</a:t>
            </a:r>
            <a:r>
              <a:rPr lang="en-US" sz="2400" dirty="0">
                <a:latin typeface="Sakkal Majalla" panose="02000000000000000000" pitchFamily="2" charset="-78"/>
                <a:cs typeface="Sakkal Majalla" panose="02000000000000000000" pitchFamily="2" charset="-78"/>
              </a:rPr>
              <a:t>, </a:t>
            </a:r>
            <a:r>
              <a:rPr lang="en-US" sz="2400" b="1" u="sng" dirty="0">
                <a:solidFill>
                  <a:srgbClr val="002060"/>
                </a:solidFill>
                <a:latin typeface="Sakkal Majalla" panose="02000000000000000000" pitchFamily="2" charset="-78"/>
                <a:cs typeface="Sakkal Majalla" panose="02000000000000000000" pitchFamily="2" charset="-78"/>
              </a:rPr>
              <a:t>many of us do not have a lot experience thinking very deeply about race</a:t>
            </a:r>
            <a:r>
              <a:rPr lang="en-US" sz="2400" dirty="0">
                <a:latin typeface="Sakkal Majalla" panose="02000000000000000000" pitchFamily="2" charset="-78"/>
                <a:cs typeface="Sakkal Majalla" panose="02000000000000000000" pitchFamily="2" charset="-78"/>
              </a:rPr>
              <a:t>, much less talking or teaching students about race and racism.</a:t>
            </a:r>
          </a:p>
        </p:txBody>
      </p:sp>
      <p:sp>
        <p:nvSpPr>
          <p:cNvPr id="3" name="TextBox 2"/>
          <p:cNvSpPr txBox="1"/>
          <p:nvPr/>
        </p:nvSpPr>
        <p:spPr>
          <a:xfrm>
            <a:off x="105874" y="208569"/>
            <a:ext cx="6035040" cy="461665"/>
          </a:xfrm>
          <a:prstGeom prst="rect">
            <a:avLst/>
          </a:prstGeom>
          <a:noFill/>
        </p:spPr>
        <p:txBody>
          <a:bodyPr wrap="square" rtlCol="0">
            <a:spAutoFit/>
          </a:bodyPr>
          <a:lstStyle/>
          <a:p>
            <a:r>
              <a:rPr lang="en-US" sz="2400" b="1" dirty="0" smtClean="0">
                <a:solidFill>
                  <a:schemeClr val="bg1"/>
                </a:solidFill>
                <a:latin typeface="Sakkal Majalla" panose="02000000000000000000" pitchFamily="2" charset="-78"/>
                <a:cs typeface="Sakkal Majalla" panose="02000000000000000000" pitchFamily="2" charset="-78"/>
              </a:rPr>
              <a:t>Colorblind ideology</a:t>
            </a:r>
            <a:endParaRPr lang="en-US" sz="2400" b="1" dirty="0">
              <a:solidFill>
                <a:schemeClr val="bg1"/>
              </a:solidFill>
              <a:latin typeface="Sakkal Majalla" panose="02000000000000000000" pitchFamily="2" charset="-78"/>
              <a:cs typeface="Sakkal Majalla" panose="02000000000000000000" pitchFamily="2" charset="-78"/>
            </a:endParaRPr>
          </a:p>
        </p:txBody>
      </p:sp>
      <p:sp>
        <p:nvSpPr>
          <p:cNvPr id="4" name="Rectangle 3"/>
          <p:cNvSpPr/>
          <p:nvPr/>
        </p:nvSpPr>
        <p:spPr>
          <a:xfrm>
            <a:off x="581693" y="571562"/>
            <a:ext cx="3039615" cy="369332"/>
          </a:xfrm>
          <a:prstGeom prst="rect">
            <a:avLst/>
          </a:prstGeom>
        </p:spPr>
        <p:txBody>
          <a:bodyPr wrap="none">
            <a:spAutoFit/>
          </a:bodyPr>
          <a:lstStyle/>
          <a:p>
            <a:r>
              <a:rPr lang="en-US" i="1" dirty="0" smtClean="0">
                <a:solidFill>
                  <a:schemeClr val="bg1"/>
                </a:solidFill>
                <a:latin typeface="Sakkal Majalla" panose="02000000000000000000" pitchFamily="2" charset="-78"/>
                <a:cs typeface="Sakkal Majalla" panose="02000000000000000000" pitchFamily="2" charset="-78"/>
              </a:rPr>
              <a:t>Kirwan Institute Research Report,  </a:t>
            </a:r>
            <a:r>
              <a:rPr lang="en-US" i="1" dirty="0">
                <a:solidFill>
                  <a:schemeClr val="bg1"/>
                </a:solidFill>
                <a:latin typeface="Sakkal Majalla" panose="02000000000000000000" pitchFamily="2" charset="-78"/>
                <a:cs typeface="Sakkal Majalla" panose="02000000000000000000" pitchFamily="2" charset="-78"/>
              </a:rPr>
              <a:t>2015</a:t>
            </a:r>
          </a:p>
        </p:txBody>
      </p:sp>
      <p:sp>
        <p:nvSpPr>
          <p:cNvPr id="9" name="Rectangle 8"/>
          <p:cNvSpPr/>
          <p:nvPr/>
        </p:nvSpPr>
        <p:spPr>
          <a:xfrm>
            <a:off x="200478" y="1055918"/>
            <a:ext cx="11077122" cy="461665"/>
          </a:xfrm>
          <a:prstGeom prst="rect">
            <a:avLst/>
          </a:prstGeom>
        </p:spPr>
        <p:txBody>
          <a:bodyPr wrap="square">
            <a:spAutoFit/>
          </a:bodyPr>
          <a:lstStyle/>
          <a:p>
            <a:r>
              <a:rPr lang="en-US" sz="2400" dirty="0" smtClean="0">
                <a:latin typeface="Sakkal Majalla" panose="02000000000000000000" pitchFamily="2" charset="-78"/>
                <a:cs typeface="Sakkal Majalla" panose="02000000000000000000" pitchFamily="2" charset="-78"/>
              </a:rPr>
              <a:t>Racial colorblindness entails opposition to racial categories and categorical social perception.  </a:t>
            </a:r>
            <a:endParaRPr lang="en-US" sz="2400" dirty="0">
              <a:latin typeface="Sakkal Majalla" panose="02000000000000000000" pitchFamily="2" charset="-78"/>
              <a:cs typeface="Sakkal Majalla" panose="02000000000000000000" pitchFamily="2" charset="-78"/>
            </a:endParaRPr>
          </a:p>
        </p:txBody>
      </p:sp>
      <p:pic>
        <p:nvPicPr>
          <p:cNvPr id="10" name="Picture 9"/>
          <p:cNvPicPr>
            <a:picLocks noChangeAspect="1"/>
          </p:cNvPicPr>
          <p:nvPr/>
        </p:nvPicPr>
        <p:blipFill>
          <a:blip r:embed="rId3"/>
          <a:stretch>
            <a:fillRect/>
          </a:stretch>
        </p:blipFill>
        <p:spPr>
          <a:xfrm>
            <a:off x="433989" y="2159876"/>
            <a:ext cx="2689180" cy="3296261"/>
          </a:xfrm>
          <a:prstGeom prst="rect">
            <a:avLst/>
          </a:prstGeom>
          <a:ln>
            <a:solidFill>
              <a:schemeClr val="accent1"/>
            </a:solidFill>
          </a:ln>
        </p:spPr>
      </p:pic>
      <p:pic>
        <p:nvPicPr>
          <p:cNvPr id="11" name="Picture 10"/>
          <p:cNvPicPr>
            <a:picLocks noChangeAspect="1"/>
          </p:cNvPicPr>
          <p:nvPr/>
        </p:nvPicPr>
        <p:blipFill>
          <a:blip r:embed="rId4"/>
          <a:stretch>
            <a:fillRect/>
          </a:stretch>
        </p:blipFill>
        <p:spPr>
          <a:xfrm>
            <a:off x="1053412" y="5575738"/>
            <a:ext cx="1619312" cy="1034561"/>
          </a:xfrm>
          <a:prstGeom prst="rect">
            <a:avLst/>
          </a:prstGeom>
        </p:spPr>
      </p:pic>
      <p:sp>
        <p:nvSpPr>
          <p:cNvPr id="13" name="TextBox 12"/>
          <p:cNvSpPr txBox="1"/>
          <p:nvPr/>
        </p:nvSpPr>
        <p:spPr>
          <a:xfrm>
            <a:off x="3363369" y="4052244"/>
            <a:ext cx="7436010" cy="1938992"/>
          </a:xfrm>
          <a:prstGeom prst="rect">
            <a:avLst/>
          </a:prstGeom>
          <a:noFill/>
        </p:spPr>
        <p:txBody>
          <a:bodyPr wrap="square" rtlCol="0">
            <a:spAutoFit/>
          </a:bodyPr>
          <a:lstStyle/>
          <a:p>
            <a:r>
              <a:rPr lang="en-US" sz="2400" b="1" dirty="0" smtClean="0">
                <a:solidFill>
                  <a:srgbClr val="002060"/>
                </a:solidFill>
                <a:latin typeface="Sakkal Majalla" panose="02000000000000000000" pitchFamily="2" charset="-78"/>
                <a:cs typeface="Sakkal Majalla" panose="02000000000000000000" pitchFamily="2" charset="-78"/>
              </a:rPr>
              <a:t>Four </a:t>
            </a:r>
            <a:r>
              <a:rPr lang="en-US" sz="2400" b="1" dirty="0">
                <a:solidFill>
                  <a:srgbClr val="002060"/>
                </a:solidFill>
                <a:latin typeface="Sakkal Majalla" panose="02000000000000000000" pitchFamily="2" charset="-78"/>
                <a:cs typeface="Sakkal Majalla" panose="02000000000000000000" pitchFamily="2" charset="-78"/>
              </a:rPr>
              <a:t>beliefs associated with Color-blind </a:t>
            </a:r>
            <a:r>
              <a:rPr lang="en-US" sz="2400" b="1" dirty="0" smtClean="0">
                <a:solidFill>
                  <a:srgbClr val="002060"/>
                </a:solidFill>
                <a:latin typeface="Sakkal Majalla" panose="02000000000000000000" pitchFamily="2" charset="-78"/>
                <a:cs typeface="Sakkal Majalla" panose="02000000000000000000" pitchFamily="2" charset="-78"/>
              </a:rPr>
              <a:t>environments</a:t>
            </a:r>
            <a:endParaRPr lang="en-US" sz="2400" dirty="0">
              <a:solidFill>
                <a:prstClr val="black"/>
              </a:solidFill>
              <a:latin typeface="Sakkal Majalla" panose="02000000000000000000" pitchFamily="2" charset="-78"/>
              <a:cs typeface="Sakkal Majalla" panose="02000000000000000000" pitchFamily="2" charset="-78"/>
            </a:endParaRPr>
          </a:p>
          <a:p>
            <a:pPr marL="285750" indent="-285750">
              <a:buFont typeface="Arial"/>
              <a:buChar char="•"/>
            </a:pPr>
            <a:r>
              <a:rPr lang="en-US" sz="2400" dirty="0">
                <a:solidFill>
                  <a:prstClr val="black"/>
                </a:solidFill>
                <a:latin typeface="Sakkal Majalla" panose="02000000000000000000" pitchFamily="2" charset="-78"/>
                <a:cs typeface="Sakkal Majalla" panose="02000000000000000000" pitchFamily="2" charset="-78"/>
              </a:rPr>
              <a:t>Racial groups receive </a:t>
            </a:r>
            <a:r>
              <a:rPr lang="en-US" sz="2400" dirty="0" smtClean="0">
                <a:solidFill>
                  <a:prstClr val="black"/>
                </a:solidFill>
                <a:latin typeface="Sakkal Majalla" panose="02000000000000000000" pitchFamily="2" charset="-78"/>
                <a:cs typeface="Sakkal Majalla" panose="02000000000000000000" pitchFamily="2" charset="-78"/>
              </a:rPr>
              <a:t>privileges </a:t>
            </a:r>
            <a:r>
              <a:rPr lang="en-US" sz="2400" dirty="0">
                <a:solidFill>
                  <a:prstClr val="black"/>
                </a:solidFill>
                <a:latin typeface="Sakkal Majalla" panose="02000000000000000000" pitchFamily="2" charset="-78"/>
                <a:cs typeface="Sakkal Majalla" panose="02000000000000000000" pitchFamily="2" charset="-78"/>
              </a:rPr>
              <a:t>based on merit</a:t>
            </a:r>
          </a:p>
          <a:p>
            <a:pPr marL="285750" indent="-285750">
              <a:buFont typeface="Arial"/>
              <a:buChar char="•"/>
            </a:pPr>
            <a:r>
              <a:rPr lang="en-US" sz="2400" dirty="0">
                <a:solidFill>
                  <a:prstClr val="black"/>
                </a:solidFill>
                <a:latin typeface="Sakkal Majalla" panose="02000000000000000000" pitchFamily="2" charset="-78"/>
                <a:cs typeface="Sakkal Majalla" panose="02000000000000000000" pitchFamily="2" charset="-78"/>
              </a:rPr>
              <a:t>Most people do not care or pay attention to race</a:t>
            </a:r>
          </a:p>
          <a:p>
            <a:pPr marL="285750" indent="-285750">
              <a:buFont typeface="Arial"/>
              <a:buChar char="•"/>
            </a:pPr>
            <a:r>
              <a:rPr lang="en-US" sz="2400" dirty="0">
                <a:solidFill>
                  <a:prstClr val="black"/>
                </a:solidFill>
                <a:latin typeface="Sakkal Majalla" panose="02000000000000000000" pitchFamily="2" charset="-78"/>
                <a:cs typeface="Sakkal Majalla" panose="02000000000000000000" pitchFamily="2" charset="-78"/>
              </a:rPr>
              <a:t>Patterns of social inequity are the result of cultural deficits of individuals</a:t>
            </a:r>
          </a:p>
          <a:p>
            <a:pPr marL="285750" indent="-285750">
              <a:buFont typeface="Arial"/>
              <a:buChar char="•"/>
            </a:pPr>
            <a:r>
              <a:rPr lang="en-US" sz="2400" dirty="0">
                <a:solidFill>
                  <a:prstClr val="black"/>
                </a:solidFill>
                <a:latin typeface="Sakkal Majalla" panose="02000000000000000000" pitchFamily="2" charset="-78"/>
                <a:cs typeface="Sakkal Majalla" panose="02000000000000000000" pitchFamily="2" charset="-78"/>
              </a:rPr>
              <a:t>No systemic attention needs to be given to any existing inequities</a:t>
            </a:r>
          </a:p>
        </p:txBody>
      </p:sp>
      <p:sp>
        <p:nvSpPr>
          <p:cNvPr id="14" name="Rectangle 13"/>
          <p:cNvSpPr/>
          <p:nvPr/>
        </p:nvSpPr>
        <p:spPr>
          <a:xfrm>
            <a:off x="105874" y="6406734"/>
            <a:ext cx="4297395" cy="646331"/>
          </a:xfrm>
          <a:prstGeom prst="rect">
            <a:avLst/>
          </a:prstGeom>
        </p:spPr>
        <p:txBody>
          <a:bodyPr wrap="none">
            <a:spAutoFit/>
          </a:bodyPr>
          <a:lstStyle/>
          <a:p>
            <a:r>
              <a:rPr lang="en-US" dirty="0">
                <a:hlinkClick r:id="rId5"/>
              </a:rPr>
              <a:t>http://</a:t>
            </a:r>
            <a:r>
              <a:rPr lang="en-US" dirty="0" smtClean="0">
                <a:hlinkClick r:id="rId5"/>
              </a:rPr>
              <a:t>www.whitenessproject.org/checkbox</a:t>
            </a:r>
            <a:endParaRPr lang="en-US" dirty="0" smtClean="0"/>
          </a:p>
          <a:p>
            <a:endParaRPr lang="en-US" dirty="0"/>
          </a:p>
        </p:txBody>
      </p:sp>
    </p:spTree>
    <p:extLst>
      <p:ext uri="{BB962C8B-B14F-4D97-AF65-F5344CB8AC3E}">
        <p14:creationId xmlns:p14="http://schemas.microsoft.com/office/powerpoint/2010/main" val="3248105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nextCondLst>
                <p:cond evt="onClick" delay="0">
                  <p:tgtEl>
                    <p:spTgt spid="4"/>
                  </p:tgtEl>
                </p:cond>
              </p:nextCondLst>
            </p:seq>
          </p:childTnLst>
        </p:cTn>
      </p:par>
    </p:tnLst>
    <p:bldLst>
      <p:bldP spid="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9834"/>
            <a:ext cx="12205250" cy="806444"/>
          </a:xfrm>
          <a:prstGeom prst="rect">
            <a:avLst/>
          </a:prstGeom>
        </p:spPr>
      </p:pic>
      <p:sp>
        <p:nvSpPr>
          <p:cNvPr id="3" name="TextBox 2"/>
          <p:cNvSpPr txBox="1"/>
          <p:nvPr/>
        </p:nvSpPr>
        <p:spPr>
          <a:xfrm>
            <a:off x="190500" y="152954"/>
            <a:ext cx="1999265" cy="523220"/>
          </a:xfrm>
          <a:prstGeom prst="rect">
            <a:avLst/>
          </a:prstGeom>
          <a:noFill/>
        </p:spPr>
        <p:txBody>
          <a:bodyPr wrap="none" rtlCol="0">
            <a:spAutoFit/>
          </a:bodyPr>
          <a:lstStyle/>
          <a:p>
            <a:r>
              <a:rPr lang="en-US" sz="2800" b="1" dirty="0" smtClean="0">
                <a:solidFill>
                  <a:schemeClr val="bg1"/>
                </a:solidFill>
                <a:latin typeface="Sakkal Majalla" panose="02000000000000000000" pitchFamily="2" charset="-78"/>
                <a:cs typeface="Sakkal Majalla" panose="02000000000000000000" pitchFamily="2" charset="-78"/>
              </a:rPr>
              <a:t>White Privilege</a:t>
            </a:r>
            <a:endParaRPr lang="en-US" sz="2800" b="1" dirty="0">
              <a:solidFill>
                <a:schemeClr val="bg1"/>
              </a:solidFill>
              <a:latin typeface="Sakkal Majalla" panose="02000000000000000000" pitchFamily="2" charset="-78"/>
              <a:cs typeface="Sakkal Majalla" panose="02000000000000000000" pitchFamily="2" charset="-78"/>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920" y="3511971"/>
            <a:ext cx="2258201" cy="2599121"/>
          </a:xfrm>
          <a:prstGeom prst="rect">
            <a:avLst/>
          </a:prstGeom>
        </p:spPr>
      </p:pic>
      <p:sp>
        <p:nvSpPr>
          <p:cNvPr id="7" name="TextBox 6"/>
          <p:cNvSpPr txBox="1"/>
          <p:nvPr/>
        </p:nvSpPr>
        <p:spPr>
          <a:xfrm>
            <a:off x="505407" y="931845"/>
            <a:ext cx="8893781" cy="461665"/>
          </a:xfrm>
          <a:prstGeom prst="rect">
            <a:avLst/>
          </a:prstGeom>
          <a:noFill/>
        </p:spPr>
        <p:txBody>
          <a:bodyPr wrap="none" rtlCol="0">
            <a:spAutoFit/>
          </a:bodyPr>
          <a:lstStyle/>
          <a:p>
            <a:r>
              <a:rPr lang="en-US" sz="2400" b="1" dirty="0" smtClean="0">
                <a:latin typeface="Sakkal Majalla" panose="02000000000000000000" pitchFamily="2" charset="-78"/>
                <a:cs typeface="Sakkal Majalla" panose="02000000000000000000" pitchFamily="2" charset="-78"/>
              </a:rPr>
              <a:t>“Coming to terms with white privilege is not about blame, shame or guilt.” </a:t>
            </a:r>
            <a:r>
              <a:rPr lang="en-US" b="1" dirty="0" smtClean="0">
                <a:latin typeface="Sakkal Majalla" panose="02000000000000000000" pitchFamily="2" charset="-78"/>
                <a:cs typeface="Sakkal Majalla" panose="02000000000000000000" pitchFamily="2" charset="-78"/>
              </a:rPr>
              <a:t>McIntosh, 1992</a:t>
            </a:r>
            <a:endParaRPr lang="en-US" b="1" dirty="0">
              <a:latin typeface="Sakkal Majalla" panose="02000000000000000000" pitchFamily="2" charset="-78"/>
              <a:cs typeface="Sakkal Majalla" panose="02000000000000000000" pitchFamily="2" charset="-78"/>
            </a:endParaRPr>
          </a:p>
        </p:txBody>
      </p:sp>
      <p:sp>
        <p:nvSpPr>
          <p:cNvPr id="9" name="TextBox 8"/>
          <p:cNvSpPr txBox="1"/>
          <p:nvPr/>
        </p:nvSpPr>
        <p:spPr>
          <a:xfrm>
            <a:off x="2925860" y="3703536"/>
            <a:ext cx="8388526" cy="1107996"/>
          </a:xfrm>
          <a:prstGeom prst="rect">
            <a:avLst/>
          </a:prstGeom>
          <a:noFill/>
        </p:spPr>
        <p:txBody>
          <a:bodyPr wrap="square" rtlCol="0">
            <a:spAutoFit/>
          </a:bodyPr>
          <a:lstStyle/>
          <a:p>
            <a:r>
              <a:rPr lang="en-US" sz="2400" b="1" smtClean="0">
                <a:latin typeface="Sakkal Majalla" panose="02000000000000000000" pitchFamily="2" charset="-78"/>
                <a:cs typeface="Sakkal Majalla" panose="02000000000000000000" pitchFamily="2" charset="-78"/>
              </a:rPr>
              <a:t>“A racially cognizant sense of Whiteness encompasses an understanding of guilt, power and privilege yet avoids the paralysis and victim perspectives...”</a:t>
            </a:r>
          </a:p>
          <a:p>
            <a:r>
              <a:rPr lang="en-US" b="1" smtClean="0">
                <a:latin typeface="Sakkal Majalla" panose="02000000000000000000" pitchFamily="2" charset="-78"/>
                <a:cs typeface="Sakkal Majalla" panose="02000000000000000000" pitchFamily="2" charset="-78"/>
              </a:rPr>
              <a:t>							Reason and Evans, 2007</a:t>
            </a:r>
            <a:endParaRPr lang="en-US" b="1" dirty="0">
              <a:latin typeface="Sakkal Majalla" panose="02000000000000000000" pitchFamily="2" charset="-78"/>
              <a:cs typeface="Sakkal Majalla" panose="02000000000000000000" pitchFamily="2" charset="-78"/>
            </a:endParaRPr>
          </a:p>
        </p:txBody>
      </p:sp>
      <p:sp>
        <p:nvSpPr>
          <p:cNvPr id="10" name="TextBox 9"/>
          <p:cNvSpPr txBox="1"/>
          <p:nvPr/>
        </p:nvSpPr>
        <p:spPr>
          <a:xfrm>
            <a:off x="505407" y="1838679"/>
            <a:ext cx="9700391" cy="1200329"/>
          </a:xfrm>
          <a:prstGeom prst="rect">
            <a:avLst/>
          </a:prstGeom>
          <a:noFill/>
        </p:spPr>
        <p:txBody>
          <a:bodyPr wrap="square" rtlCol="0">
            <a:spAutoFit/>
          </a:bodyPr>
          <a:lstStyle/>
          <a:p>
            <a:r>
              <a:rPr lang="en-US" sz="2400" b="1" dirty="0" smtClean="0">
                <a:latin typeface="Sakkal Majalla" panose="02000000000000000000" pitchFamily="2" charset="-78"/>
                <a:cs typeface="Sakkal Majalla" panose="02000000000000000000" pitchFamily="2" charset="-78"/>
              </a:rPr>
              <a:t>White ignorance is not only about “not knowing what one does not know”, but also involves “a passion for ignorance” when it comes to learning difficult knowledge that challenges ones moral self… </a:t>
            </a:r>
            <a:r>
              <a:rPr lang="en-US" b="1" dirty="0" smtClean="0">
                <a:latin typeface="Sakkal Majalla" panose="02000000000000000000" pitchFamily="2" charset="-78"/>
                <a:cs typeface="Sakkal Majalla" panose="02000000000000000000" pitchFamily="2" charset="-78"/>
              </a:rPr>
              <a:t>Applebaum, 2008</a:t>
            </a:r>
            <a:endParaRPr lang="en-US" b="1" dirty="0">
              <a:latin typeface="Sakkal Majalla" panose="02000000000000000000" pitchFamily="2" charset="-78"/>
              <a:cs typeface="Sakkal Majalla" panose="02000000000000000000" pitchFamily="2" charset="-78"/>
            </a:endParaRPr>
          </a:p>
        </p:txBody>
      </p:sp>
      <p:sp>
        <p:nvSpPr>
          <p:cNvPr id="11" name="TextBox 10"/>
          <p:cNvSpPr txBox="1"/>
          <p:nvPr/>
        </p:nvSpPr>
        <p:spPr>
          <a:xfrm>
            <a:off x="3077144" y="5565493"/>
            <a:ext cx="7724864" cy="461665"/>
          </a:xfrm>
          <a:prstGeom prst="rect">
            <a:avLst/>
          </a:prstGeom>
          <a:noFill/>
        </p:spPr>
        <p:txBody>
          <a:bodyPr wrap="square" rtlCol="0">
            <a:spAutoFit/>
          </a:bodyPr>
          <a:lstStyle/>
          <a:p>
            <a:r>
              <a:rPr lang="en-US" sz="2400" b="1" dirty="0" smtClean="0">
                <a:latin typeface="Sakkal Majalla" panose="02000000000000000000" pitchFamily="2" charset="-78"/>
                <a:cs typeface="Sakkal Majalla" panose="02000000000000000000" pitchFamily="2" charset="-78"/>
              </a:rPr>
              <a:t>“We live in a condition where racism thrives absent of racists.” </a:t>
            </a:r>
            <a:r>
              <a:rPr lang="en-US" b="1" dirty="0" smtClean="0">
                <a:latin typeface="Sakkal Majalla" panose="02000000000000000000" pitchFamily="2" charset="-78"/>
                <a:cs typeface="Sakkal Majalla" panose="02000000000000000000" pitchFamily="2" charset="-78"/>
              </a:rPr>
              <a:t>Leonardo, 2009 </a:t>
            </a:r>
            <a:endParaRPr lang="en-US"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26129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6125" y="2728260"/>
            <a:ext cx="11366500" cy="1508105"/>
          </a:xfrm>
          <a:prstGeom prst="rect">
            <a:avLst/>
          </a:prstGeom>
          <a:noFill/>
        </p:spPr>
        <p:txBody>
          <a:bodyPr wrap="square" rtlCol="0">
            <a:spAutoFit/>
          </a:bodyPr>
          <a:lstStyle/>
          <a:p>
            <a:r>
              <a:rPr lang="en-US" sz="3600" dirty="0" smtClean="0">
                <a:latin typeface="Sakkal Majalla" panose="02000000000000000000" pitchFamily="2" charset="-78"/>
                <a:cs typeface="Sakkal Majalla" panose="02000000000000000000" pitchFamily="2" charset="-78"/>
              </a:rPr>
              <a:t>Let’s then engage in ally work with those faculty, staff and administrators that</a:t>
            </a:r>
          </a:p>
          <a:p>
            <a:r>
              <a:rPr lang="en-US" dirty="0" smtClean="0"/>
              <a:t> </a:t>
            </a:r>
            <a:r>
              <a:rPr lang="en-US" sz="2800" dirty="0" smtClean="0">
                <a:latin typeface="Sakkal Majalla" panose="02000000000000000000" pitchFamily="2" charset="-78"/>
                <a:cs typeface="Sakkal Majalla" panose="02000000000000000000" pitchFamily="2" charset="-78"/>
              </a:rPr>
              <a:t>“have their feet in the worlds of both the dominant and the oppressed…They need to listen, speak up, or to absent the discussion</a:t>
            </a:r>
            <a:r>
              <a:rPr lang="en-US" sz="2400" i="1" dirty="0" smtClean="0">
                <a:latin typeface="Sakkal Majalla" panose="02000000000000000000" pitchFamily="2" charset="-78"/>
                <a:cs typeface="Sakkal Majalla" panose="02000000000000000000" pitchFamily="2" charset="-78"/>
              </a:rPr>
              <a:t>…”Patton and Bondi, 2015</a:t>
            </a:r>
            <a:endParaRPr lang="en-US" sz="2400" i="1" dirty="0">
              <a:latin typeface="Sakkal Majalla" panose="02000000000000000000" pitchFamily="2" charset="-78"/>
              <a:cs typeface="Sakkal Majalla" panose="02000000000000000000" pitchFamily="2" charset="-78"/>
            </a:endParaRPr>
          </a:p>
        </p:txBody>
      </p:sp>
      <p:pic>
        <p:nvPicPr>
          <p:cNvPr id="4" name="Picture 3"/>
          <p:cNvPicPr>
            <a:picLocks noChangeAspect="1"/>
          </p:cNvPicPr>
          <p:nvPr/>
        </p:nvPicPr>
        <p:blipFill>
          <a:blip r:embed="rId2"/>
          <a:stretch>
            <a:fillRect/>
          </a:stretch>
        </p:blipFill>
        <p:spPr>
          <a:xfrm>
            <a:off x="-13250" y="0"/>
            <a:ext cx="12205250" cy="1072989"/>
          </a:xfrm>
          <a:prstGeom prst="rect">
            <a:avLst/>
          </a:prstGeom>
        </p:spPr>
      </p:pic>
      <p:sp>
        <p:nvSpPr>
          <p:cNvPr id="5" name="Rectangle 4"/>
          <p:cNvSpPr/>
          <p:nvPr/>
        </p:nvSpPr>
        <p:spPr>
          <a:xfrm>
            <a:off x="244467" y="244106"/>
            <a:ext cx="4445448" cy="584775"/>
          </a:xfrm>
          <a:prstGeom prst="rect">
            <a:avLst/>
          </a:prstGeom>
        </p:spPr>
        <p:txBody>
          <a:bodyPr wrap="none">
            <a:spAutoFit/>
          </a:bodyPr>
          <a:lstStyle/>
          <a:p>
            <a:r>
              <a:rPr lang="en-US" sz="3200" dirty="0">
                <a:solidFill>
                  <a:schemeClr val="bg1"/>
                </a:solidFill>
                <a:latin typeface="Sakkal Majalla" panose="02000000000000000000" pitchFamily="2" charset="-78"/>
                <a:cs typeface="Sakkal Majalla" panose="02000000000000000000" pitchFamily="2" charset="-78"/>
              </a:rPr>
              <a:t>Engaging in the equity imperative </a:t>
            </a:r>
          </a:p>
        </p:txBody>
      </p:sp>
    </p:spTree>
    <p:extLst>
      <p:ext uri="{BB962C8B-B14F-4D97-AF65-F5344CB8AC3E}">
        <p14:creationId xmlns:p14="http://schemas.microsoft.com/office/powerpoint/2010/main" val="199131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36883" y="2358747"/>
            <a:ext cx="8696734" cy="1666736"/>
          </a:xfrm>
          <a:prstGeom prst="rect">
            <a:avLst/>
          </a:prstGeom>
        </p:spPr>
      </p:pic>
      <p:sp>
        <p:nvSpPr>
          <p:cNvPr id="3" name="Rectangle 2"/>
          <p:cNvSpPr/>
          <p:nvPr/>
        </p:nvSpPr>
        <p:spPr>
          <a:xfrm>
            <a:off x="4143192" y="2622729"/>
            <a:ext cx="6593126" cy="1138773"/>
          </a:xfrm>
          <a:prstGeom prst="rect">
            <a:avLst/>
          </a:prstGeom>
        </p:spPr>
        <p:txBody>
          <a:bodyPr wrap="square">
            <a:spAutoFit/>
          </a:bodyPr>
          <a:lstStyle/>
          <a:p>
            <a:pPr algn="ctr"/>
            <a:r>
              <a:rPr lang="en-US" sz="4000" b="1" dirty="0" smtClean="0">
                <a:solidFill>
                  <a:schemeClr val="bg1"/>
                </a:solidFill>
                <a:latin typeface="Sakkal Majalla" panose="02000000000000000000" pitchFamily="2" charset="-78"/>
                <a:cs typeface="Sakkal Majalla" panose="02000000000000000000" pitchFamily="2" charset="-78"/>
              </a:rPr>
              <a:t>Understanding Ourselves: </a:t>
            </a:r>
          </a:p>
          <a:p>
            <a:pPr algn="ctr"/>
            <a:r>
              <a:rPr lang="en-US" sz="2800" b="1" dirty="0" smtClean="0">
                <a:solidFill>
                  <a:schemeClr val="bg1"/>
                </a:solidFill>
                <a:latin typeface="Sakkal Majalla" panose="02000000000000000000" pitchFamily="2" charset="-78"/>
                <a:cs typeface="Sakkal Majalla" panose="02000000000000000000" pitchFamily="2" charset="-78"/>
              </a:rPr>
              <a:t>Engaging in the equity imperative  </a:t>
            </a:r>
            <a:endParaRPr lang="en-US" sz="2800" b="1" dirty="0">
              <a:solidFill>
                <a:schemeClr val="bg1"/>
              </a:solidFill>
              <a:latin typeface="Sakkal Majalla" panose="02000000000000000000" pitchFamily="2" charset="-78"/>
              <a:cs typeface="Sakkal Majalla" panose="02000000000000000000" pitchFamily="2" charset="-78"/>
            </a:endParaRPr>
          </a:p>
        </p:txBody>
      </p:sp>
      <p:pic>
        <p:nvPicPr>
          <p:cNvPr id="4" name="Picture 3"/>
          <p:cNvPicPr>
            <a:picLocks noChangeAspect="1"/>
          </p:cNvPicPr>
          <p:nvPr/>
        </p:nvPicPr>
        <p:blipFill>
          <a:blip r:embed="rId3"/>
          <a:stretch>
            <a:fillRect/>
          </a:stretch>
        </p:blipFill>
        <p:spPr>
          <a:xfrm>
            <a:off x="9188994" y="4018169"/>
            <a:ext cx="2944623" cy="542591"/>
          </a:xfrm>
          <a:prstGeom prst="rect">
            <a:avLst/>
          </a:prstGeom>
        </p:spPr>
      </p:pic>
      <p:sp>
        <p:nvSpPr>
          <p:cNvPr id="8" name="TextBox 7"/>
          <p:cNvSpPr txBox="1"/>
          <p:nvPr/>
        </p:nvSpPr>
        <p:spPr>
          <a:xfrm>
            <a:off x="165100" y="5723803"/>
            <a:ext cx="3953326" cy="1015663"/>
          </a:xfrm>
          <a:prstGeom prst="rect">
            <a:avLst/>
          </a:prstGeom>
          <a:noFill/>
        </p:spPr>
        <p:txBody>
          <a:bodyPr wrap="none" rtlCol="0">
            <a:spAutoFit/>
          </a:bodyPr>
          <a:lstStyle/>
          <a:p>
            <a:r>
              <a:rPr lang="en-US" sz="2000" b="1" dirty="0" smtClean="0">
                <a:latin typeface="Sakkal Majalla" panose="02000000000000000000" pitchFamily="2" charset="-78"/>
                <a:cs typeface="Sakkal Majalla" panose="02000000000000000000" pitchFamily="2" charset="-78"/>
              </a:rPr>
              <a:t>Mark Williams, Ph.D.</a:t>
            </a:r>
          </a:p>
          <a:p>
            <a:r>
              <a:rPr lang="en-US" sz="2000" b="1" dirty="0" smtClean="0">
                <a:latin typeface="Sakkal Majalla" panose="02000000000000000000" pitchFamily="2" charset="-78"/>
                <a:cs typeface="Sakkal Majalla" panose="02000000000000000000" pitchFamily="2" charset="-78"/>
              </a:rPr>
              <a:t>Assistant Professor, Business Studies</a:t>
            </a:r>
          </a:p>
          <a:p>
            <a:r>
              <a:rPr lang="en-US" sz="2000" b="1" dirty="0" smtClean="0">
                <a:latin typeface="Sakkal Majalla" panose="02000000000000000000" pitchFamily="2" charset="-78"/>
                <a:cs typeface="Sakkal Majalla" panose="02000000000000000000" pitchFamily="2" charset="-78"/>
              </a:rPr>
              <a:t>The Community College of Baltimore County</a:t>
            </a:r>
            <a:endParaRPr lang="en-US" sz="20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109693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23116"/>
            <a:ext cx="12205250" cy="1072989"/>
          </a:xfrm>
          <a:prstGeom prst="rect">
            <a:avLst/>
          </a:prstGeom>
        </p:spPr>
      </p:pic>
      <p:sp>
        <p:nvSpPr>
          <p:cNvPr id="2" name="TextBox 1"/>
          <p:cNvSpPr txBox="1"/>
          <p:nvPr/>
        </p:nvSpPr>
        <p:spPr>
          <a:xfrm>
            <a:off x="249373" y="298000"/>
            <a:ext cx="5129930" cy="523220"/>
          </a:xfrm>
          <a:prstGeom prst="rect">
            <a:avLst/>
          </a:prstGeom>
          <a:noFill/>
        </p:spPr>
        <p:txBody>
          <a:bodyPr wrap="none" rtlCol="0">
            <a:spAutoFit/>
          </a:bodyPr>
          <a:lstStyle/>
          <a:p>
            <a:r>
              <a:rPr lang="en-US" sz="2800" b="1" dirty="0">
                <a:solidFill>
                  <a:schemeClr val="bg1"/>
                </a:solidFill>
                <a:latin typeface="Sakkal Majalla" panose="02000000000000000000" pitchFamily="2" charset="-78"/>
                <a:cs typeface="Sakkal Majalla" panose="02000000000000000000" pitchFamily="2" charset="-78"/>
              </a:rPr>
              <a:t>W</a:t>
            </a:r>
            <a:r>
              <a:rPr lang="en-US" sz="2800" b="1" dirty="0" smtClean="0">
                <a:solidFill>
                  <a:schemeClr val="bg1"/>
                </a:solidFill>
                <a:latin typeface="Sakkal Majalla" panose="02000000000000000000" pitchFamily="2" charset="-78"/>
                <a:cs typeface="Sakkal Majalla" panose="02000000000000000000" pitchFamily="2" charset="-78"/>
              </a:rPr>
              <a:t>hat is at the center of Equity discussion?</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3" name="Rectangle 2"/>
          <p:cNvSpPr/>
          <p:nvPr/>
        </p:nvSpPr>
        <p:spPr>
          <a:xfrm>
            <a:off x="249373" y="1223445"/>
            <a:ext cx="7477802" cy="492443"/>
          </a:xfrm>
          <a:prstGeom prst="rect">
            <a:avLst/>
          </a:prstGeom>
        </p:spPr>
        <p:txBody>
          <a:bodyPr wrap="square">
            <a:spAutoFit/>
          </a:bodyPr>
          <a:lstStyle/>
          <a:p>
            <a:r>
              <a:rPr lang="en-US" sz="2600" dirty="0">
                <a:latin typeface="Sakkal Majalla" panose="02000000000000000000" pitchFamily="2" charset="-78"/>
                <a:cs typeface="Sakkal Majalla" panose="02000000000000000000" pitchFamily="2" charset="-78"/>
              </a:rPr>
              <a:t>It starts with </a:t>
            </a:r>
            <a:r>
              <a:rPr lang="en-US" sz="2600" b="1" dirty="0">
                <a:solidFill>
                  <a:srgbClr val="FF0000"/>
                </a:solidFill>
                <a:latin typeface="Sakkal Majalla" panose="02000000000000000000" pitchFamily="2" charset="-78"/>
                <a:cs typeface="Sakkal Majalla" panose="02000000000000000000" pitchFamily="2" charset="-78"/>
              </a:rPr>
              <a:t>courageous conversations</a:t>
            </a:r>
            <a:r>
              <a:rPr lang="en-US" sz="2600" dirty="0">
                <a:latin typeface="Sakkal Majalla" panose="02000000000000000000" pitchFamily="2" charset="-78"/>
                <a:cs typeface="Sakkal Majalla" panose="02000000000000000000" pitchFamily="2" charset="-78"/>
              </a:rPr>
              <a:t>-at all levels of the institution.</a:t>
            </a:r>
          </a:p>
        </p:txBody>
      </p:sp>
      <p:sp>
        <p:nvSpPr>
          <p:cNvPr id="4" name="TextBox 3"/>
          <p:cNvSpPr txBox="1"/>
          <p:nvPr/>
        </p:nvSpPr>
        <p:spPr>
          <a:xfrm>
            <a:off x="562755" y="1715888"/>
            <a:ext cx="9913291" cy="1200329"/>
          </a:xfrm>
          <a:prstGeom prst="rect">
            <a:avLst/>
          </a:prstGeom>
          <a:noFill/>
        </p:spPr>
        <p:txBody>
          <a:bodyPr wrap="none" rtlCol="0">
            <a:spAutoFit/>
          </a:bodyPr>
          <a:lstStyle/>
          <a:p>
            <a:pPr marL="285750" indent="-285750">
              <a:buFont typeface="Arial" panose="020B0604020202020204" pitchFamily="34" charset="0"/>
              <a:buChar char="•"/>
            </a:pPr>
            <a:r>
              <a:rPr lang="en-US" sz="2400" dirty="0" smtClean="0">
                <a:latin typeface="Sakkal Majalla" panose="02000000000000000000" pitchFamily="2" charset="-78"/>
                <a:cs typeface="Sakkal Majalla" panose="02000000000000000000" pitchFamily="2" charset="-78"/>
              </a:rPr>
              <a:t>Engages those who wont talk</a:t>
            </a:r>
          </a:p>
          <a:p>
            <a:pPr marL="285750" indent="-285750">
              <a:buFont typeface="Arial" panose="020B0604020202020204" pitchFamily="34" charset="0"/>
              <a:buChar char="•"/>
            </a:pPr>
            <a:r>
              <a:rPr lang="en-US" sz="2400" dirty="0" smtClean="0">
                <a:latin typeface="Sakkal Majalla" panose="02000000000000000000" pitchFamily="2" charset="-78"/>
                <a:cs typeface="Sakkal Majalla" panose="02000000000000000000" pitchFamily="2" charset="-78"/>
              </a:rPr>
              <a:t>Sustains the conversation when it gets uncomfortable or diverted</a:t>
            </a:r>
          </a:p>
          <a:p>
            <a:pPr marL="285750" indent="-285750">
              <a:buFont typeface="Arial" panose="020B0604020202020204" pitchFamily="34" charset="0"/>
              <a:buChar char="•"/>
            </a:pPr>
            <a:r>
              <a:rPr lang="en-US" sz="2400" dirty="0" smtClean="0">
                <a:latin typeface="Sakkal Majalla" panose="02000000000000000000" pitchFamily="2" charset="-78"/>
                <a:cs typeface="Sakkal Majalla" panose="02000000000000000000" pitchFamily="2" charset="-78"/>
              </a:rPr>
              <a:t>Deepens the conversation to the point where authentic understanding and meaningful actions occur</a:t>
            </a:r>
            <a:endParaRPr lang="en-US" sz="2400" dirty="0">
              <a:latin typeface="Sakkal Majalla" panose="02000000000000000000" pitchFamily="2" charset="-78"/>
              <a:cs typeface="Sakkal Majalla" panose="02000000000000000000" pitchFamily="2" charset="-78"/>
            </a:endParaRPr>
          </a:p>
        </p:txBody>
      </p:sp>
      <p:sp>
        <p:nvSpPr>
          <p:cNvPr id="5" name="Rectangle 4"/>
          <p:cNvSpPr/>
          <p:nvPr/>
        </p:nvSpPr>
        <p:spPr>
          <a:xfrm>
            <a:off x="249373" y="4337852"/>
            <a:ext cx="11156118" cy="1200329"/>
          </a:xfrm>
          <a:prstGeom prst="rect">
            <a:avLst/>
          </a:prstGeom>
        </p:spPr>
        <p:txBody>
          <a:bodyPr wrap="square">
            <a:spAutoFit/>
          </a:bodyPr>
          <a:lstStyle/>
          <a:p>
            <a:r>
              <a:rPr lang="en-US" sz="2400" dirty="0" smtClean="0">
                <a:latin typeface="Sakkal Majalla" panose="02000000000000000000" pitchFamily="2" charset="-78"/>
                <a:cs typeface="Sakkal Majalla" panose="02000000000000000000" pitchFamily="2" charset="-78"/>
              </a:rPr>
              <a:t>The Center for Urban Education “</a:t>
            </a:r>
            <a:r>
              <a:rPr lang="en-US" sz="2400" b="1" u="sng" dirty="0" smtClean="0">
                <a:solidFill>
                  <a:srgbClr val="FF0000"/>
                </a:solidFill>
                <a:latin typeface="Sakkal Majalla" panose="02000000000000000000" pitchFamily="2" charset="-78"/>
                <a:cs typeface="Sakkal Majalla" panose="02000000000000000000" pitchFamily="2" charset="-78"/>
              </a:rPr>
              <a:t>frames </a:t>
            </a:r>
            <a:r>
              <a:rPr lang="en-US" sz="2400" b="1" u="sng" dirty="0">
                <a:solidFill>
                  <a:srgbClr val="FF0000"/>
                </a:solidFill>
                <a:latin typeface="Sakkal Majalla" panose="02000000000000000000" pitchFamily="2" charset="-78"/>
                <a:cs typeface="Sakkal Majalla" panose="02000000000000000000" pitchFamily="2" charset="-78"/>
              </a:rPr>
              <a:t>inequity as a problem of practice rather than a problem with students</a:t>
            </a:r>
            <a:r>
              <a:rPr lang="en-US" sz="2400" dirty="0">
                <a:latin typeface="Sakkal Majalla" panose="02000000000000000000" pitchFamily="2" charset="-78"/>
                <a:cs typeface="Sakkal Majalla" panose="02000000000000000000" pitchFamily="2" charset="-78"/>
              </a:rPr>
              <a:t>, emphasizing the responsibility of higher education institutions, faculty, staff, and leaders to eliminate disparities in educational outcomes and create equity for all students</a:t>
            </a:r>
            <a:r>
              <a:rPr lang="en-US" sz="2400" dirty="0" smtClean="0">
                <a:latin typeface="Sakkal Majalla" panose="02000000000000000000" pitchFamily="2" charset="-78"/>
                <a:cs typeface="Sakkal Majalla" panose="02000000000000000000" pitchFamily="2" charset="-78"/>
              </a:rPr>
              <a:t>.”</a:t>
            </a:r>
            <a:endParaRPr lang="en-US" sz="24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1067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3250" y="1"/>
            <a:ext cx="12205250" cy="980420"/>
          </a:xfrm>
          <a:prstGeom prst="rect">
            <a:avLst/>
          </a:prstGeom>
        </p:spPr>
      </p:pic>
      <p:sp>
        <p:nvSpPr>
          <p:cNvPr id="2" name="TextBox 1"/>
          <p:cNvSpPr txBox="1"/>
          <p:nvPr/>
        </p:nvSpPr>
        <p:spPr>
          <a:xfrm>
            <a:off x="431800" y="149804"/>
            <a:ext cx="3525324" cy="523220"/>
          </a:xfrm>
          <a:prstGeom prst="rect">
            <a:avLst/>
          </a:prstGeom>
          <a:noFill/>
        </p:spPr>
        <p:txBody>
          <a:bodyPr wrap="none" rtlCol="0">
            <a:spAutoFit/>
          </a:bodyPr>
          <a:lstStyle/>
          <a:p>
            <a:r>
              <a:rPr lang="en-US" sz="2800" b="1" dirty="0" smtClean="0">
                <a:solidFill>
                  <a:schemeClr val="bg1"/>
                </a:solidFill>
                <a:latin typeface="Sakkal Majalla" panose="02000000000000000000" pitchFamily="2" charset="-78"/>
                <a:cs typeface="Sakkal Majalla" panose="02000000000000000000" pitchFamily="2" charset="-78"/>
              </a:rPr>
              <a:t>Student Faculty Interactions</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3" name="TextBox 2"/>
          <p:cNvSpPr txBox="1"/>
          <p:nvPr/>
        </p:nvSpPr>
        <p:spPr>
          <a:xfrm>
            <a:off x="431800" y="3272890"/>
            <a:ext cx="3987800" cy="2246769"/>
          </a:xfrm>
          <a:prstGeom prst="rect">
            <a:avLst/>
          </a:prstGeom>
          <a:noFill/>
        </p:spPr>
        <p:txBody>
          <a:bodyPr wrap="square" rtlCol="0">
            <a:spAutoFit/>
          </a:bodyPr>
          <a:lstStyle/>
          <a:p>
            <a:r>
              <a:rPr lang="en-US" sz="2000" b="1" dirty="0" smtClean="0">
                <a:latin typeface="Sakkal Majalla" panose="02000000000000000000" pitchFamily="2" charset="-78"/>
                <a:cs typeface="Sakkal Majalla" panose="02000000000000000000" pitchFamily="2" charset="-78"/>
              </a:rPr>
              <a:t>Benefits</a:t>
            </a:r>
          </a:p>
          <a:p>
            <a:endParaRPr lang="en-US" sz="2000" dirty="0" smtClean="0">
              <a:latin typeface="Sakkal Majalla" panose="02000000000000000000" pitchFamily="2" charset="-78"/>
              <a:cs typeface="Sakkal Majalla" panose="02000000000000000000" pitchFamily="2" charset="-78"/>
            </a:endParaRPr>
          </a:p>
          <a:p>
            <a:pPr marL="342900" indent="-342900">
              <a:buFont typeface="Arial" panose="020B0604020202020204" pitchFamily="34" charset="0"/>
              <a:buChar char="•"/>
            </a:pPr>
            <a:r>
              <a:rPr lang="en-US" sz="2000" dirty="0" smtClean="0">
                <a:latin typeface="Sakkal Majalla" panose="02000000000000000000" pitchFamily="2" charset="-78"/>
                <a:cs typeface="Sakkal Majalla" panose="02000000000000000000" pitchFamily="2" charset="-78"/>
              </a:rPr>
              <a:t>Persistence toward degree completion</a:t>
            </a:r>
          </a:p>
          <a:p>
            <a:pPr marL="342900" indent="-342900">
              <a:buFont typeface="Arial" panose="020B0604020202020204" pitchFamily="34" charset="0"/>
              <a:buChar char="•"/>
            </a:pPr>
            <a:r>
              <a:rPr lang="en-US" sz="2000" dirty="0" smtClean="0">
                <a:latin typeface="Sakkal Majalla" panose="02000000000000000000" pitchFamily="2" charset="-78"/>
                <a:cs typeface="Sakkal Majalla" panose="02000000000000000000" pitchFamily="2" charset="-78"/>
              </a:rPr>
              <a:t>Increased persistence and retention rates</a:t>
            </a:r>
          </a:p>
          <a:p>
            <a:pPr marL="342900" indent="-342900">
              <a:buFont typeface="Arial" panose="020B0604020202020204" pitchFamily="34" charset="0"/>
              <a:buChar char="•"/>
            </a:pPr>
            <a:r>
              <a:rPr lang="en-US" sz="2000" dirty="0" smtClean="0">
                <a:latin typeface="Sakkal Majalla" panose="02000000000000000000" pitchFamily="2" charset="-78"/>
                <a:cs typeface="Sakkal Majalla" panose="02000000000000000000" pitchFamily="2" charset="-78"/>
              </a:rPr>
              <a:t>Development of leadership</a:t>
            </a:r>
          </a:p>
          <a:p>
            <a:pPr marL="342900" indent="-342900">
              <a:buFont typeface="Arial" panose="020B0604020202020204" pitchFamily="34" charset="0"/>
              <a:buChar char="•"/>
            </a:pPr>
            <a:r>
              <a:rPr lang="en-US" sz="2000" dirty="0" smtClean="0">
                <a:latin typeface="Sakkal Majalla" panose="02000000000000000000" pitchFamily="2" charset="-78"/>
                <a:cs typeface="Sakkal Majalla" panose="02000000000000000000" pitchFamily="2" charset="-78"/>
              </a:rPr>
              <a:t>Sense of worth and validation</a:t>
            </a:r>
          </a:p>
          <a:p>
            <a:pPr marL="342900" indent="-342900">
              <a:buFont typeface="Arial" panose="020B0604020202020204" pitchFamily="34" charset="0"/>
              <a:buChar char="•"/>
            </a:pPr>
            <a:r>
              <a:rPr lang="en-US" sz="2000" dirty="0" smtClean="0">
                <a:latin typeface="Sakkal Majalla" panose="02000000000000000000" pitchFamily="2" charset="-78"/>
                <a:cs typeface="Sakkal Majalla" panose="02000000000000000000" pitchFamily="2" charset="-78"/>
              </a:rPr>
              <a:t>Promote student engagement</a:t>
            </a:r>
          </a:p>
        </p:txBody>
      </p:sp>
      <p:sp>
        <p:nvSpPr>
          <p:cNvPr id="4" name="Rectangle 3"/>
          <p:cNvSpPr/>
          <p:nvPr/>
        </p:nvSpPr>
        <p:spPr>
          <a:xfrm>
            <a:off x="431801" y="1318891"/>
            <a:ext cx="11201399" cy="400110"/>
          </a:xfrm>
          <a:prstGeom prst="rect">
            <a:avLst/>
          </a:prstGeom>
        </p:spPr>
        <p:txBody>
          <a:bodyPr wrap="square">
            <a:spAutoFit/>
          </a:bodyPr>
          <a:lstStyle/>
          <a:p>
            <a:r>
              <a:rPr lang="en-US" sz="2000" b="1" dirty="0">
                <a:latin typeface="Sakkal Majalla" panose="02000000000000000000" pitchFamily="2" charset="-78"/>
                <a:cs typeface="Sakkal Majalla" panose="02000000000000000000" pitchFamily="2" charset="-78"/>
              </a:rPr>
              <a:t>The purpose, depth and quality of student-faculty interactions has been found to be more important (</a:t>
            </a:r>
            <a:r>
              <a:rPr lang="en-US" sz="2000" b="1" dirty="0" err="1">
                <a:latin typeface="Sakkal Majalla" panose="02000000000000000000" pitchFamily="2" charset="-78"/>
                <a:cs typeface="Sakkal Majalla" panose="02000000000000000000" pitchFamily="2" charset="-78"/>
              </a:rPr>
              <a:t>Pascarella</a:t>
            </a:r>
            <a:r>
              <a:rPr lang="en-US" sz="2000" b="1" dirty="0">
                <a:latin typeface="Sakkal Majalla" panose="02000000000000000000" pitchFamily="2" charset="-78"/>
                <a:cs typeface="Sakkal Majalla" panose="02000000000000000000" pitchFamily="2" charset="-78"/>
              </a:rPr>
              <a:t> &amp; </a:t>
            </a:r>
            <a:r>
              <a:rPr lang="en-US" sz="2000" b="1" dirty="0" err="1">
                <a:latin typeface="Sakkal Majalla" panose="02000000000000000000" pitchFamily="2" charset="-78"/>
                <a:cs typeface="Sakkal Majalla" panose="02000000000000000000" pitchFamily="2" charset="-78"/>
              </a:rPr>
              <a:t>Terenzini</a:t>
            </a:r>
            <a:r>
              <a:rPr lang="en-US" sz="2000" b="1" dirty="0">
                <a:latin typeface="Sakkal Majalla" panose="02000000000000000000" pitchFamily="2" charset="-78"/>
                <a:cs typeface="Sakkal Majalla" panose="02000000000000000000" pitchFamily="2" charset="-78"/>
              </a:rPr>
              <a:t>, 2005).</a:t>
            </a:r>
          </a:p>
        </p:txBody>
      </p:sp>
      <p:sp>
        <p:nvSpPr>
          <p:cNvPr id="5" name="Rectangle 4"/>
          <p:cNvSpPr/>
          <p:nvPr/>
        </p:nvSpPr>
        <p:spPr>
          <a:xfrm>
            <a:off x="431800" y="1919137"/>
            <a:ext cx="11201399" cy="707886"/>
          </a:xfrm>
          <a:prstGeom prst="rect">
            <a:avLst/>
          </a:prstGeom>
        </p:spPr>
        <p:txBody>
          <a:bodyPr wrap="square">
            <a:spAutoFit/>
          </a:bodyPr>
          <a:lstStyle/>
          <a:p>
            <a:r>
              <a:rPr lang="en-US" sz="2000" b="1" dirty="0">
                <a:latin typeface="Sakkal Majalla" panose="02000000000000000000" pitchFamily="2" charset="-78"/>
                <a:cs typeface="Sakkal Majalla" panose="02000000000000000000" pitchFamily="2" charset="-78"/>
              </a:rPr>
              <a:t>For students of color and first generation college students, the positive effects of faculty-student interactions are particularly strong (Lundberg &amp; Schreiner, 2004</a:t>
            </a:r>
            <a:r>
              <a:rPr lang="en-US" sz="2000" b="1" dirty="0" smtClean="0">
                <a:latin typeface="Sakkal Majalla" panose="02000000000000000000" pitchFamily="2" charset="-78"/>
                <a:cs typeface="Sakkal Majalla" panose="02000000000000000000" pitchFamily="2" charset="-78"/>
              </a:rPr>
              <a:t>).</a:t>
            </a:r>
            <a:endParaRPr lang="en-US" sz="2000" b="1" dirty="0">
              <a:latin typeface="Sakkal Majalla" panose="02000000000000000000" pitchFamily="2" charset="-78"/>
              <a:cs typeface="Sakkal Majalla" panose="02000000000000000000" pitchFamily="2" charset="-78"/>
            </a:endParaRPr>
          </a:p>
        </p:txBody>
      </p:sp>
      <p:sp>
        <p:nvSpPr>
          <p:cNvPr id="6" name="TextBox 5"/>
          <p:cNvSpPr txBox="1"/>
          <p:nvPr/>
        </p:nvSpPr>
        <p:spPr>
          <a:xfrm>
            <a:off x="5334000" y="3426779"/>
            <a:ext cx="5540299" cy="1938992"/>
          </a:xfrm>
          <a:prstGeom prst="rect">
            <a:avLst/>
          </a:prstGeom>
          <a:noFill/>
        </p:spPr>
        <p:txBody>
          <a:bodyPr wrap="none" rtlCol="0">
            <a:spAutoFit/>
          </a:bodyPr>
          <a:lstStyle/>
          <a:p>
            <a:r>
              <a:rPr lang="en-US" sz="2000" b="1" dirty="0" smtClean="0">
                <a:latin typeface="Sakkal Majalla" panose="02000000000000000000" pitchFamily="2" charset="-78"/>
                <a:cs typeface="Sakkal Majalla" panose="02000000000000000000" pitchFamily="2" charset="-78"/>
              </a:rPr>
              <a:t>Qualities of a high-quality faculty interaction  (Alderman 2008)</a:t>
            </a:r>
          </a:p>
          <a:p>
            <a:endParaRPr lang="en-US" sz="2000" b="1" dirty="0" smtClean="0">
              <a:latin typeface="Sakkal Majalla" panose="02000000000000000000" pitchFamily="2" charset="-78"/>
              <a:cs typeface="Sakkal Majalla" panose="02000000000000000000" pitchFamily="2" charset="-78"/>
            </a:endParaRPr>
          </a:p>
          <a:p>
            <a:pPr marL="342900" indent="-342900">
              <a:buFont typeface="Arial" panose="020B0604020202020204" pitchFamily="34" charset="0"/>
              <a:buChar char="•"/>
            </a:pPr>
            <a:r>
              <a:rPr lang="en-US" sz="2000" dirty="0" smtClean="0">
                <a:latin typeface="Sakkal Majalla" panose="02000000000000000000" pitchFamily="2" charset="-78"/>
                <a:cs typeface="Sakkal Majalla" panose="02000000000000000000" pitchFamily="2" charset="-78"/>
              </a:rPr>
              <a:t>Faculty members were approachable and personable</a:t>
            </a:r>
          </a:p>
          <a:p>
            <a:pPr marL="342900" indent="-342900">
              <a:buFont typeface="Arial" panose="020B0604020202020204" pitchFamily="34" charset="0"/>
              <a:buChar char="•"/>
            </a:pPr>
            <a:r>
              <a:rPr lang="en-US" sz="2000" dirty="0" smtClean="0">
                <a:latin typeface="Sakkal Majalla" panose="02000000000000000000" pitchFamily="2" charset="-78"/>
                <a:cs typeface="Sakkal Majalla" panose="02000000000000000000" pitchFamily="2" charset="-78"/>
              </a:rPr>
              <a:t>Faculty members had enthusiasm and passion for their work</a:t>
            </a:r>
          </a:p>
          <a:p>
            <a:pPr marL="342900" indent="-342900">
              <a:buFont typeface="Arial" panose="020B0604020202020204" pitchFamily="34" charset="0"/>
              <a:buChar char="•"/>
            </a:pPr>
            <a:r>
              <a:rPr lang="en-US" sz="2000" dirty="0" smtClean="0">
                <a:latin typeface="Sakkal Majalla" panose="02000000000000000000" pitchFamily="2" charset="-78"/>
                <a:cs typeface="Sakkal Majalla" panose="02000000000000000000" pitchFamily="2" charset="-78"/>
              </a:rPr>
              <a:t>Faculty cared about students personally</a:t>
            </a:r>
          </a:p>
          <a:p>
            <a:pPr marL="342900" indent="-342900">
              <a:buFont typeface="Arial" panose="020B0604020202020204" pitchFamily="34" charset="0"/>
              <a:buChar char="•"/>
            </a:pPr>
            <a:r>
              <a:rPr lang="en-US" sz="2000" dirty="0" smtClean="0">
                <a:latin typeface="Sakkal Majalla" panose="02000000000000000000" pitchFamily="2" charset="-78"/>
                <a:cs typeface="Sakkal Majalla" panose="02000000000000000000" pitchFamily="2" charset="-78"/>
              </a:rPr>
              <a:t>Faculty members served as role models and mentors</a:t>
            </a:r>
          </a:p>
        </p:txBody>
      </p:sp>
    </p:spTree>
    <p:extLst>
      <p:ext uri="{BB962C8B-B14F-4D97-AF65-F5344CB8AC3E}">
        <p14:creationId xmlns:p14="http://schemas.microsoft.com/office/powerpoint/2010/main" val="1060016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250" y="19614"/>
            <a:ext cx="12205250" cy="1072989"/>
          </a:xfrm>
          <a:prstGeom prst="rect">
            <a:avLst/>
          </a:prstGeom>
        </p:spPr>
      </p:pic>
      <p:sp>
        <p:nvSpPr>
          <p:cNvPr id="5" name="TextBox 4"/>
          <p:cNvSpPr txBox="1"/>
          <p:nvPr/>
        </p:nvSpPr>
        <p:spPr>
          <a:xfrm>
            <a:off x="2168220" y="1467094"/>
            <a:ext cx="6649458" cy="400110"/>
          </a:xfrm>
          <a:prstGeom prst="rect">
            <a:avLst/>
          </a:prstGeom>
          <a:noFill/>
        </p:spPr>
        <p:txBody>
          <a:bodyPr wrap="square" rtlCol="0">
            <a:spAutoFit/>
          </a:bodyPr>
          <a:lstStyle/>
          <a:p>
            <a:r>
              <a:rPr lang="en-US" sz="2000" b="1" dirty="0" smtClean="0">
                <a:solidFill>
                  <a:schemeClr val="tx1">
                    <a:lumMod val="95000"/>
                    <a:lumOff val="5000"/>
                  </a:schemeClr>
                </a:solidFill>
                <a:latin typeface="Sakkal Majalla" panose="02000000000000000000" pitchFamily="2" charset="-78"/>
                <a:cs typeface="Sakkal Majalla" panose="02000000000000000000" pitchFamily="2" charset="-78"/>
              </a:rPr>
              <a:t>Equity as an impetus for structuring student experiences toward completion</a:t>
            </a:r>
            <a:endParaRPr lang="en-US" sz="2000" b="1" dirty="0">
              <a:solidFill>
                <a:schemeClr val="tx1">
                  <a:lumMod val="95000"/>
                  <a:lumOff val="5000"/>
                </a:schemeClr>
              </a:solidFill>
              <a:latin typeface="Sakkal Majalla" panose="02000000000000000000" pitchFamily="2" charset="-78"/>
              <a:cs typeface="Sakkal Majalla" panose="02000000000000000000" pitchFamily="2" charset="-78"/>
            </a:endParaRPr>
          </a:p>
        </p:txBody>
      </p:sp>
      <p:sp>
        <p:nvSpPr>
          <p:cNvPr id="6" name="TextBox 5"/>
          <p:cNvSpPr txBox="1"/>
          <p:nvPr/>
        </p:nvSpPr>
        <p:spPr>
          <a:xfrm>
            <a:off x="2803128" y="1885205"/>
            <a:ext cx="6154249" cy="400110"/>
          </a:xfrm>
          <a:prstGeom prst="rect">
            <a:avLst/>
          </a:prstGeom>
          <a:noFill/>
        </p:spPr>
        <p:txBody>
          <a:bodyPr wrap="square" rtlCol="0">
            <a:spAutoFit/>
          </a:bodyPr>
          <a:lstStyle/>
          <a:p>
            <a:r>
              <a:rPr lang="en-US" sz="2000" dirty="0" smtClean="0">
                <a:solidFill>
                  <a:schemeClr val="tx1">
                    <a:lumMod val="95000"/>
                    <a:lumOff val="5000"/>
                  </a:schemeClr>
                </a:solidFill>
                <a:latin typeface="Sakkal Majalla" panose="02000000000000000000" pitchFamily="2" charset="-78"/>
                <a:cs typeface="Sakkal Majalla" panose="02000000000000000000" pitchFamily="2" charset="-78"/>
              </a:rPr>
              <a:t>Equity as a key reason for providing more structure and support</a:t>
            </a:r>
            <a:endParaRPr lang="en-US" sz="2000" dirty="0">
              <a:solidFill>
                <a:schemeClr val="tx1">
                  <a:lumMod val="95000"/>
                  <a:lumOff val="5000"/>
                </a:schemeClr>
              </a:solidFill>
              <a:latin typeface="Sakkal Majalla" panose="02000000000000000000" pitchFamily="2" charset="-78"/>
              <a:cs typeface="Sakkal Majalla" panose="02000000000000000000" pitchFamily="2" charset="-78"/>
            </a:endParaRPr>
          </a:p>
        </p:txBody>
      </p:sp>
      <p:sp>
        <p:nvSpPr>
          <p:cNvPr id="7" name="TextBox 6"/>
          <p:cNvSpPr txBox="1"/>
          <p:nvPr/>
        </p:nvSpPr>
        <p:spPr>
          <a:xfrm>
            <a:off x="2803128" y="2307932"/>
            <a:ext cx="5008102" cy="400110"/>
          </a:xfrm>
          <a:prstGeom prst="rect">
            <a:avLst/>
          </a:prstGeom>
          <a:noFill/>
        </p:spPr>
        <p:txBody>
          <a:bodyPr wrap="none" rtlCol="0">
            <a:spAutoFit/>
          </a:bodyPr>
          <a:lstStyle/>
          <a:p>
            <a:r>
              <a:rPr lang="en-US" sz="2000" dirty="0" smtClean="0">
                <a:solidFill>
                  <a:schemeClr val="tx1">
                    <a:lumMod val="95000"/>
                    <a:lumOff val="5000"/>
                  </a:schemeClr>
                </a:solidFill>
                <a:latin typeface="Sakkal Majalla" panose="02000000000000000000" pitchFamily="2" charset="-78"/>
                <a:cs typeface="Sakkal Majalla" panose="02000000000000000000" pitchFamily="2" charset="-78"/>
              </a:rPr>
              <a:t>Particularly benefits first-generation and low income students</a:t>
            </a:r>
            <a:endParaRPr lang="en-US" sz="2000" dirty="0">
              <a:solidFill>
                <a:schemeClr val="tx1">
                  <a:lumMod val="95000"/>
                  <a:lumOff val="5000"/>
                </a:schemeClr>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3"/>
          <a:stretch>
            <a:fillRect/>
          </a:stretch>
        </p:blipFill>
        <p:spPr>
          <a:xfrm>
            <a:off x="533615" y="1412997"/>
            <a:ext cx="1351583" cy="1475810"/>
          </a:xfrm>
          <a:prstGeom prst="rect">
            <a:avLst/>
          </a:prstGeom>
          <a:ln>
            <a:solidFill>
              <a:schemeClr val="accent2"/>
            </a:solidFill>
          </a:ln>
        </p:spPr>
      </p:pic>
      <p:pic>
        <p:nvPicPr>
          <p:cNvPr id="9" name="Picture 8"/>
          <p:cNvPicPr>
            <a:picLocks noChangeAspect="1"/>
          </p:cNvPicPr>
          <p:nvPr/>
        </p:nvPicPr>
        <p:blipFill>
          <a:blip r:embed="rId4"/>
          <a:stretch>
            <a:fillRect/>
          </a:stretch>
        </p:blipFill>
        <p:spPr>
          <a:xfrm>
            <a:off x="580935" y="3555995"/>
            <a:ext cx="1340983" cy="1468169"/>
          </a:xfrm>
          <a:prstGeom prst="rect">
            <a:avLst/>
          </a:prstGeom>
          <a:ln>
            <a:solidFill>
              <a:schemeClr val="accent1"/>
            </a:solidFill>
          </a:ln>
        </p:spPr>
      </p:pic>
      <p:sp>
        <p:nvSpPr>
          <p:cNvPr id="10" name="Rectangle 9"/>
          <p:cNvSpPr/>
          <p:nvPr/>
        </p:nvSpPr>
        <p:spPr>
          <a:xfrm>
            <a:off x="2803128" y="3175882"/>
            <a:ext cx="5008102" cy="2923877"/>
          </a:xfrm>
          <a:prstGeom prst="rect">
            <a:avLst/>
          </a:prstGeom>
        </p:spPr>
        <p:txBody>
          <a:bodyPr wrap="square">
            <a:spAutoFit/>
          </a:bodyPr>
          <a:lstStyle/>
          <a:p>
            <a:r>
              <a:rPr lang="en-US" sz="2000" b="1" dirty="0" smtClean="0">
                <a:latin typeface="Sakkal Majalla" panose="02000000000000000000" pitchFamily="2" charset="-78"/>
                <a:cs typeface="Sakkal Majalla" panose="02000000000000000000" pitchFamily="2" charset="-78"/>
              </a:rPr>
              <a:t>Eight Key Elements of HIP’S</a:t>
            </a:r>
            <a:endParaRPr lang="en-US" sz="2000" dirty="0" smtClean="0">
              <a:latin typeface="Sakkal Majalla" panose="02000000000000000000" pitchFamily="2" charset="-78"/>
              <a:cs typeface="Sakkal Majalla" panose="02000000000000000000" pitchFamily="2" charset="-78"/>
            </a:endParaRPr>
          </a:p>
          <a:p>
            <a:pPr marL="342900" indent="-342900">
              <a:buFont typeface="+mj-lt"/>
              <a:buAutoNum type="arabicPeriod"/>
            </a:pPr>
            <a:r>
              <a:rPr lang="en-US" sz="2000" dirty="0" smtClean="0">
                <a:solidFill>
                  <a:schemeClr val="tx1">
                    <a:lumMod val="95000"/>
                    <a:lumOff val="5000"/>
                  </a:schemeClr>
                </a:solidFill>
                <a:latin typeface="Sakkal Majalla" panose="02000000000000000000" pitchFamily="2" charset="-78"/>
                <a:cs typeface="Sakkal Majalla" panose="02000000000000000000" pitchFamily="2" charset="-78"/>
              </a:rPr>
              <a:t>High performance expectations                                             </a:t>
            </a:r>
          </a:p>
          <a:p>
            <a:pPr marL="342900" indent="-342900">
              <a:buFont typeface="+mj-lt"/>
              <a:buAutoNum type="arabicPeriod"/>
            </a:pPr>
            <a:r>
              <a:rPr lang="en-US" sz="2000" dirty="0" smtClean="0">
                <a:latin typeface="Sakkal Majalla" panose="02000000000000000000" pitchFamily="2" charset="-78"/>
                <a:cs typeface="Sakkal Majalla" panose="02000000000000000000" pitchFamily="2" charset="-78"/>
              </a:rPr>
              <a:t>Significant investment of time and effort</a:t>
            </a:r>
          </a:p>
          <a:p>
            <a:pPr marL="342900" indent="-342900">
              <a:buFont typeface="+mj-lt"/>
              <a:buAutoNum type="arabicPeriod"/>
            </a:pPr>
            <a:r>
              <a:rPr lang="en-US" sz="2000" b="1" u="sng" dirty="0" smtClean="0">
                <a:solidFill>
                  <a:srgbClr val="C00000"/>
                </a:solidFill>
                <a:latin typeface="Sakkal Majalla" panose="02000000000000000000" pitchFamily="2" charset="-78"/>
                <a:cs typeface="Sakkal Majalla" panose="02000000000000000000" pitchFamily="2" charset="-78"/>
              </a:rPr>
              <a:t>Substantive</a:t>
            </a:r>
            <a:r>
              <a:rPr lang="en-US" sz="2000" b="1" dirty="0" smtClean="0">
                <a:solidFill>
                  <a:srgbClr val="C00000"/>
                </a:solidFill>
                <a:latin typeface="Sakkal Majalla" panose="02000000000000000000" pitchFamily="2" charset="-78"/>
                <a:cs typeface="Sakkal Majalla" panose="02000000000000000000" pitchFamily="2" charset="-78"/>
              </a:rPr>
              <a:t> interactions with faculty and peers                       </a:t>
            </a:r>
          </a:p>
          <a:p>
            <a:pPr marL="342900" indent="-342900">
              <a:buFont typeface="+mj-lt"/>
              <a:buAutoNum type="arabicPeriod"/>
            </a:pPr>
            <a:r>
              <a:rPr lang="en-US" sz="2000" dirty="0" smtClean="0">
                <a:latin typeface="Sakkal Majalla" panose="02000000000000000000" pitchFamily="2" charset="-78"/>
                <a:cs typeface="Sakkal Majalla" panose="02000000000000000000" pitchFamily="2" charset="-78"/>
              </a:rPr>
              <a:t>Experiences with diversity—Exposure to the unfamiliar</a:t>
            </a:r>
          </a:p>
          <a:p>
            <a:pPr marL="342900" indent="-342900">
              <a:buFont typeface="+mj-lt"/>
              <a:buAutoNum type="arabicPeriod"/>
            </a:pPr>
            <a:r>
              <a:rPr lang="en-US" sz="2000" b="1" dirty="0" smtClean="0">
                <a:solidFill>
                  <a:srgbClr val="C00000"/>
                </a:solidFill>
                <a:latin typeface="Sakkal Majalla" panose="02000000000000000000" pitchFamily="2" charset="-78"/>
                <a:cs typeface="Sakkal Majalla" panose="02000000000000000000" pitchFamily="2" charset="-78"/>
              </a:rPr>
              <a:t>Frequent, timely, and </a:t>
            </a:r>
            <a:r>
              <a:rPr lang="en-US" sz="2000" b="1" u="sng" dirty="0" smtClean="0">
                <a:solidFill>
                  <a:srgbClr val="C00000"/>
                </a:solidFill>
                <a:latin typeface="Sakkal Majalla" panose="02000000000000000000" pitchFamily="2" charset="-78"/>
                <a:cs typeface="Sakkal Majalla" panose="02000000000000000000" pitchFamily="2" charset="-78"/>
              </a:rPr>
              <a:t>constructive</a:t>
            </a:r>
            <a:r>
              <a:rPr lang="en-US" sz="2000" b="1" dirty="0" smtClean="0">
                <a:solidFill>
                  <a:srgbClr val="C00000"/>
                </a:solidFill>
                <a:latin typeface="Sakkal Majalla" panose="02000000000000000000" pitchFamily="2" charset="-78"/>
                <a:cs typeface="Sakkal Majalla" panose="02000000000000000000" pitchFamily="2" charset="-78"/>
              </a:rPr>
              <a:t> feedback                             </a:t>
            </a:r>
          </a:p>
          <a:p>
            <a:pPr marL="342900" indent="-342900">
              <a:buFont typeface="+mj-lt"/>
              <a:buAutoNum type="arabicPeriod"/>
            </a:pPr>
            <a:r>
              <a:rPr lang="en-US" sz="2000" dirty="0" smtClean="0">
                <a:latin typeface="Sakkal Majalla" panose="02000000000000000000" pitchFamily="2" charset="-78"/>
                <a:cs typeface="Sakkal Majalla" panose="02000000000000000000" pitchFamily="2" charset="-78"/>
              </a:rPr>
              <a:t>Opportunities to reflect and integrate learning</a:t>
            </a:r>
          </a:p>
          <a:p>
            <a:pPr marL="342900" indent="-342900">
              <a:buFont typeface="+mj-lt"/>
              <a:buAutoNum type="arabicPeriod"/>
            </a:pPr>
            <a:r>
              <a:rPr lang="en-US" sz="2000" dirty="0" smtClean="0">
                <a:latin typeface="Sakkal Majalla" panose="02000000000000000000" pitchFamily="2" charset="-78"/>
                <a:cs typeface="Sakkal Majalla" panose="02000000000000000000" pitchFamily="2" charset="-78"/>
              </a:rPr>
              <a:t>Relevance of learning through real-world application           </a:t>
            </a:r>
          </a:p>
          <a:p>
            <a:pPr marL="342900" indent="-342900">
              <a:buFont typeface="+mj-lt"/>
              <a:buAutoNum type="arabicPeriod"/>
            </a:pPr>
            <a:r>
              <a:rPr lang="en-US" sz="2000" dirty="0" smtClean="0">
                <a:latin typeface="Sakkal Majalla" panose="02000000000000000000" pitchFamily="2" charset="-78"/>
                <a:cs typeface="Sakkal Majalla" panose="02000000000000000000" pitchFamily="2" charset="-78"/>
              </a:rPr>
              <a:t>Public demonstration of competence</a:t>
            </a:r>
            <a:endParaRPr lang="en-US" sz="2000" dirty="0">
              <a:latin typeface="Sakkal Majalla" panose="02000000000000000000" pitchFamily="2" charset="-78"/>
              <a:cs typeface="Sakkal Majalla" panose="02000000000000000000" pitchFamily="2" charset="-78"/>
            </a:endParaRPr>
          </a:p>
        </p:txBody>
      </p:sp>
      <p:sp>
        <p:nvSpPr>
          <p:cNvPr id="11" name="Rectangle 10"/>
          <p:cNvSpPr/>
          <p:nvPr/>
        </p:nvSpPr>
        <p:spPr>
          <a:xfrm>
            <a:off x="190499" y="6336766"/>
            <a:ext cx="12001501" cy="461665"/>
          </a:xfrm>
          <a:prstGeom prst="rect">
            <a:avLst/>
          </a:prstGeom>
        </p:spPr>
        <p:txBody>
          <a:bodyPr wrap="square">
            <a:spAutoFit/>
          </a:bodyPr>
          <a:lstStyle/>
          <a:p>
            <a:r>
              <a:rPr lang="en-US" sz="2400" b="1" dirty="0">
                <a:solidFill>
                  <a:schemeClr val="tx1">
                    <a:lumMod val="95000"/>
                    <a:lumOff val="5000"/>
                  </a:schemeClr>
                </a:solidFill>
                <a:latin typeface="Sakkal Majalla" panose="02000000000000000000" pitchFamily="2" charset="-78"/>
                <a:cs typeface="Sakkal Majalla" panose="02000000000000000000" pitchFamily="2" charset="-78"/>
              </a:rPr>
              <a:t>Addressing equity and inclusive excellence requires clarity in language and goals, intentionality, and </a:t>
            </a:r>
            <a:r>
              <a:rPr lang="en-US" sz="2400" b="1" dirty="0" smtClean="0">
                <a:solidFill>
                  <a:schemeClr val="tx1">
                    <a:lumMod val="95000"/>
                    <a:lumOff val="5000"/>
                  </a:schemeClr>
                </a:solidFill>
                <a:latin typeface="Sakkal Majalla" panose="02000000000000000000" pitchFamily="2" charset="-78"/>
                <a:cs typeface="Sakkal Majalla" panose="02000000000000000000" pitchFamily="2" charset="-78"/>
              </a:rPr>
              <a:t>accountability</a:t>
            </a:r>
            <a:endParaRPr lang="en-US" sz="2400" b="1" dirty="0">
              <a:solidFill>
                <a:schemeClr val="tx1">
                  <a:lumMod val="95000"/>
                  <a:lumOff val="5000"/>
                </a:schemeClr>
              </a:solidFill>
              <a:latin typeface="Sakkal Majalla" panose="02000000000000000000" pitchFamily="2" charset="-78"/>
              <a:cs typeface="Sakkal Majalla" panose="02000000000000000000" pitchFamily="2" charset="-78"/>
            </a:endParaRPr>
          </a:p>
        </p:txBody>
      </p:sp>
      <p:sp>
        <p:nvSpPr>
          <p:cNvPr id="12" name="Rectangle 11"/>
          <p:cNvSpPr/>
          <p:nvPr/>
        </p:nvSpPr>
        <p:spPr>
          <a:xfrm>
            <a:off x="2393592" y="594528"/>
            <a:ext cx="7979471" cy="400110"/>
          </a:xfrm>
          <a:prstGeom prst="rect">
            <a:avLst/>
          </a:prstGeom>
        </p:spPr>
        <p:txBody>
          <a:bodyPr wrap="square">
            <a:spAutoFit/>
          </a:bodyPr>
          <a:lstStyle/>
          <a:p>
            <a:r>
              <a:rPr lang="en-US" sz="2000" dirty="0" smtClean="0">
                <a:solidFill>
                  <a:schemeClr val="bg1"/>
                </a:solidFill>
                <a:latin typeface="Sakkal Majalla" panose="02000000000000000000" pitchFamily="2" charset="-78"/>
                <a:cs typeface="Sakkal Majalla" panose="02000000000000000000" pitchFamily="2" charset="-78"/>
              </a:rPr>
              <a:t>How do we integrate equity into the work of designing purposeful and effective HIP’s?</a:t>
            </a:r>
            <a:endParaRPr lang="en-US" sz="2000" dirty="0">
              <a:solidFill>
                <a:schemeClr val="bg1"/>
              </a:solidFill>
              <a:latin typeface="Sakkal Majalla" panose="02000000000000000000" pitchFamily="2" charset="-78"/>
              <a:cs typeface="Sakkal Majalla" panose="02000000000000000000" pitchFamily="2" charset="-78"/>
            </a:endParaRPr>
          </a:p>
        </p:txBody>
      </p:sp>
      <p:sp>
        <p:nvSpPr>
          <p:cNvPr id="13" name="Rectangle 12"/>
          <p:cNvSpPr/>
          <p:nvPr/>
        </p:nvSpPr>
        <p:spPr>
          <a:xfrm>
            <a:off x="2168220" y="194893"/>
            <a:ext cx="7325123" cy="523220"/>
          </a:xfrm>
          <a:prstGeom prst="rect">
            <a:avLst/>
          </a:prstGeom>
        </p:spPr>
        <p:txBody>
          <a:bodyPr wrap="square">
            <a:spAutoFit/>
          </a:bodyPr>
          <a:lstStyle/>
          <a:p>
            <a:r>
              <a:rPr lang="en-US" sz="2800" b="1" dirty="0">
                <a:solidFill>
                  <a:schemeClr val="bg1"/>
                </a:solidFill>
                <a:latin typeface="Sakkal Majalla" panose="02000000000000000000" pitchFamily="2" charset="-78"/>
                <a:cs typeface="Sakkal Majalla" panose="02000000000000000000" pitchFamily="2" charset="-78"/>
              </a:rPr>
              <a:t>Equity and High Impact </a:t>
            </a:r>
            <a:r>
              <a:rPr lang="en-US" sz="2800" b="1" dirty="0" smtClean="0">
                <a:solidFill>
                  <a:schemeClr val="bg1"/>
                </a:solidFill>
                <a:latin typeface="Sakkal Majalla" panose="02000000000000000000" pitchFamily="2" charset="-78"/>
                <a:cs typeface="Sakkal Majalla" panose="02000000000000000000" pitchFamily="2" charset="-78"/>
              </a:rPr>
              <a:t>Practices in the context of Pathways</a:t>
            </a:r>
            <a:endParaRPr lang="en-US" sz="28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69847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7905"/>
            <a:ext cx="12205250" cy="896004"/>
          </a:xfrm>
          <a:prstGeom prst="rect">
            <a:avLst/>
          </a:prstGeom>
        </p:spPr>
      </p:pic>
      <p:sp>
        <p:nvSpPr>
          <p:cNvPr id="3" name="TextBox 2"/>
          <p:cNvSpPr txBox="1"/>
          <p:nvPr/>
        </p:nvSpPr>
        <p:spPr>
          <a:xfrm>
            <a:off x="260350" y="227080"/>
            <a:ext cx="2282997" cy="523220"/>
          </a:xfrm>
          <a:prstGeom prst="rect">
            <a:avLst/>
          </a:prstGeom>
          <a:noFill/>
        </p:spPr>
        <p:txBody>
          <a:bodyPr wrap="none" rtlCol="0">
            <a:spAutoFit/>
          </a:bodyPr>
          <a:lstStyle/>
          <a:p>
            <a:r>
              <a:rPr lang="en-US" sz="2800" b="1" dirty="0" smtClean="0">
                <a:solidFill>
                  <a:schemeClr val="bg1"/>
                </a:solidFill>
                <a:latin typeface="Sakkal Majalla" panose="02000000000000000000" pitchFamily="2" charset="-78"/>
                <a:cs typeface="Sakkal Majalla" panose="02000000000000000000" pitchFamily="2" charset="-78"/>
              </a:rPr>
              <a:t>Equity and Access</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4" name="TextBox 3"/>
          <p:cNvSpPr txBox="1"/>
          <p:nvPr/>
        </p:nvSpPr>
        <p:spPr>
          <a:xfrm>
            <a:off x="260350" y="1219271"/>
            <a:ext cx="11671300" cy="830997"/>
          </a:xfrm>
          <a:prstGeom prst="rect">
            <a:avLst/>
          </a:prstGeom>
          <a:noFill/>
        </p:spPr>
        <p:txBody>
          <a:bodyPr wrap="square" rtlCol="0">
            <a:spAutoFit/>
          </a:bodyPr>
          <a:lstStyle/>
          <a:p>
            <a:r>
              <a:rPr lang="en-US" sz="2400" dirty="0" smtClean="0">
                <a:latin typeface="Sakkal Majalla" panose="02000000000000000000" pitchFamily="2" charset="-78"/>
                <a:cs typeface="Sakkal Majalla" panose="02000000000000000000" pitchFamily="2" charset="-78"/>
              </a:rPr>
              <a:t>Access is </a:t>
            </a:r>
            <a:r>
              <a:rPr lang="en-US" sz="2400" b="1" dirty="0" smtClean="0">
                <a:solidFill>
                  <a:srgbClr val="002060"/>
                </a:solidFill>
                <a:latin typeface="Sakkal Majalla" panose="02000000000000000000" pitchFamily="2" charset="-78"/>
                <a:cs typeface="Sakkal Majalla" panose="02000000000000000000" pitchFamily="2" charset="-78"/>
              </a:rPr>
              <a:t>meaningful</a:t>
            </a:r>
            <a:r>
              <a:rPr lang="en-US" sz="2400" dirty="0" smtClean="0">
                <a:latin typeface="Sakkal Majalla" panose="02000000000000000000" pitchFamily="2" charset="-78"/>
                <a:cs typeface="Sakkal Majalla" panose="02000000000000000000" pitchFamily="2" charset="-78"/>
              </a:rPr>
              <a:t> when education opportunities extends beyond enabling matriculation to encompass the chance to both excel while enrolled and to pursue a career unburdened by excessive debt (Glater, 2016).</a:t>
            </a:r>
            <a:endParaRPr lang="en-US" sz="2400" dirty="0">
              <a:latin typeface="Sakkal Majalla" panose="02000000000000000000" pitchFamily="2" charset="-78"/>
              <a:cs typeface="Sakkal Majalla" panose="02000000000000000000" pitchFamily="2" charset="-78"/>
            </a:endParaRPr>
          </a:p>
        </p:txBody>
      </p:sp>
      <p:sp>
        <p:nvSpPr>
          <p:cNvPr id="6" name="TextBox 5"/>
          <p:cNvSpPr txBox="1"/>
          <p:nvPr/>
        </p:nvSpPr>
        <p:spPr>
          <a:xfrm>
            <a:off x="2444881" y="2375068"/>
            <a:ext cx="6285695" cy="461665"/>
          </a:xfrm>
          <a:prstGeom prst="rect">
            <a:avLst/>
          </a:prstGeom>
          <a:noFill/>
        </p:spPr>
        <p:txBody>
          <a:bodyPr wrap="none" rtlCol="0">
            <a:spAutoFit/>
          </a:bodyPr>
          <a:lstStyle/>
          <a:p>
            <a:r>
              <a:rPr lang="en-US" sz="2400" dirty="0" smtClean="0">
                <a:latin typeface="Sakkal Majalla" panose="02000000000000000000" pitchFamily="2" charset="-78"/>
                <a:cs typeface="Sakkal Majalla" panose="02000000000000000000" pitchFamily="2" charset="-78"/>
              </a:rPr>
              <a:t>Two critical determinants of meaningful access – Debt and Merit</a:t>
            </a:r>
            <a:endParaRPr lang="en-US" sz="2400" dirty="0">
              <a:latin typeface="Sakkal Majalla" panose="02000000000000000000" pitchFamily="2" charset="-78"/>
              <a:cs typeface="Sakkal Majalla" panose="02000000000000000000" pitchFamily="2" charset="-78"/>
            </a:endParaRPr>
          </a:p>
        </p:txBody>
      </p:sp>
      <p:sp>
        <p:nvSpPr>
          <p:cNvPr id="7" name="TextBox 6"/>
          <p:cNvSpPr txBox="1"/>
          <p:nvPr/>
        </p:nvSpPr>
        <p:spPr>
          <a:xfrm>
            <a:off x="1475414" y="3132096"/>
            <a:ext cx="9017000" cy="830997"/>
          </a:xfrm>
          <a:prstGeom prst="rect">
            <a:avLst/>
          </a:prstGeom>
          <a:noFill/>
        </p:spPr>
        <p:txBody>
          <a:bodyPr wrap="square" rtlCol="0">
            <a:spAutoFit/>
          </a:bodyPr>
          <a:lstStyle/>
          <a:p>
            <a:pPr algn="ctr"/>
            <a:r>
              <a:rPr lang="en-US" sz="2400" dirty="0" smtClean="0">
                <a:latin typeface="Sakkal Majalla" panose="02000000000000000000" pitchFamily="2" charset="-78"/>
                <a:cs typeface="Sakkal Majalla" panose="02000000000000000000" pitchFamily="2" charset="-78"/>
              </a:rPr>
              <a:t>Merit is such a powerful and compelling concept, especially at elite colleges and universities,</a:t>
            </a:r>
          </a:p>
          <a:p>
            <a:pPr algn="ctr"/>
            <a:r>
              <a:rPr lang="en-US" sz="2400" dirty="0" smtClean="0">
                <a:latin typeface="Sakkal Majalla" panose="02000000000000000000" pitchFamily="2" charset="-78"/>
                <a:cs typeface="Sakkal Majalla" panose="02000000000000000000" pitchFamily="2" charset="-78"/>
              </a:rPr>
              <a:t> that it has been recognized by Supreme Court doctrine. </a:t>
            </a:r>
            <a:r>
              <a:rPr lang="en-US" i="1" dirty="0" smtClean="0">
                <a:latin typeface="Sakkal Majalla" panose="02000000000000000000" pitchFamily="2" charset="-78"/>
                <a:cs typeface="Sakkal Majalla" panose="02000000000000000000" pitchFamily="2" charset="-78"/>
              </a:rPr>
              <a:t>Glater, 2016</a:t>
            </a:r>
            <a:endParaRPr lang="en-US" i="1" dirty="0">
              <a:latin typeface="Sakkal Majalla" panose="02000000000000000000" pitchFamily="2" charset="-78"/>
              <a:cs typeface="Sakkal Majalla" panose="02000000000000000000" pitchFamily="2" charset="-78"/>
            </a:endParaRPr>
          </a:p>
        </p:txBody>
      </p:sp>
      <p:sp>
        <p:nvSpPr>
          <p:cNvPr id="8" name="Rectangle 7"/>
          <p:cNvSpPr/>
          <p:nvPr/>
        </p:nvSpPr>
        <p:spPr>
          <a:xfrm>
            <a:off x="3059452" y="3873948"/>
            <a:ext cx="5671124" cy="369332"/>
          </a:xfrm>
          <a:prstGeom prst="rect">
            <a:avLst/>
          </a:prstGeom>
        </p:spPr>
        <p:txBody>
          <a:bodyPr wrap="square">
            <a:spAutoFit/>
          </a:bodyPr>
          <a:lstStyle/>
          <a:p>
            <a:r>
              <a:rPr lang="en-US" b="1" dirty="0">
                <a:latin typeface="Sakkal Majalla" panose="02000000000000000000" pitchFamily="2" charset="-78"/>
                <a:cs typeface="Sakkal Majalla" panose="02000000000000000000" pitchFamily="2" charset="-78"/>
              </a:rPr>
              <a:t>Grutter v. Bollinger, 539 U. S. 306, and Gratz v. Bollinger, 539 U. S. </a:t>
            </a:r>
            <a:r>
              <a:rPr lang="en-US" b="1" dirty="0" smtClean="0">
                <a:latin typeface="Sakkal Majalla" panose="02000000000000000000" pitchFamily="2" charset="-78"/>
                <a:cs typeface="Sakkal Majalla" panose="02000000000000000000" pitchFamily="2" charset="-78"/>
              </a:rPr>
              <a:t>244</a:t>
            </a:r>
          </a:p>
        </p:txBody>
      </p:sp>
      <p:sp>
        <p:nvSpPr>
          <p:cNvPr id="11" name="Rectangle 10"/>
          <p:cNvSpPr/>
          <p:nvPr/>
        </p:nvSpPr>
        <p:spPr>
          <a:xfrm>
            <a:off x="2331051" y="5039685"/>
            <a:ext cx="9301917" cy="1200329"/>
          </a:xfrm>
          <a:prstGeom prst="rect">
            <a:avLst/>
          </a:prstGeom>
        </p:spPr>
        <p:txBody>
          <a:bodyPr wrap="square">
            <a:spAutoFit/>
          </a:bodyPr>
          <a:lstStyle/>
          <a:p>
            <a:pPr marL="274320">
              <a:spcAft>
                <a:spcPts val="1200"/>
              </a:spcAft>
            </a:pPr>
            <a:r>
              <a:rPr lang="en-US" sz="2400" dirty="0">
                <a:latin typeface="Sakkal Majalla" panose="02000000000000000000" pitchFamily="2" charset="-78"/>
                <a:cs typeface="Sakkal Majalla" panose="02000000000000000000" pitchFamily="2" charset="-78"/>
              </a:rPr>
              <a:t>Compared with equally qualified white students, African American and Hispanic students not only have less access to post secondary education in general, but in addition less access to the 468 elite colleges and </a:t>
            </a:r>
            <a:r>
              <a:rPr lang="en-US" sz="2400" dirty="0" smtClean="0">
                <a:latin typeface="Sakkal Majalla" panose="02000000000000000000" pitchFamily="2" charset="-78"/>
                <a:cs typeface="Sakkal Majalla" panose="02000000000000000000" pitchFamily="2" charset="-78"/>
              </a:rPr>
              <a:t>universities.</a:t>
            </a:r>
            <a:endParaRPr lang="en-US" sz="2400" dirty="0">
              <a:latin typeface="Sakkal Majalla" panose="02000000000000000000" pitchFamily="2" charset="-78"/>
              <a:cs typeface="Sakkal Majalla" panose="02000000000000000000" pitchFamily="2" charset="-78"/>
            </a:endParaRPr>
          </a:p>
        </p:txBody>
      </p:sp>
      <p:sp>
        <p:nvSpPr>
          <p:cNvPr id="12" name="Rectangle 11"/>
          <p:cNvSpPr/>
          <p:nvPr/>
        </p:nvSpPr>
        <p:spPr>
          <a:xfrm>
            <a:off x="6339514" y="5826150"/>
            <a:ext cx="2173993" cy="369332"/>
          </a:xfrm>
          <a:prstGeom prst="rect">
            <a:avLst/>
          </a:prstGeom>
        </p:spPr>
        <p:txBody>
          <a:bodyPr wrap="none">
            <a:spAutoFit/>
          </a:bodyPr>
          <a:lstStyle/>
          <a:p>
            <a:r>
              <a:rPr lang="en-US" dirty="0" err="1" smtClean="0">
                <a:latin typeface="Sakkal Majalla" panose="02000000000000000000" pitchFamily="2" charset="-78"/>
                <a:cs typeface="Sakkal Majalla" panose="02000000000000000000" pitchFamily="2" charset="-78"/>
              </a:rPr>
              <a:t>Carnevale</a:t>
            </a:r>
            <a:r>
              <a:rPr lang="en-US" dirty="0" smtClean="0">
                <a:latin typeface="Sakkal Majalla" panose="02000000000000000000" pitchFamily="2" charset="-78"/>
                <a:cs typeface="Sakkal Majalla" panose="02000000000000000000" pitchFamily="2" charset="-78"/>
              </a:rPr>
              <a:t> and </a:t>
            </a:r>
            <a:r>
              <a:rPr lang="en-US" dirty="0" err="1" smtClean="0">
                <a:latin typeface="Sakkal Majalla" panose="02000000000000000000" pitchFamily="2" charset="-78"/>
                <a:cs typeface="Sakkal Majalla" panose="02000000000000000000" pitchFamily="2" charset="-78"/>
              </a:rPr>
              <a:t>Strohl</a:t>
            </a:r>
            <a:r>
              <a:rPr lang="en-US" dirty="0" smtClean="0">
                <a:latin typeface="Sakkal Majalla" panose="02000000000000000000" pitchFamily="2" charset="-78"/>
                <a:cs typeface="Sakkal Majalla" panose="02000000000000000000" pitchFamily="2" charset="-78"/>
              </a:rPr>
              <a:t>, 2013 </a:t>
            </a:r>
            <a:endParaRPr lang="en-US" dirty="0">
              <a:latin typeface="Sakkal Majalla" panose="02000000000000000000" pitchFamily="2" charset="-78"/>
              <a:cs typeface="Sakkal Majalla" panose="02000000000000000000" pitchFamily="2" charset="-78"/>
            </a:endParaRPr>
          </a:p>
        </p:txBody>
      </p:sp>
      <p:pic>
        <p:nvPicPr>
          <p:cNvPr id="13" name="Picture 12"/>
          <p:cNvPicPr>
            <a:picLocks noChangeAspect="1"/>
          </p:cNvPicPr>
          <p:nvPr/>
        </p:nvPicPr>
        <p:blipFill>
          <a:blip r:embed="rId3"/>
          <a:stretch>
            <a:fillRect/>
          </a:stretch>
        </p:blipFill>
        <p:spPr>
          <a:xfrm>
            <a:off x="425326" y="4776585"/>
            <a:ext cx="1541375" cy="1775157"/>
          </a:xfrm>
          <a:prstGeom prst="rect">
            <a:avLst/>
          </a:prstGeom>
          <a:ln>
            <a:solidFill>
              <a:schemeClr val="bg1">
                <a:lumMod val="50000"/>
              </a:schemeClr>
            </a:solidFill>
          </a:ln>
        </p:spPr>
      </p:pic>
    </p:spTree>
    <p:extLst>
      <p:ext uri="{BB962C8B-B14F-4D97-AF65-F5344CB8AC3E}">
        <p14:creationId xmlns:p14="http://schemas.microsoft.com/office/powerpoint/2010/main" val="241514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0530" y="996707"/>
            <a:ext cx="2451312" cy="523220"/>
          </a:xfrm>
          <a:prstGeom prst="rect">
            <a:avLst/>
          </a:prstGeom>
        </p:spPr>
        <p:txBody>
          <a:bodyPr wrap="none">
            <a:spAutoFit/>
          </a:bodyPr>
          <a:lstStyle/>
          <a:p>
            <a:r>
              <a:rPr lang="en-US" sz="2800" b="1" dirty="0">
                <a:latin typeface="Sakkal Majalla" panose="02000000000000000000" pitchFamily="2" charset="-78"/>
                <a:cs typeface="Sakkal Majalla" panose="02000000000000000000" pitchFamily="2" charset="-78"/>
              </a:rPr>
              <a:t>Equity Mindedness</a:t>
            </a:r>
          </a:p>
        </p:txBody>
      </p:sp>
      <p:sp>
        <p:nvSpPr>
          <p:cNvPr id="3" name="TextBox 2"/>
          <p:cNvSpPr txBox="1"/>
          <p:nvPr/>
        </p:nvSpPr>
        <p:spPr>
          <a:xfrm>
            <a:off x="260530" y="1574843"/>
            <a:ext cx="11398069" cy="1200329"/>
          </a:xfrm>
          <a:prstGeom prst="rect">
            <a:avLst/>
          </a:prstGeom>
          <a:noFill/>
        </p:spPr>
        <p:txBody>
          <a:bodyPr wrap="square" rtlCol="0">
            <a:spAutoFit/>
          </a:bodyPr>
          <a:lstStyle/>
          <a:p>
            <a:r>
              <a:rPr lang="en-US" sz="2400" dirty="0" smtClean="0">
                <a:latin typeface="Sakkal Majalla" panose="02000000000000000000" pitchFamily="2" charset="-78"/>
                <a:cs typeface="Sakkal Majalla" panose="02000000000000000000" pitchFamily="2" charset="-78"/>
              </a:rPr>
              <a:t>Refers to the perspective or mode of thinking exhibited by practitioners who </a:t>
            </a:r>
            <a:r>
              <a:rPr lang="en-US" sz="2400" b="1" dirty="0" smtClean="0">
                <a:latin typeface="Sakkal Majalla" panose="02000000000000000000" pitchFamily="2" charset="-78"/>
                <a:cs typeface="Sakkal Majalla" panose="02000000000000000000" pitchFamily="2" charset="-78"/>
              </a:rPr>
              <a:t>call attention to patterns of inequity in student outcomes</a:t>
            </a:r>
            <a:r>
              <a:rPr lang="en-US" sz="2400" dirty="0" smtClean="0">
                <a:latin typeface="Sakkal Majalla" panose="02000000000000000000" pitchFamily="2" charset="-78"/>
                <a:cs typeface="Sakkal Majalla" panose="02000000000000000000" pitchFamily="2" charset="-78"/>
              </a:rPr>
              <a:t>.  It also requires that practitioners are race-conscious and </a:t>
            </a:r>
            <a:r>
              <a:rPr lang="en-US" sz="2400" b="1" dirty="0" smtClean="0">
                <a:latin typeface="Sakkal Majalla" panose="02000000000000000000" pitchFamily="2" charset="-78"/>
                <a:cs typeface="Sakkal Majalla" panose="02000000000000000000" pitchFamily="2" charset="-78"/>
              </a:rPr>
              <a:t>aware of the social and historical context of exclusionary practices</a:t>
            </a:r>
            <a:r>
              <a:rPr lang="en-US" sz="2400" b="1" dirty="0" smtClean="0">
                <a:solidFill>
                  <a:srgbClr val="FF0000"/>
                </a:solidFill>
                <a:latin typeface="Sakkal Majalla" panose="02000000000000000000" pitchFamily="2" charset="-78"/>
                <a:cs typeface="Sakkal Majalla" panose="02000000000000000000" pitchFamily="2" charset="-78"/>
              </a:rPr>
              <a:t> </a:t>
            </a:r>
            <a:r>
              <a:rPr lang="en-US" sz="2400" dirty="0" smtClean="0">
                <a:latin typeface="Sakkal Majalla" panose="02000000000000000000" pitchFamily="2" charset="-78"/>
                <a:cs typeface="Sakkal Majalla" panose="02000000000000000000" pitchFamily="2" charset="-78"/>
              </a:rPr>
              <a:t>in American Higher Education.</a:t>
            </a:r>
            <a:endParaRPr lang="en-US" sz="2400" dirty="0">
              <a:latin typeface="Sakkal Majalla" panose="02000000000000000000" pitchFamily="2" charset="-78"/>
              <a:cs typeface="Sakkal Majalla" panose="02000000000000000000" pitchFamily="2" charset="-78"/>
            </a:endParaRPr>
          </a:p>
        </p:txBody>
      </p:sp>
      <p:sp>
        <p:nvSpPr>
          <p:cNvPr id="4" name="Rectangle 3"/>
          <p:cNvSpPr/>
          <p:nvPr/>
        </p:nvSpPr>
        <p:spPr>
          <a:xfrm>
            <a:off x="6586186" y="2645422"/>
            <a:ext cx="5072413" cy="369332"/>
          </a:xfrm>
          <a:prstGeom prst="rect">
            <a:avLst/>
          </a:prstGeom>
        </p:spPr>
        <p:txBody>
          <a:bodyPr wrap="square">
            <a:spAutoFit/>
          </a:bodyPr>
          <a:lstStyle/>
          <a:p>
            <a:r>
              <a:rPr lang="en-US" i="1" dirty="0">
                <a:latin typeface="Sakkal Majalla" panose="02000000000000000000" pitchFamily="2" charset="-78"/>
                <a:cs typeface="Sakkal Majalla" panose="02000000000000000000" pitchFamily="2" charset="-78"/>
              </a:rPr>
              <a:t>CENTER FOR URBAN EDUCATION, University of Southern California</a:t>
            </a:r>
          </a:p>
        </p:txBody>
      </p:sp>
      <p:sp>
        <p:nvSpPr>
          <p:cNvPr id="5" name="TextBox 4"/>
          <p:cNvSpPr txBox="1"/>
          <p:nvPr/>
        </p:nvSpPr>
        <p:spPr>
          <a:xfrm>
            <a:off x="260530" y="3449761"/>
            <a:ext cx="5660524" cy="523220"/>
          </a:xfrm>
          <a:prstGeom prst="rect">
            <a:avLst/>
          </a:prstGeom>
          <a:noFill/>
        </p:spPr>
        <p:txBody>
          <a:bodyPr wrap="none" rtlCol="0">
            <a:spAutoFit/>
          </a:bodyPr>
          <a:lstStyle/>
          <a:p>
            <a:r>
              <a:rPr lang="en-US" sz="2800" b="1" dirty="0" smtClean="0">
                <a:latin typeface="Sakkal Majalla" panose="02000000000000000000" pitchFamily="2" charset="-78"/>
                <a:cs typeface="Sakkal Majalla" panose="02000000000000000000" pitchFamily="2" charset="-78"/>
              </a:rPr>
              <a:t>Race Conscious Student Engagement Practices</a:t>
            </a:r>
          </a:p>
        </p:txBody>
      </p:sp>
      <p:sp>
        <p:nvSpPr>
          <p:cNvPr id="6" name="Rectangle 5"/>
          <p:cNvSpPr/>
          <p:nvPr/>
        </p:nvSpPr>
        <p:spPr>
          <a:xfrm>
            <a:off x="260530" y="3863072"/>
            <a:ext cx="11843658" cy="830997"/>
          </a:xfrm>
          <a:prstGeom prst="rect">
            <a:avLst/>
          </a:prstGeom>
        </p:spPr>
        <p:txBody>
          <a:bodyPr wrap="square">
            <a:spAutoFit/>
          </a:bodyPr>
          <a:lstStyle/>
          <a:p>
            <a:r>
              <a:rPr lang="en-US" sz="2400" dirty="0">
                <a:latin typeface="Sakkal Majalla" panose="02000000000000000000" pitchFamily="2" charset="-78"/>
                <a:cs typeface="Sakkal Majalla" panose="02000000000000000000" pitchFamily="2" charset="-78"/>
              </a:rPr>
              <a:t>Race-conscious student engagement can compel more racial minority students to reflect on powerful learning opportunities, institutional enablers of achievement, and outcomes-productive </a:t>
            </a:r>
            <a:r>
              <a:rPr lang="en-US" sz="2400" dirty="0" smtClean="0">
                <a:latin typeface="Sakkal Majalla" panose="02000000000000000000" pitchFamily="2" charset="-78"/>
                <a:cs typeface="Sakkal Majalla" panose="02000000000000000000" pitchFamily="2" charset="-78"/>
              </a:rPr>
              <a:t>experiences.    </a:t>
            </a:r>
            <a:r>
              <a:rPr lang="en-US" i="1" dirty="0" smtClean="0">
                <a:latin typeface="Sakkal Majalla" panose="02000000000000000000" pitchFamily="2" charset="-78"/>
                <a:cs typeface="Sakkal Majalla" panose="02000000000000000000" pitchFamily="2" charset="-78"/>
              </a:rPr>
              <a:t>Harper 2009</a:t>
            </a:r>
            <a:endParaRPr lang="en-US" i="1" dirty="0">
              <a:latin typeface="Sakkal Majalla" panose="02000000000000000000" pitchFamily="2" charset="-78"/>
              <a:cs typeface="Sakkal Majalla" panose="02000000000000000000" pitchFamily="2" charset="-78"/>
            </a:endParaRPr>
          </a:p>
        </p:txBody>
      </p:sp>
      <p:sp>
        <p:nvSpPr>
          <p:cNvPr id="7" name="TextBox 6"/>
          <p:cNvSpPr txBox="1"/>
          <p:nvPr/>
        </p:nvSpPr>
        <p:spPr>
          <a:xfrm>
            <a:off x="2490828" y="4949869"/>
            <a:ext cx="10107964"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Sakkal Majalla" panose="02000000000000000000" pitchFamily="2" charset="-78"/>
                <a:cs typeface="Sakkal Majalla" panose="02000000000000000000" pitchFamily="2" charset="-78"/>
              </a:rPr>
              <a:t>Accepting </a:t>
            </a:r>
            <a:r>
              <a:rPr lang="en-US" sz="2000" b="1" dirty="0" smtClean="0">
                <a:solidFill>
                  <a:srgbClr val="002060"/>
                </a:solidFill>
                <a:latin typeface="Sakkal Majalla" panose="02000000000000000000" pitchFamily="2" charset="-78"/>
                <a:cs typeface="Sakkal Majalla" panose="02000000000000000000" pitchFamily="2" charset="-78"/>
              </a:rPr>
              <a:t>institutional responsibility </a:t>
            </a:r>
            <a:r>
              <a:rPr lang="en-US" sz="2000" dirty="0" smtClean="0">
                <a:latin typeface="Sakkal Majalla" panose="02000000000000000000" pitchFamily="2" charset="-78"/>
                <a:cs typeface="Sakkal Majalla" panose="02000000000000000000" pitchFamily="2" charset="-78"/>
              </a:rPr>
              <a:t>for minority student engagement and success</a:t>
            </a:r>
            <a:endParaRPr lang="en-US" sz="2000" dirty="0">
              <a:latin typeface="Sakkal Majalla" panose="02000000000000000000" pitchFamily="2" charset="-78"/>
              <a:cs typeface="Sakkal Majalla" panose="02000000000000000000" pitchFamily="2" charset="-78"/>
            </a:endParaRPr>
          </a:p>
          <a:p>
            <a:pPr marL="342900" indent="-342900">
              <a:buFont typeface="Arial" panose="020B0604020202020204" pitchFamily="34" charset="0"/>
              <a:buChar char="•"/>
            </a:pPr>
            <a:r>
              <a:rPr lang="en-US" sz="2000" dirty="0" smtClean="0">
                <a:latin typeface="Sakkal Majalla" panose="02000000000000000000" pitchFamily="2" charset="-78"/>
                <a:cs typeface="Sakkal Majalla" panose="02000000000000000000" pitchFamily="2" charset="-78"/>
              </a:rPr>
              <a:t>Attribute the presence of engagement inequities to </a:t>
            </a:r>
            <a:r>
              <a:rPr lang="en-US" sz="2000" b="1" dirty="0" smtClean="0">
                <a:solidFill>
                  <a:srgbClr val="002060"/>
                </a:solidFill>
                <a:latin typeface="Sakkal Majalla" panose="02000000000000000000" pitchFamily="2" charset="-78"/>
                <a:cs typeface="Sakkal Majalla" panose="02000000000000000000" pitchFamily="2" charset="-78"/>
              </a:rPr>
              <a:t>institutional dysfunction</a:t>
            </a:r>
            <a:endParaRPr lang="en-US" sz="2000" dirty="0">
              <a:latin typeface="Sakkal Majalla" panose="02000000000000000000" pitchFamily="2" charset="-78"/>
              <a:cs typeface="Sakkal Majalla" panose="02000000000000000000" pitchFamily="2" charset="-78"/>
            </a:endParaRPr>
          </a:p>
          <a:p>
            <a:pPr marL="342900" indent="-342900">
              <a:buFont typeface="Arial" panose="020B0604020202020204" pitchFamily="34" charset="0"/>
              <a:buChar char="•"/>
            </a:pPr>
            <a:r>
              <a:rPr lang="en-US" sz="2000" dirty="0" smtClean="0">
                <a:latin typeface="Sakkal Majalla" panose="02000000000000000000" pitchFamily="2" charset="-78"/>
                <a:cs typeface="Sakkal Majalla" panose="02000000000000000000" pitchFamily="2" charset="-78"/>
              </a:rPr>
              <a:t>Replace confessions of inadequacy with </a:t>
            </a:r>
            <a:r>
              <a:rPr lang="en-US" sz="2000" b="1" dirty="0" smtClean="0">
                <a:solidFill>
                  <a:srgbClr val="002060"/>
                </a:solidFill>
                <a:latin typeface="Sakkal Majalla" panose="02000000000000000000" pitchFamily="2" charset="-78"/>
                <a:cs typeface="Sakkal Majalla" panose="02000000000000000000" pitchFamily="2" charset="-78"/>
              </a:rPr>
              <a:t>committed efforts to remediate personal and professional shortcomings</a:t>
            </a:r>
            <a:endParaRPr lang="en-US" sz="2000" dirty="0" smtClean="0">
              <a:latin typeface="Sakkal Majalla" panose="02000000000000000000" pitchFamily="2" charset="-78"/>
              <a:cs typeface="Sakkal Majalla" panose="02000000000000000000" pitchFamily="2" charset="-78"/>
            </a:endParaRPr>
          </a:p>
          <a:p>
            <a:pPr marL="342900" indent="-342900">
              <a:buFont typeface="Arial" panose="020B0604020202020204" pitchFamily="34" charset="0"/>
              <a:buChar char="•"/>
            </a:pPr>
            <a:r>
              <a:rPr lang="en-US" sz="2000" dirty="0" smtClean="0">
                <a:latin typeface="Sakkal Majalla" panose="02000000000000000000" pitchFamily="2" charset="-78"/>
                <a:cs typeface="Sakkal Majalla" panose="02000000000000000000" pitchFamily="2" charset="-78"/>
              </a:rPr>
              <a:t>Do </a:t>
            </a:r>
            <a:r>
              <a:rPr lang="en-US" sz="2000" dirty="0">
                <a:latin typeface="Sakkal Majalla" panose="02000000000000000000" pitchFamily="2" charset="-78"/>
                <a:cs typeface="Sakkal Majalla" panose="02000000000000000000" pitchFamily="2" charset="-78"/>
              </a:rPr>
              <a:t>not embrace</a:t>
            </a:r>
            <a:r>
              <a:rPr lang="en-US" sz="2000" dirty="0">
                <a:solidFill>
                  <a:srgbClr val="002060"/>
                </a:solidFill>
                <a:latin typeface="Sakkal Majalla" panose="02000000000000000000" pitchFamily="2" charset="-78"/>
                <a:cs typeface="Sakkal Majalla" panose="02000000000000000000" pitchFamily="2" charset="-78"/>
              </a:rPr>
              <a:t> </a:t>
            </a:r>
            <a:r>
              <a:rPr lang="en-US" sz="2000" b="1" dirty="0">
                <a:solidFill>
                  <a:srgbClr val="002060"/>
                </a:solidFill>
                <a:latin typeface="Sakkal Majalla" panose="02000000000000000000" pitchFamily="2" charset="-78"/>
                <a:cs typeface="Sakkal Majalla" panose="02000000000000000000" pitchFamily="2" charset="-78"/>
              </a:rPr>
              <a:t>“color-blindness</a:t>
            </a:r>
            <a:r>
              <a:rPr lang="en-US" sz="2000" b="1" dirty="0" smtClean="0">
                <a:solidFill>
                  <a:srgbClr val="002060"/>
                </a:solidFill>
                <a:latin typeface="Sakkal Majalla" panose="02000000000000000000" pitchFamily="2" charset="-78"/>
                <a:cs typeface="Sakkal Majalla" panose="02000000000000000000" pitchFamily="2" charset="-78"/>
              </a:rPr>
              <a:t>”</a:t>
            </a:r>
            <a:endParaRPr lang="en-US" sz="2000" b="1" dirty="0">
              <a:solidFill>
                <a:srgbClr val="002060"/>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2"/>
          <a:stretch>
            <a:fillRect/>
          </a:stretch>
        </p:blipFill>
        <p:spPr>
          <a:xfrm>
            <a:off x="732240" y="4694069"/>
            <a:ext cx="1507892" cy="1835041"/>
          </a:xfrm>
          <a:prstGeom prst="rect">
            <a:avLst/>
          </a:prstGeom>
        </p:spPr>
      </p:pic>
      <p:pic>
        <p:nvPicPr>
          <p:cNvPr id="9" name="Picture 8"/>
          <p:cNvPicPr>
            <a:picLocks noChangeAspect="1"/>
          </p:cNvPicPr>
          <p:nvPr/>
        </p:nvPicPr>
        <p:blipFill>
          <a:blip r:embed="rId3"/>
          <a:stretch>
            <a:fillRect/>
          </a:stretch>
        </p:blipFill>
        <p:spPr>
          <a:xfrm>
            <a:off x="-13250" y="38345"/>
            <a:ext cx="12205250" cy="861910"/>
          </a:xfrm>
          <a:prstGeom prst="rect">
            <a:avLst/>
          </a:prstGeom>
        </p:spPr>
      </p:pic>
    </p:spTree>
    <p:extLst>
      <p:ext uri="{BB962C8B-B14F-4D97-AF65-F5344CB8AC3E}">
        <p14:creationId xmlns:p14="http://schemas.microsoft.com/office/powerpoint/2010/main" val="21994505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205250" cy="81585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201" y="1676400"/>
            <a:ext cx="2890412" cy="3614534"/>
          </a:xfrm>
          <a:prstGeom prst="rect">
            <a:avLst/>
          </a:prstGeom>
          <a:ln>
            <a:solidFill>
              <a:schemeClr val="accent1">
                <a:lumMod val="75000"/>
              </a:schemeClr>
            </a:solidFill>
          </a:ln>
        </p:spPr>
      </p:pic>
      <p:sp>
        <p:nvSpPr>
          <p:cNvPr id="6" name="Rectangle 5"/>
          <p:cNvSpPr/>
          <p:nvPr/>
        </p:nvSpPr>
        <p:spPr>
          <a:xfrm>
            <a:off x="10875849" y="6300713"/>
            <a:ext cx="1008609" cy="646331"/>
          </a:xfrm>
          <a:prstGeom prst="rect">
            <a:avLst/>
          </a:prstGeom>
        </p:spPr>
        <p:txBody>
          <a:bodyPr wrap="none">
            <a:spAutoFit/>
          </a:bodyPr>
          <a:lstStyle/>
          <a:p>
            <a:r>
              <a:rPr lang="en-US" dirty="0" smtClean="0">
                <a:latin typeface="Sakkal Majalla" panose="02000000000000000000" pitchFamily="2" charset="-78"/>
                <a:cs typeface="Sakkal Majalla" panose="02000000000000000000" pitchFamily="2" charset="-78"/>
                <a:hlinkClick r:id="rId4"/>
              </a:rPr>
              <a:t>Decoupling</a:t>
            </a:r>
            <a:endParaRPr lang="en-US" dirty="0" smtClean="0">
              <a:latin typeface="Sakkal Majalla" panose="02000000000000000000" pitchFamily="2" charset="-78"/>
              <a:cs typeface="Sakkal Majalla" panose="02000000000000000000" pitchFamily="2" charset="-78"/>
            </a:endParaRPr>
          </a:p>
          <a:p>
            <a:endParaRPr lang="en-US" dirty="0">
              <a:latin typeface="Sakkal Majalla" panose="02000000000000000000" pitchFamily="2" charset="-78"/>
              <a:cs typeface="Sakkal Majalla" panose="02000000000000000000" pitchFamily="2" charset="-78"/>
            </a:endParaRPr>
          </a:p>
        </p:txBody>
      </p:sp>
      <p:sp>
        <p:nvSpPr>
          <p:cNvPr id="2" name="TextBox 1"/>
          <p:cNvSpPr txBox="1"/>
          <p:nvPr/>
        </p:nvSpPr>
        <p:spPr>
          <a:xfrm>
            <a:off x="3746500" y="2181149"/>
            <a:ext cx="7874000" cy="1200329"/>
          </a:xfrm>
          <a:prstGeom prst="rect">
            <a:avLst/>
          </a:prstGeom>
          <a:noFill/>
        </p:spPr>
        <p:txBody>
          <a:bodyPr wrap="square" rtlCol="0">
            <a:spAutoFit/>
          </a:bodyPr>
          <a:lstStyle/>
          <a:p>
            <a:r>
              <a:rPr lang="en-US" sz="2400" dirty="0" smtClean="0">
                <a:latin typeface="Sakkal Majalla" panose="02000000000000000000" pitchFamily="2" charset="-78"/>
                <a:cs typeface="Sakkal Majalla" panose="02000000000000000000" pitchFamily="2" charset="-78"/>
              </a:rPr>
              <a:t>“tendencies to view child behaviors differently based on race of the child may be a manifestation of more generalized implicit biases regarding race and criminal or delinquent behavior”</a:t>
            </a:r>
            <a:endParaRPr lang="en-US" sz="2400" dirty="0">
              <a:latin typeface="Sakkal Majalla" panose="02000000000000000000" pitchFamily="2" charset="-78"/>
              <a:cs typeface="Sakkal Majalla" panose="02000000000000000000" pitchFamily="2" charset="-78"/>
            </a:endParaRPr>
          </a:p>
        </p:txBody>
      </p:sp>
      <p:sp>
        <p:nvSpPr>
          <p:cNvPr id="3" name="TextBox 2"/>
          <p:cNvSpPr txBox="1"/>
          <p:nvPr/>
        </p:nvSpPr>
        <p:spPr>
          <a:xfrm>
            <a:off x="3746500" y="3870503"/>
            <a:ext cx="7332161" cy="830997"/>
          </a:xfrm>
          <a:prstGeom prst="rect">
            <a:avLst/>
          </a:prstGeom>
          <a:noFill/>
        </p:spPr>
        <p:txBody>
          <a:bodyPr wrap="square" rtlCol="0">
            <a:spAutoFit/>
          </a:bodyPr>
          <a:lstStyle/>
          <a:p>
            <a:r>
              <a:rPr lang="en-US" sz="2400" dirty="0" smtClean="0">
                <a:latin typeface="Sakkal Majalla" panose="02000000000000000000" pitchFamily="2" charset="-78"/>
                <a:cs typeface="Sakkal Majalla" panose="02000000000000000000" pitchFamily="2" charset="-78"/>
              </a:rPr>
              <a:t>“teachers may be less likely to respond to empathy when a child of a race different to her own is exhibiting challenging behaviors”</a:t>
            </a:r>
            <a:endParaRPr lang="en-US" sz="2400" dirty="0">
              <a:latin typeface="Sakkal Majalla" panose="02000000000000000000" pitchFamily="2" charset="-78"/>
              <a:cs typeface="Sakkal Majalla" panose="02000000000000000000" pitchFamily="2" charset="-78"/>
            </a:endParaRPr>
          </a:p>
        </p:txBody>
      </p:sp>
      <p:sp>
        <p:nvSpPr>
          <p:cNvPr id="9" name="TextBox 8"/>
          <p:cNvSpPr txBox="1"/>
          <p:nvPr/>
        </p:nvSpPr>
        <p:spPr>
          <a:xfrm>
            <a:off x="4053474" y="5562049"/>
            <a:ext cx="5040162" cy="738664"/>
          </a:xfrm>
          <a:prstGeom prst="rect">
            <a:avLst/>
          </a:prstGeom>
          <a:noFill/>
        </p:spPr>
        <p:txBody>
          <a:bodyPr wrap="none" rtlCol="0">
            <a:spAutoFit/>
          </a:bodyPr>
          <a:lstStyle/>
          <a:p>
            <a:r>
              <a:rPr lang="en-US" sz="2400" dirty="0" smtClean="0">
                <a:latin typeface="Sakkal Majalla" panose="02000000000000000000" pitchFamily="2" charset="-78"/>
                <a:cs typeface="Sakkal Majalla" panose="02000000000000000000" pitchFamily="2" charset="-78"/>
              </a:rPr>
              <a:t>“a vicious cycle over time exacerbating inequalities”</a:t>
            </a:r>
          </a:p>
          <a:p>
            <a:pPr algn="r"/>
            <a:r>
              <a:rPr lang="en-US" dirty="0" err="1" smtClean="0">
                <a:latin typeface="Sakkal Majalla" panose="02000000000000000000" pitchFamily="2" charset="-78"/>
                <a:cs typeface="Sakkal Majalla" panose="02000000000000000000" pitchFamily="2" charset="-78"/>
              </a:rPr>
              <a:t>Okonofua</a:t>
            </a:r>
            <a:r>
              <a:rPr lang="en-US" dirty="0" smtClean="0">
                <a:latin typeface="Sakkal Majalla" panose="02000000000000000000" pitchFamily="2" charset="-78"/>
                <a:cs typeface="Sakkal Majalla" panose="02000000000000000000" pitchFamily="2" charset="-78"/>
              </a:rPr>
              <a:t>, Watson &amp; </a:t>
            </a:r>
            <a:r>
              <a:rPr lang="en-US" dirty="0" err="1" smtClean="0">
                <a:latin typeface="Sakkal Majalla" panose="02000000000000000000" pitchFamily="2" charset="-78"/>
                <a:cs typeface="Sakkal Majalla" panose="02000000000000000000" pitchFamily="2" charset="-78"/>
              </a:rPr>
              <a:t>Eberhartdt</a:t>
            </a:r>
            <a:r>
              <a:rPr lang="en-US" dirty="0" smtClean="0">
                <a:latin typeface="Sakkal Majalla" panose="02000000000000000000" pitchFamily="2" charset="-78"/>
                <a:cs typeface="Sakkal Majalla" panose="02000000000000000000" pitchFamily="2" charset="-78"/>
              </a:rPr>
              <a:t> (2016)  </a:t>
            </a:r>
            <a:endParaRPr lang="en-US" dirty="0">
              <a:latin typeface="Sakkal Majalla" panose="02000000000000000000" pitchFamily="2" charset="-78"/>
              <a:cs typeface="Sakkal Majalla" panose="02000000000000000000" pitchFamily="2" charset="-78"/>
            </a:endParaRPr>
          </a:p>
        </p:txBody>
      </p:sp>
      <p:sp>
        <p:nvSpPr>
          <p:cNvPr id="10" name="TextBox 9"/>
          <p:cNvSpPr txBox="1"/>
          <p:nvPr/>
        </p:nvSpPr>
        <p:spPr>
          <a:xfrm>
            <a:off x="331140" y="171618"/>
            <a:ext cx="6242415" cy="523220"/>
          </a:xfrm>
          <a:prstGeom prst="rect">
            <a:avLst/>
          </a:prstGeom>
          <a:noFill/>
        </p:spPr>
        <p:txBody>
          <a:bodyPr wrap="none" rtlCol="0">
            <a:spAutoFit/>
          </a:bodyPr>
          <a:lstStyle/>
          <a:p>
            <a:r>
              <a:rPr lang="en-US" sz="2800" b="1" dirty="0" smtClean="0">
                <a:solidFill>
                  <a:schemeClr val="bg1"/>
                </a:solidFill>
                <a:latin typeface="Sakkal Majalla" panose="02000000000000000000" pitchFamily="2" charset="-78"/>
                <a:cs typeface="Sakkal Majalla" panose="02000000000000000000" pitchFamily="2" charset="-78"/>
              </a:rPr>
              <a:t>Implicit Bias – The cycle begins early in education…</a:t>
            </a:r>
            <a:endParaRPr lang="en-US" sz="28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615193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205250" cy="853387"/>
          </a:xfrm>
          <a:prstGeom prst="rect">
            <a:avLst/>
          </a:prstGeom>
        </p:spPr>
      </p:pic>
      <p:sp>
        <p:nvSpPr>
          <p:cNvPr id="7" name="Rectangle 6"/>
          <p:cNvSpPr/>
          <p:nvPr/>
        </p:nvSpPr>
        <p:spPr>
          <a:xfrm>
            <a:off x="876301" y="987681"/>
            <a:ext cx="8636000" cy="400110"/>
          </a:xfrm>
          <a:prstGeom prst="rect">
            <a:avLst/>
          </a:prstGeom>
        </p:spPr>
        <p:txBody>
          <a:bodyPr wrap="square">
            <a:spAutoFit/>
          </a:bodyPr>
          <a:lstStyle/>
          <a:p>
            <a:r>
              <a:rPr lang="en-US" sz="2000" b="1" dirty="0">
                <a:latin typeface="Sakkal Majalla" panose="02000000000000000000" pitchFamily="2" charset="-78"/>
                <a:cs typeface="Sakkal Majalla" panose="02000000000000000000" pitchFamily="2" charset="-78"/>
              </a:rPr>
              <a:t>Implicit means that we are either unaware of or mistaken about the source of the thought or feeling</a:t>
            </a:r>
          </a:p>
        </p:txBody>
      </p:sp>
      <p:pic>
        <p:nvPicPr>
          <p:cNvPr id="10" name="Picture 9"/>
          <p:cNvPicPr>
            <a:picLocks noChangeAspect="1"/>
          </p:cNvPicPr>
          <p:nvPr/>
        </p:nvPicPr>
        <p:blipFill>
          <a:blip r:embed="rId3"/>
          <a:stretch>
            <a:fillRect/>
          </a:stretch>
        </p:blipFill>
        <p:spPr>
          <a:xfrm>
            <a:off x="587195" y="1906078"/>
            <a:ext cx="3072650" cy="3755461"/>
          </a:xfrm>
          <a:prstGeom prst="rect">
            <a:avLst/>
          </a:prstGeom>
        </p:spPr>
      </p:pic>
      <p:pic>
        <p:nvPicPr>
          <p:cNvPr id="11" name="Picture 10"/>
          <p:cNvPicPr>
            <a:picLocks noChangeAspect="1"/>
          </p:cNvPicPr>
          <p:nvPr/>
        </p:nvPicPr>
        <p:blipFill>
          <a:blip r:embed="rId4"/>
          <a:stretch>
            <a:fillRect/>
          </a:stretch>
        </p:blipFill>
        <p:spPr>
          <a:xfrm>
            <a:off x="8469093" y="1943705"/>
            <a:ext cx="2950720" cy="3749365"/>
          </a:xfrm>
          <a:prstGeom prst="rect">
            <a:avLst/>
          </a:prstGeom>
        </p:spPr>
      </p:pic>
      <p:pic>
        <p:nvPicPr>
          <p:cNvPr id="2" name="Picture 1"/>
          <p:cNvPicPr>
            <a:picLocks noChangeAspect="1"/>
          </p:cNvPicPr>
          <p:nvPr/>
        </p:nvPicPr>
        <p:blipFill>
          <a:blip r:embed="rId5"/>
          <a:stretch>
            <a:fillRect/>
          </a:stretch>
        </p:blipFill>
        <p:spPr>
          <a:xfrm>
            <a:off x="4564723" y="1937609"/>
            <a:ext cx="2999492" cy="3755461"/>
          </a:xfrm>
          <a:prstGeom prst="rect">
            <a:avLst/>
          </a:prstGeom>
        </p:spPr>
      </p:pic>
      <p:sp>
        <p:nvSpPr>
          <p:cNvPr id="12" name="TextBox 11"/>
          <p:cNvSpPr txBox="1"/>
          <p:nvPr/>
        </p:nvSpPr>
        <p:spPr>
          <a:xfrm>
            <a:off x="394207" y="205318"/>
            <a:ext cx="3265638" cy="523220"/>
          </a:xfrm>
          <a:prstGeom prst="rect">
            <a:avLst/>
          </a:prstGeom>
          <a:noFill/>
        </p:spPr>
        <p:txBody>
          <a:bodyPr wrap="none" rtlCol="0">
            <a:spAutoFit/>
          </a:bodyPr>
          <a:lstStyle/>
          <a:p>
            <a:r>
              <a:rPr lang="en-US" sz="2800" b="1" dirty="0" smtClean="0">
                <a:solidFill>
                  <a:schemeClr val="bg1"/>
                </a:solidFill>
                <a:latin typeface="Sakkal Majalla" panose="02000000000000000000" pitchFamily="2" charset="-78"/>
                <a:cs typeface="Sakkal Majalla" panose="02000000000000000000" pitchFamily="2" charset="-78"/>
              </a:rPr>
              <a:t>Implicit Bias – What it is…</a:t>
            </a:r>
            <a:endParaRPr lang="en-US" sz="28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1201198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05250" cy="969665"/>
          </a:xfrm>
          <a:prstGeom prst="rect">
            <a:avLst/>
          </a:prstGeom>
        </p:spPr>
      </p:pic>
      <p:sp>
        <p:nvSpPr>
          <p:cNvPr id="2" name="TextBox 1"/>
          <p:cNvSpPr txBox="1"/>
          <p:nvPr/>
        </p:nvSpPr>
        <p:spPr>
          <a:xfrm>
            <a:off x="344844" y="223222"/>
            <a:ext cx="6872394" cy="523220"/>
          </a:xfrm>
          <a:prstGeom prst="rect">
            <a:avLst/>
          </a:prstGeom>
          <a:noFill/>
        </p:spPr>
        <p:txBody>
          <a:bodyPr wrap="none" rtlCol="0">
            <a:spAutoFit/>
          </a:bodyPr>
          <a:lstStyle/>
          <a:p>
            <a:r>
              <a:rPr lang="en-US" sz="2800" b="1" dirty="0" smtClean="0">
                <a:solidFill>
                  <a:schemeClr val="bg1"/>
                </a:solidFill>
                <a:latin typeface="Sakkal Majalla" panose="02000000000000000000" pitchFamily="2" charset="-78"/>
                <a:cs typeface="Sakkal Majalla" panose="02000000000000000000" pitchFamily="2" charset="-78"/>
              </a:rPr>
              <a:t>Implicit Bias – Understanding and accepting our biases…</a:t>
            </a:r>
            <a:endParaRPr lang="en-US" sz="2800" b="1" dirty="0">
              <a:solidFill>
                <a:schemeClr val="bg1"/>
              </a:solidFill>
              <a:latin typeface="Sakkal Majalla" panose="02000000000000000000" pitchFamily="2" charset="-78"/>
              <a:cs typeface="Sakkal Majalla" panose="02000000000000000000" pitchFamily="2" charset="-78"/>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844" y="1453311"/>
            <a:ext cx="2538056" cy="3406108"/>
          </a:xfrm>
          <a:prstGeom prst="rect">
            <a:avLst/>
          </a:prstGeom>
          <a:ln>
            <a:solidFill>
              <a:schemeClr val="tx1"/>
            </a:solidFill>
          </a:ln>
        </p:spPr>
      </p:pic>
      <p:sp>
        <p:nvSpPr>
          <p:cNvPr id="8" name="Rectangle 7"/>
          <p:cNvSpPr/>
          <p:nvPr/>
        </p:nvSpPr>
        <p:spPr>
          <a:xfrm>
            <a:off x="3494444" y="2135744"/>
            <a:ext cx="7668856" cy="2246769"/>
          </a:xfrm>
          <a:prstGeom prst="rect">
            <a:avLst/>
          </a:prstGeom>
        </p:spPr>
        <p:txBody>
          <a:bodyPr wrap="square">
            <a:spAutoFit/>
          </a:bodyPr>
          <a:lstStyle/>
          <a:p>
            <a:r>
              <a:rPr lang="en-US" sz="2000" dirty="0">
                <a:latin typeface="Sakkal Majalla" panose="02000000000000000000" pitchFamily="2" charset="-78"/>
                <a:cs typeface="Sakkal Majalla" panose="02000000000000000000" pitchFamily="2" charset="-78"/>
              </a:rPr>
              <a:t>Despite evidence of a pervasive pro-White bias, the authors </a:t>
            </a:r>
            <a:r>
              <a:rPr lang="en-US" sz="2000" b="1" dirty="0">
                <a:solidFill>
                  <a:srgbClr val="C00000"/>
                </a:solidFill>
                <a:latin typeface="Sakkal Majalla" panose="02000000000000000000" pitchFamily="2" charset="-78"/>
                <a:cs typeface="Sakkal Majalla" panose="02000000000000000000" pitchFamily="2" charset="-78"/>
              </a:rPr>
              <a:t>noted teachers were able to mitigate these effects though culturally responsive teaching methods </a:t>
            </a:r>
            <a:r>
              <a:rPr lang="en-US" sz="2000" dirty="0">
                <a:latin typeface="Sakkal Majalla" panose="02000000000000000000" pitchFamily="2" charset="-78"/>
                <a:cs typeface="Sakkal Majalla" panose="02000000000000000000" pitchFamily="2" charset="-78"/>
              </a:rPr>
              <a:t>such as promoting mutual respect and resolving inter-ethnic conflicts</a:t>
            </a:r>
            <a:r>
              <a:rPr lang="en-US" sz="2000" dirty="0" smtClean="0">
                <a:latin typeface="Sakkal Majalla" panose="02000000000000000000" pitchFamily="2" charset="-78"/>
                <a:cs typeface="Sakkal Majalla" panose="02000000000000000000" pitchFamily="2" charset="-78"/>
              </a:rPr>
              <a:t>.</a:t>
            </a:r>
          </a:p>
          <a:p>
            <a:endParaRPr lang="en-US" sz="2000" dirty="0">
              <a:latin typeface="Sakkal Majalla" panose="02000000000000000000" pitchFamily="2" charset="-78"/>
              <a:cs typeface="Sakkal Majalla" panose="02000000000000000000" pitchFamily="2" charset="-78"/>
            </a:endParaRPr>
          </a:p>
          <a:p>
            <a:r>
              <a:rPr lang="en-US" sz="2000" dirty="0" smtClean="0">
                <a:latin typeface="Sakkal Majalla" panose="02000000000000000000" pitchFamily="2" charset="-78"/>
                <a:cs typeface="Sakkal Majalla" panose="02000000000000000000" pitchFamily="2" charset="-78"/>
              </a:rPr>
              <a:t> </a:t>
            </a:r>
            <a:r>
              <a:rPr lang="en-US" sz="2000" dirty="0">
                <a:latin typeface="Sakkal Majalla" panose="02000000000000000000" pitchFamily="2" charset="-78"/>
                <a:cs typeface="Sakkal Majalla" panose="02000000000000000000" pitchFamily="2" charset="-78"/>
              </a:rPr>
              <a:t>By using these strategies, teachers were able to achieve a mastery-focused teaching approach (as opposed to the conventional performance-based method), even if they exhibited a pro-White </a:t>
            </a:r>
            <a:r>
              <a:rPr lang="en-US" sz="2000" dirty="0" smtClean="0">
                <a:latin typeface="Sakkal Majalla" panose="02000000000000000000" pitchFamily="2" charset="-78"/>
                <a:cs typeface="Sakkal Majalla" panose="02000000000000000000" pitchFamily="2" charset="-78"/>
              </a:rPr>
              <a:t>bias.</a:t>
            </a:r>
            <a:endParaRPr lang="en-US" sz="20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913874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TotalTime>
  <Words>1668</Words>
  <Application>Microsoft Office PowerPoint</Application>
  <PresentationFormat>Widescreen</PresentationFormat>
  <Paragraphs>154</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Sakkal Majalla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Community College of Baltimore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Mark D.</dc:creator>
  <cp:lastModifiedBy>Williams, Mark D.</cp:lastModifiedBy>
  <cp:revision>61</cp:revision>
  <dcterms:created xsi:type="dcterms:W3CDTF">2018-01-16T15:24:30Z</dcterms:created>
  <dcterms:modified xsi:type="dcterms:W3CDTF">2018-01-19T14:43:48Z</dcterms:modified>
</cp:coreProperties>
</file>